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2"/>
  </p:notesMasterIdLst>
  <p:handoutMasterIdLst>
    <p:handoutMasterId r:id="rId243"/>
  </p:handoutMasterIdLst>
  <p:sldIdLst>
    <p:sldId id="256" r:id="rId2"/>
    <p:sldId id="512" r:id="rId3"/>
    <p:sldId id="475" r:id="rId4"/>
    <p:sldId id="348" r:id="rId5"/>
    <p:sldId id="474" r:id="rId6"/>
    <p:sldId id="272" r:id="rId7"/>
    <p:sldId id="481" r:id="rId8"/>
    <p:sldId id="314" r:id="rId9"/>
    <p:sldId id="499" r:id="rId10"/>
    <p:sldId id="500" r:id="rId11"/>
    <p:sldId id="286" r:id="rId12"/>
    <p:sldId id="287" r:id="rId13"/>
    <p:sldId id="315" r:id="rId14"/>
    <p:sldId id="319" r:id="rId15"/>
    <p:sldId id="320" r:id="rId16"/>
    <p:sldId id="321" r:id="rId17"/>
    <p:sldId id="325" r:id="rId18"/>
    <p:sldId id="316" r:id="rId19"/>
    <p:sldId id="322" r:id="rId20"/>
    <p:sldId id="334" r:id="rId21"/>
    <p:sldId id="335" r:id="rId22"/>
    <p:sldId id="336" r:id="rId23"/>
    <p:sldId id="337" r:id="rId24"/>
    <p:sldId id="338" r:id="rId25"/>
    <p:sldId id="339" r:id="rId26"/>
    <p:sldId id="539" r:id="rId27"/>
    <p:sldId id="328" r:id="rId28"/>
    <p:sldId id="455" r:id="rId29"/>
    <p:sldId id="343" r:id="rId30"/>
    <p:sldId id="419" r:id="rId31"/>
    <p:sldId id="483" r:id="rId32"/>
    <p:sldId id="484" r:id="rId33"/>
    <p:sldId id="453" r:id="rId34"/>
    <p:sldId id="454" r:id="rId35"/>
    <p:sldId id="420" r:id="rId36"/>
    <p:sldId id="344" r:id="rId37"/>
    <p:sldId id="345" r:id="rId38"/>
    <p:sldId id="457" r:id="rId39"/>
    <p:sldId id="456" r:id="rId40"/>
    <p:sldId id="458" r:id="rId41"/>
    <p:sldId id="313" r:id="rId42"/>
    <p:sldId id="273" r:id="rId43"/>
    <p:sldId id="418" r:id="rId44"/>
    <p:sldId id="433" r:id="rId45"/>
    <p:sldId id="435" r:id="rId46"/>
    <p:sldId id="434" r:id="rId47"/>
    <p:sldId id="300" r:id="rId48"/>
    <p:sldId id="274" r:id="rId49"/>
    <p:sldId id="275" r:id="rId50"/>
    <p:sldId id="276" r:id="rId51"/>
    <p:sldId id="436" r:id="rId52"/>
    <p:sldId id="437" r:id="rId53"/>
    <p:sldId id="277" r:id="rId54"/>
    <p:sldId id="283" r:id="rId55"/>
    <p:sldId id="278" r:id="rId56"/>
    <p:sldId id="387" r:id="rId57"/>
    <p:sldId id="298" r:id="rId58"/>
    <p:sldId id="271" r:id="rId59"/>
    <p:sldId id="364" r:id="rId60"/>
    <p:sldId id="365" r:id="rId61"/>
    <p:sldId id="379" r:id="rId62"/>
    <p:sldId id="372" r:id="rId63"/>
    <p:sldId id="291" r:id="rId64"/>
    <p:sldId id="388" r:id="rId65"/>
    <p:sldId id="297" r:id="rId66"/>
    <p:sldId id="299" r:id="rId67"/>
    <p:sldId id="459" r:id="rId68"/>
    <p:sldId id="487" r:id="rId69"/>
    <p:sldId id="486" r:id="rId70"/>
    <p:sldId id="296" r:id="rId71"/>
    <p:sldId id="369" r:id="rId72"/>
    <p:sldId id="380" r:id="rId73"/>
    <p:sldId id="292" r:id="rId74"/>
    <p:sldId id="390" r:id="rId75"/>
    <p:sldId id="308" r:id="rId76"/>
    <p:sldId id="309" r:id="rId77"/>
    <p:sldId id="460" r:id="rId78"/>
    <p:sldId id="471" r:id="rId79"/>
    <p:sldId id="370" r:id="rId80"/>
    <p:sldId id="381" r:id="rId81"/>
    <p:sldId id="293" r:id="rId82"/>
    <p:sldId id="294" r:id="rId83"/>
    <p:sldId id="295" r:id="rId84"/>
    <p:sldId id="391" r:id="rId85"/>
    <p:sldId id="373" r:id="rId86"/>
    <p:sldId id="374" r:id="rId87"/>
    <p:sldId id="375" r:id="rId88"/>
    <p:sldId id="376" r:id="rId89"/>
    <p:sldId id="377" r:id="rId90"/>
    <p:sldId id="378" r:id="rId91"/>
    <p:sldId id="462" r:id="rId92"/>
    <p:sldId id="472" r:id="rId93"/>
    <p:sldId id="371" r:id="rId94"/>
    <p:sldId id="382" r:id="rId95"/>
    <p:sldId id="301" r:id="rId96"/>
    <p:sldId id="411" r:id="rId97"/>
    <p:sldId id="410" r:id="rId98"/>
    <p:sldId id="302" r:id="rId99"/>
    <p:sldId id="413" r:id="rId100"/>
    <p:sldId id="416" r:id="rId101"/>
    <p:sldId id="415" r:id="rId102"/>
    <p:sldId id="417" r:id="rId103"/>
    <p:sldId id="461" r:id="rId104"/>
    <p:sldId id="463" r:id="rId105"/>
    <p:sldId id="473" r:id="rId106"/>
    <p:sldId id="412" r:id="rId107"/>
    <p:sldId id="421" r:id="rId108"/>
    <p:sldId id="431" r:id="rId109"/>
    <p:sldId id="452" r:id="rId110"/>
    <p:sldId id="432" r:id="rId111"/>
    <p:sldId id="450" r:id="rId112"/>
    <p:sldId id="447" r:id="rId113"/>
    <p:sldId id="448" r:id="rId114"/>
    <p:sldId id="438" r:id="rId115"/>
    <p:sldId id="439" r:id="rId116"/>
    <p:sldId id="440" r:id="rId117"/>
    <p:sldId id="441" r:id="rId118"/>
    <p:sldId id="442" r:id="rId119"/>
    <p:sldId id="451" r:id="rId120"/>
    <p:sldId id="444" r:id="rId121"/>
    <p:sldId id="446" r:id="rId122"/>
    <p:sldId id="443" r:id="rId123"/>
    <p:sldId id="445" r:id="rId124"/>
    <p:sldId id="449" r:id="rId125"/>
    <p:sldId id="349" r:id="rId126"/>
    <p:sldId id="353" r:id="rId127"/>
    <p:sldId id="354" r:id="rId128"/>
    <p:sldId id="355" r:id="rId129"/>
    <p:sldId id="356" r:id="rId130"/>
    <p:sldId id="357" r:id="rId131"/>
    <p:sldId id="350" r:id="rId132"/>
    <p:sldId id="351" r:id="rId133"/>
    <p:sldId id="358" r:id="rId134"/>
    <p:sldId id="352" r:id="rId135"/>
    <p:sldId id="490" r:id="rId136"/>
    <p:sldId id="488" r:id="rId137"/>
    <p:sldId id="489" r:id="rId138"/>
    <p:sldId id="424" r:id="rId139"/>
    <p:sldId id="541" r:id="rId140"/>
    <p:sldId id="540" r:id="rId141"/>
    <p:sldId id="290" r:id="rId142"/>
    <p:sldId id="257" r:id="rId143"/>
    <p:sldId id="261" r:id="rId144"/>
    <p:sldId id="266" r:id="rId145"/>
    <p:sldId id="262" r:id="rId146"/>
    <p:sldId id="263" r:id="rId147"/>
    <p:sldId id="289" r:id="rId148"/>
    <p:sldId id="264" r:id="rId149"/>
    <p:sldId id="267" r:id="rId150"/>
    <p:sldId id="430" r:id="rId151"/>
    <p:sldId id="476" r:id="rId152"/>
    <p:sldId id="312" r:id="rId153"/>
    <p:sldId id="311" r:id="rId154"/>
    <p:sldId id="423" r:id="rId155"/>
    <p:sldId id="517" r:id="rId156"/>
    <p:sldId id="518" r:id="rId157"/>
    <p:sldId id="519" r:id="rId158"/>
    <p:sldId id="304" r:id="rId159"/>
    <p:sldId id="386" r:id="rId160"/>
    <p:sldId id="524" r:id="rId161"/>
    <p:sldId id="332" r:id="rId162"/>
    <p:sldId id="397" r:id="rId163"/>
    <p:sldId id="346" r:id="rId164"/>
    <p:sldId id="333" r:id="rId165"/>
    <p:sldId id="331" r:id="rId166"/>
    <p:sldId id="363" r:id="rId167"/>
    <p:sldId id="409" r:id="rId168"/>
    <p:sldId id="408" r:id="rId169"/>
    <p:sldId id="329" r:id="rId170"/>
    <p:sldId id="406" r:id="rId171"/>
    <p:sldId id="330" r:id="rId172"/>
    <p:sldId id="407" r:id="rId173"/>
    <p:sldId id="503" r:id="rId174"/>
    <p:sldId id="504" r:id="rId175"/>
    <p:sldId id="505" r:id="rId176"/>
    <p:sldId id="506" r:id="rId177"/>
    <p:sldId id="507" r:id="rId178"/>
    <p:sldId id="508" r:id="rId179"/>
    <p:sldId id="509" r:id="rId180"/>
    <p:sldId id="402" r:id="rId181"/>
    <p:sldId id="511" r:id="rId182"/>
    <p:sldId id="520" r:id="rId183"/>
    <p:sldId id="510" r:id="rId184"/>
    <p:sldId id="495" r:id="rId185"/>
    <p:sldId id="497" r:id="rId186"/>
    <p:sldId id="498" r:id="rId187"/>
    <p:sldId id="496" r:id="rId188"/>
    <p:sldId id="501" r:id="rId189"/>
    <p:sldId id="404" r:id="rId190"/>
    <p:sldId id="494" r:id="rId191"/>
    <p:sldId id="403" r:id="rId192"/>
    <p:sldId id="383" r:id="rId193"/>
    <p:sldId id="395" r:id="rId194"/>
    <p:sldId id="306" r:id="rId195"/>
    <p:sldId id="394" r:id="rId196"/>
    <p:sldId id="307" r:id="rId197"/>
    <p:sldId id="305" r:id="rId198"/>
    <p:sldId id="467" r:id="rId199"/>
    <p:sldId id="326" r:id="rId200"/>
    <p:sldId id="405" r:id="rId201"/>
    <p:sldId id="384" r:id="rId202"/>
    <p:sldId id="385" r:id="rId203"/>
    <p:sldId id="400" r:id="rId204"/>
    <p:sldId id="399" r:id="rId205"/>
    <p:sldId id="401" r:id="rId206"/>
    <p:sldId id="502" r:id="rId207"/>
    <p:sldId id="426" r:id="rId208"/>
    <p:sldId id="429" r:id="rId209"/>
    <p:sldId id="428" r:id="rId210"/>
    <p:sldId id="465" r:id="rId211"/>
    <p:sldId id="466" r:id="rId212"/>
    <p:sldId id="464" r:id="rId213"/>
    <p:sldId id="538" r:id="rId214"/>
    <p:sldId id="515" r:id="rId215"/>
    <p:sldId id="521" r:id="rId216"/>
    <p:sldId id="522" r:id="rId217"/>
    <p:sldId id="533" r:id="rId218"/>
    <p:sldId id="534" r:id="rId219"/>
    <p:sldId id="535" r:id="rId220"/>
    <p:sldId id="542" r:id="rId221"/>
    <p:sldId id="537" r:id="rId222"/>
    <p:sldId id="523" r:id="rId223"/>
    <p:sldId id="528" r:id="rId224"/>
    <p:sldId id="359" r:id="rId225"/>
    <p:sldId id="493" r:id="rId226"/>
    <p:sldId id="513" r:id="rId227"/>
    <p:sldId id="361" r:id="rId228"/>
    <p:sldId id="392" r:id="rId229"/>
    <p:sldId id="362" r:id="rId230"/>
    <p:sldId id="482" r:id="rId231"/>
    <p:sldId id="532" r:id="rId232"/>
    <p:sldId id="285" r:id="rId233"/>
    <p:sldId id="303" r:id="rId234"/>
    <p:sldId id="514" r:id="rId235"/>
    <p:sldId id="527" r:id="rId236"/>
    <p:sldId id="525" r:id="rId237"/>
    <p:sldId id="526" r:id="rId238"/>
    <p:sldId id="529" r:id="rId239"/>
    <p:sldId id="530" r:id="rId240"/>
    <p:sldId id="531" r:id="rId241"/>
  </p:sldIdLst>
  <p:sldSz cx="12192000" cy="6858000"/>
  <p:notesSz cx="7172325" cy="9385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F9E9C8-D7E0-4736-AF41-41FBAFE93DEB}">
          <p14:sldIdLst>
            <p14:sldId id="256"/>
            <p14:sldId id="512"/>
            <p14:sldId id="475"/>
            <p14:sldId id="348"/>
            <p14:sldId id="474"/>
            <p14:sldId id="272"/>
            <p14:sldId id="481"/>
            <p14:sldId id="314"/>
            <p14:sldId id="499"/>
            <p14:sldId id="500"/>
            <p14:sldId id="286"/>
            <p14:sldId id="287"/>
            <p14:sldId id="315"/>
            <p14:sldId id="319"/>
            <p14:sldId id="320"/>
            <p14:sldId id="321"/>
            <p14:sldId id="325"/>
            <p14:sldId id="316"/>
            <p14:sldId id="322"/>
            <p14:sldId id="334"/>
            <p14:sldId id="335"/>
            <p14:sldId id="336"/>
            <p14:sldId id="337"/>
            <p14:sldId id="338"/>
            <p14:sldId id="339"/>
            <p14:sldId id="539"/>
            <p14:sldId id="328"/>
            <p14:sldId id="455"/>
            <p14:sldId id="343"/>
            <p14:sldId id="419"/>
            <p14:sldId id="483"/>
            <p14:sldId id="484"/>
            <p14:sldId id="453"/>
            <p14:sldId id="454"/>
            <p14:sldId id="420"/>
            <p14:sldId id="344"/>
            <p14:sldId id="345"/>
            <p14:sldId id="457"/>
            <p14:sldId id="456"/>
            <p14:sldId id="458"/>
            <p14:sldId id="313"/>
            <p14:sldId id="273"/>
            <p14:sldId id="418"/>
            <p14:sldId id="433"/>
            <p14:sldId id="435"/>
            <p14:sldId id="434"/>
            <p14:sldId id="300"/>
            <p14:sldId id="274"/>
            <p14:sldId id="275"/>
            <p14:sldId id="276"/>
            <p14:sldId id="436"/>
            <p14:sldId id="437"/>
            <p14:sldId id="277"/>
            <p14:sldId id="283"/>
            <p14:sldId id="278"/>
            <p14:sldId id="387"/>
            <p14:sldId id="298"/>
            <p14:sldId id="271"/>
            <p14:sldId id="364"/>
            <p14:sldId id="365"/>
            <p14:sldId id="379"/>
            <p14:sldId id="372"/>
            <p14:sldId id="291"/>
            <p14:sldId id="388"/>
            <p14:sldId id="297"/>
            <p14:sldId id="299"/>
            <p14:sldId id="459"/>
            <p14:sldId id="487"/>
            <p14:sldId id="486"/>
            <p14:sldId id="296"/>
            <p14:sldId id="369"/>
            <p14:sldId id="380"/>
            <p14:sldId id="292"/>
            <p14:sldId id="390"/>
            <p14:sldId id="308"/>
            <p14:sldId id="309"/>
            <p14:sldId id="460"/>
            <p14:sldId id="471"/>
            <p14:sldId id="370"/>
            <p14:sldId id="381"/>
            <p14:sldId id="293"/>
            <p14:sldId id="294"/>
            <p14:sldId id="295"/>
            <p14:sldId id="391"/>
            <p14:sldId id="373"/>
            <p14:sldId id="374"/>
            <p14:sldId id="375"/>
            <p14:sldId id="376"/>
            <p14:sldId id="377"/>
            <p14:sldId id="378"/>
            <p14:sldId id="462"/>
            <p14:sldId id="472"/>
            <p14:sldId id="371"/>
            <p14:sldId id="382"/>
            <p14:sldId id="301"/>
            <p14:sldId id="411"/>
            <p14:sldId id="410"/>
            <p14:sldId id="302"/>
            <p14:sldId id="413"/>
            <p14:sldId id="416"/>
            <p14:sldId id="415"/>
            <p14:sldId id="417"/>
            <p14:sldId id="461"/>
            <p14:sldId id="463"/>
            <p14:sldId id="473"/>
            <p14:sldId id="412"/>
            <p14:sldId id="421"/>
            <p14:sldId id="431"/>
            <p14:sldId id="452"/>
            <p14:sldId id="432"/>
            <p14:sldId id="450"/>
            <p14:sldId id="447"/>
            <p14:sldId id="448"/>
            <p14:sldId id="438"/>
            <p14:sldId id="439"/>
            <p14:sldId id="440"/>
            <p14:sldId id="441"/>
            <p14:sldId id="442"/>
            <p14:sldId id="451"/>
            <p14:sldId id="444"/>
            <p14:sldId id="446"/>
            <p14:sldId id="443"/>
            <p14:sldId id="445"/>
            <p14:sldId id="449"/>
            <p14:sldId id="349"/>
            <p14:sldId id="353"/>
            <p14:sldId id="354"/>
            <p14:sldId id="355"/>
            <p14:sldId id="356"/>
            <p14:sldId id="357"/>
            <p14:sldId id="350"/>
            <p14:sldId id="351"/>
            <p14:sldId id="358"/>
            <p14:sldId id="352"/>
            <p14:sldId id="490"/>
            <p14:sldId id="488"/>
            <p14:sldId id="489"/>
            <p14:sldId id="424"/>
            <p14:sldId id="541"/>
            <p14:sldId id="540"/>
            <p14:sldId id="290"/>
            <p14:sldId id="257"/>
            <p14:sldId id="261"/>
            <p14:sldId id="266"/>
            <p14:sldId id="262"/>
            <p14:sldId id="263"/>
            <p14:sldId id="289"/>
            <p14:sldId id="264"/>
            <p14:sldId id="267"/>
            <p14:sldId id="430"/>
            <p14:sldId id="476"/>
            <p14:sldId id="312"/>
            <p14:sldId id="311"/>
            <p14:sldId id="423"/>
            <p14:sldId id="517"/>
            <p14:sldId id="518"/>
            <p14:sldId id="519"/>
            <p14:sldId id="304"/>
            <p14:sldId id="386"/>
            <p14:sldId id="524"/>
            <p14:sldId id="332"/>
            <p14:sldId id="397"/>
            <p14:sldId id="346"/>
            <p14:sldId id="333"/>
            <p14:sldId id="331"/>
            <p14:sldId id="363"/>
            <p14:sldId id="409"/>
            <p14:sldId id="408"/>
            <p14:sldId id="329"/>
            <p14:sldId id="406"/>
            <p14:sldId id="330"/>
            <p14:sldId id="407"/>
            <p14:sldId id="503"/>
            <p14:sldId id="504"/>
            <p14:sldId id="505"/>
            <p14:sldId id="506"/>
            <p14:sldId id="507"/>
            <p14:sldId id="508"/>
            <p14:sldId id="509"/>
            <p14:sldId id="402"/>
            <p14:sldId id="511"/>
            <p14:sldId id="520"/>
            <p14:sldId id="510"/>
            <p14:sldId id="495"/>
            <p14:sldId id="497"/>
            <p14:sldId id="498"/>
            <p14:sldId id="496"/>
            <p14:sldId id="501"/>
            <p14:sldId id="404"/>
            <p14:sldId id="494"/>
            <p14:sldId id="403"/>
            <p14:sldId id="383"/>
            <p14:sldId id="395"/>
            <p14:sldId id="306"/>
            <p14:sldId id="394"/>
            <p14:sldId id="307"/>
            <p14:sldId id="305"/>
            <p14:sldId id="467"/>
            <p14:sldId id="326"/>
            <p14:sldId id="405"/>
            <p14:sldId id="384"/>
            <p14:sldId id="385"/>
            <p14:sldId id="400"/>
            <p14:sldId id="399"/>
            <p14:sldId id="401"/>
            <p14:sldId id="502"/>
            <p14:sldId id="426"/>
            <p14:sldId id="429"/>
            <p14:sldId id="428"/>
            <p14:sldId id="465"/>
            <p14:sldId id="466"/>
            <p14:sldId id="464"/>
            <p14:sldId id="538"/>
            <p14:sldId id="515"/>
            <p14:sldId id="521"/>
            <p14:sldId id="522"/>
            <p14:sldId id="533"/>
            <p14:sldId id="534"/>
            <p14:sldId id="535"/>
            <p14:sldId id="542"/>
            <p14:sldId id="537"/>
            <p14:sldId id="523"/>
            <p14:sldId id="528"/>
            <p14:sldId id="359"/>
            <p14:sldId id="493"/>
            <p14:sldId id="513"/>
            <p14:sldId id="361"/>
            <p14:sldId id="392"/>
            <p14:sldId id="362"/>
            <p14:sldId id="482"/>
            <p14:sldId id="532"/>
            <p14:sldId id="285"/>
            <p14:sldId id="303"/>
            <p14:sldId id="514"/>
            <p14:sldId id="527"/>
            <p14:sldId id="525"/>
            <p14:sldId id="526"/>
            <p14:sldId id="529"/>
            <p14:sldId id="530"/>
            <p14:sldId id="5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57" autoAdjust="0"/>
    <p:restoredTop sz="91566" autoAdjust="0"/>
  </p:normalViewPr>
  <p:slideViewPr>
    <p:cSldViewPr snapToGrid="0">
      <p:cViewPr varScale="1">
        <p:scale>
          <a:sx n="150" d="100"/>
          <a:sy n="150" d="100"/>
        </p:scale>
        <p:origin x="100" y="72"/>
      </p:cViewPr>
      <p:guideLst/>
    </p:cSldViewPr>
  </p:slideViewPr>
  <p:notesTextViewPr>
    <p:cViewPr>
      <p:scale>
        <a:sx n="3" d="2"/>
        <a:sy n="3" d="2"/>
      </p:scale>
      <p:origin x="0" y="0"/>
    </p:cViewPr>
  </p:notesTextViewPr>
  <p:sorterViewPr>
    <p:cViewPr varScale="1">
      <p:scale>
        <a:sx n="1" d="1"/>
        <a:sy n="1" d="1"/>
      </p:scale>
      <p:origin x="0" y="-3979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08325"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62413" y="0"/>
            <a:ext cx="3108325" cy="469900"/>
          </a:xfrm>
          <a:prstGeom prst="rect">
            <a:avLst/>
          </a:prstGeom>
        </p:spPr>
        <p:txBody>
          <a:bodyPr vert="horz" lIns="91440" tIns="45720" rIns="91440" bIns="45720" rtlCol="0"/>
          <a:lstStyle>
            <a:lvl1pPr algn="r">
              <a:defRPr sz="1200"/>
            </a:lvl1pPr>
          </a:lstStyle>
          <a:p>
            <a:fld id="{40E6BA15-E163-4423-8402-457AB5128923}" type="datetimeFigureOut">
              <a:rPr lang="en-US" smtClean="0"/>
              <a:t>8/9/2022</a:t>
            </a:fld>
            <a:endParaRPr lang="en-US"/>
          </a:p>
        </p:txBody>
      </p:sp>
      <p:sp>
        <p:nvSpPr>
          <p:cNvPr id="4" name="Footer Placeholder 3"/>
          <p:cNvSpPr>
            <a:spLocks noGrp="1"/>
          </p:cNvSpPr>
          <p:nvPr>
            <p:ph type="ftr" sz="quarter" idx="2"/>
          </p:nvPr>
        </p:nvSpPr>
        <p:spPr>
          <a:xfrm>
            <a:off x="0" y="8915400"/>
            <a:ext cx="3108325"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62413" y="8915400"/>
            <a:ext cx="3108325" cy="469900"/>
          </a:xfrm>
          <a:prstGeom prst="rect">
            <a:avLst/>
          </a:prstGeom>
        </p:spPr>
        <p:txBody>
          <a:bodyPr vert="horz" lIns="91440" tIns="45720" rIns="91440" bIns="45720" rtlCol="0" anchor="b"/>
          <a:lstStyle>
            <a:lvl1pPr algn="r">
              <a:defRPr sz="1200"/>
            </a:lvl1pPr>
          </a:lstStyle>
          <a:p>
            <a:fld id="{7C85E440-3C21-4465-A763-BB191D56D57D}" type="slidenum">
              <a:rPr lang="en-US" smtClean="0"/>
              <a:t>‹#›</a:t>
            </a:fld>
            <a:endParaRPr lang="en-US"/>
          </a:p>
        </p:txBody>
      </p:sp>
    </p:spTree>
    <p:extLst>
      <p:ext uri="{BB962C8B-B14F-4D97-AF65-F5344CB8AC3E}">
        <p14:creationId xmlns:p14="http://schemas.microsoft.com/office/powerpoint/2010/main" val="146052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08008" cy="470895"/>
          </a:xfrm>
          <a:prstGeom prst="rect">
            <a:avLst/>
          </a:prstGeom>
        </p:spPr>
        <p:txBody>
          <a:bodyPr vert="horz" lIns="94613" tIns="47306" rIns="94613" bIns="47306" rtlCol="0"/>
          <a:lstStyle>
            <a:lvl1pPr algn="l">
              <a:defRPr sz="1200"/>
            </a:lvl1pPr>
          </a:lstStyle>
          <a:p>
            <a:endParaRPr lang="en-US"/>
          </a:p>
        </p:txBody>
      </p:sp>
      <p:sp>
        <p:nvSpPr>
          <p:cNvPr id="3" name="Date Placeholder 2"/>
          <p:cNvSpPr>
            <a:spLocks noGrp="1"/>
          </p:cNvSpPr>
          <p:nvPr>
            <p:ph type="dt" idx="1"/>
          </p:nvPr>
        </p:nvSpPr>
        <p:spPr>
          <a:xfrm>
            <a:off x="4062658" y="0"/>
            <a:ext cx="3108008" cy="470895"/>
          </a:xfrm>
          <a:prstGeom prst="rect">
            <a:avLst/>
          </a:prstGeom>
        </p:spPr>
        <p:txBody>
          <a:bodyPr vert="horz" lIns="94613" tIns="47306" rIns="94613" bIns="47306" rtlCol="0"/>
          <a:lstStyle>
            <a:lvl1pPr algn="r">
              <a:defRPr sz="1200"/>
            </a:lvl1pPr>
          </a:lstStyle>
          <a:p>
            <a:fld id="{B4558BFC-944D-49E4-BD72-A803B8B3DEE8}" type="datetimeFigureOut">
              <a:rPr lang="en-US" smtClean="0"/>
              <a:t>8/9/2022</a:t>
            </a:fld>
            <a:endParaRPr lang="en-US"/>
          </a:p>
        </p:txBody>
      </p:sp>
      <p:sp>
        <p:nvSpPr>
          <p:cNvPr id="4" name="Slide Image Placeholder 3"/>
          <p:cNvSpPr>
            <a:spLocks noGrp="1" noRot="1" noChangeAspect="1"/>
          </p:cNvSpPr>
          <p:nvPr>
            <p:ph type="sldImg" idx="2"/>
          </p:nvPr>
        </p:nvSpPr>
        <p:spPr>
          <a:xfrm>
            <a:off x="771525" y="1173163"/>
            <a:ext cx="5629275" cy="3167062"/>
          </a:xfrm>
          <a:prstGeom prst="rect">
            <a:avLst/>
          </a:prstGeom>
          <a:noFill/>
          <a:ln w="12700">
            <a:solidFill>
              <a:prstClr val="black"/>
            </a:solidFill>
          </a:ln>
        </p:spPr>
        <p:txBody>
          <a:bodyPr vert="horz" lIns="94613" tIns="47306" rIns="94613" bIns="47306" rtlCol="0" anchor="ctr"/>
          <a:lstStyle/>
          <a:p>
            <a:endParaRPr lang="en-US"/>
          </a:p>
        </p:txBody>
      </p:sp>
      <p:sp>
        <p:nvSpPr>
          <p:cNvPr id="5" name="Notes Placeholder 4"/>
          <p:cNvSpPr>
            <a:spLocks noGrp="1"/>
          </p:cNvSpPr>
          <p:nvPr>
            <p:ph type="body" sz="quarter" idx="3"/>
          </p:nvPr>
        </p:nvSpPr>
        <p:spPr>
          <a:xfrm>
            <a:off x="717233" y="4516676"/>
            <a:ext cx="5737860" cy="3695462"/>
          </a:xfrm>
          <a:prstGeom prst="rect">
            <a:avLst/>
          </a:prstGeom>
        </p:spPr>
        <p:txBody>
          <a:bodyPr vert="horz" lIns="94613" tIns="47306" rIns="94613" bIns="4730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4407"/>
            <a:ext cx="3108008" cy="470894"/>
          </a:xfrm>
          <a:prstGeom prst="rect">
            <a:avLst/>
          </a:prstGeom>
        </p:spPr>
        <p:txBody>
          <a:bodyPr vert="horz" lIns="94613" tIns="47306" rIns="94613" bIns="47306" rtlCol="0" anchor="b"/>
          <a:lstStyle>
            <a:lvl1pPr algn="l">
              <a:defRPr sz="1200"/>
            </a:lvl1pPr>
          </a:lstStyle>
          <a:p>
            <a:endParaRPr lang="en-US"/>
          </a:p>
        </p:txBody>
      </p:sp>
      <p:sp>
        <p:nvSpPr>
          <p:cNvPr id="7" name="Slide Number Placeholder 6"/>
          <p:cNvSpPr>
            <a:spLocks noGrp="1"/>
          </p:cNvSpPr>
          <p:nvPr>
            <p:ph type="sldNum" sz="quarter" idx="5"/>
          </p:nvPr>
        </p:nvSpPr>
        <p:spPr>
          <a:xfrm>
            <a:off x="4062658" y="8914407"/>
            <a:ext cx="3108008" cy="470894"/>
          </a:xfrm>
          <a:prstGeom prst="rect">
            <a:avLst/>
          </a:prstGeom>
        </p:spPr>
        <p:txBody>
          <a:bodyPr vert="horz" lIns="94613" tIns="47306" rIns="94613" bIns="47306" rtlCol="0" anchor="b"/>
          <a:lstStyle>
            <a:lvl1pPr algn="r">
              <a:defRPr sz="1200"/>
            </a:lvl1pPr>
          </a:lstStyle>
          <a:p>
            <a:fld id="{B90520EB-D546-4517-BC40-283B2544C91D}" type="slidenum">
              <a:rPr lang="en-US" smtClean="0"/>
              <a:t>‹#›</a:t>
            </a:fld>
            <a:endParaRPr lang="en-US"/>
          </a:p>
        </p:txBody>
      </p:sp>
    </p:spTree>
    <p:extLst>
      <p:ext uri="{BB962C8B-B14F-4D97-AF65-F5344CB8AC3E}">
        <p14:creationId xmlns:p14="http://schemas.microsoft.com/office/powerpoint/2010/main" val="2140729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29.xm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savage.nps.edu/EthicalControl/license.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blog.waymo.com/2020/04/off-road-but-not-offline--simulation27.html"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mailto:clblais@nps.edu?subject=Modeling%20and%20Simulation%20CoP" TargetMode="External"/><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s://www.ndia.org/events/2020/9/22/2020-usw-virtual-conference" TargetMode="External"/><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is unrestricted.</a:t>
            </a:r>
            <a:r>
              <a:rPr lang="en-US" baseline="0" dirty="0"/>
              <a:t>  </a:t>
            </a:r>
            <a:r>
              <a:rPr lang="en-US" dirty="0"/>
              <a:t>See</a:t>
            </a:r>
            <a:r>
              <a:rPr lang="en-US" baseline="0" dirty="0"/>
              <a:t> </a:t>
            </a:r>
            <a:r>
              <a:rPr lang="en-US" sz="1200" dirty="0">
                <a:hlinkClick r:id="rId3" action="ppaction://hlinksldjump"/>
              </a:rPr>
              <a:t>Open-Source License for Ethical Control</a:t>
            </a:r>
            <a:r>
              <a:rPr lang="en-US" sz="1200" baseline="0" dirty="0"/>
              <a:t> for</a:t>
            </a:r>
            <a:r>
              <a:rPr lang="en-US" dirty="0"/>
              <a:t> details controlling this work.</a:t>
            </a:r>
            <a:endParaRPr lang="en-US" dirty="0">
              <a:hlinkClick r:id="rId4"/>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hlinkClick r:id="rId4"/>
            </a:endParaRPr>
          </a:p>
        </p:txBody>
      </p:sp>
      <p:sp>
        <p:nvSpPr>
          <p:cNvPr id="4" name="Slide Number Placeholder 3"/>
          <p:cNvSpPr>
            <a:spLocks noGrp="1"/>
          </p:cNvSpPr>
          <p:nvPr>
            <p:ph type="sldNum" sz="quarter" idx="10"/>
          </p:nvPr>
        </p:nvSpPr>
        <p:spPr/>
        <p:txBody>
          <a:bodyPr/>
          <a:lstStyle/>
          <a:p>
            <a:fld id="{B90520EB-D546-4517-BC40-283B2544C91D}" type="slidenum">
              <a:rPr lang="en-US" smtClean="0"/>
              <a:t>1</a:t>
            </a:fld>
            <a:endParaRPr lang="en-US"/>
          </a:p>
        </p:txBody>
      </p:sp>
    </p:spTree>
    <p:extLst>
      <p:ext uri="{BB962C8B-B14F-4D97-AF65-F5344CB8AC3E}">
        <p14:creationId xmlns:p14="http://schemas.microsoft.com/office/powerpoint/2010/main" val="405524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a:t>
            </a:fld>
            <a:endParaRPr lang="en-US"/>
          </a:p>
        </p:txBody>
      </p:sp>
    </p:spTree>
    <p:extLst>
      <p:ext uri="{BB962C8B-B14F-4D97-AF65-F5344CB8AC3E}">
        <p14:creationId xmlns:p14="http://schemas.microsoft.com/office/powerpoint/2010/main" val="41543951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100</a:t>
            </a:fld>
            <a:endParaRPr lang="en-US"/>
          </a:p>
        </p:txBody>
      </p:sp>
    </p:spTree>
    <p:extLst>
      <p:ext uri="{BB962C8B-B14F-4D97-AF65-F5344CB8AC3E}">
        <p14:creationId xmlns:p14="http://schemas.microsoft.com/office/powerpoint/2010/main" val="2137357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101</a:t>
            </a:fld>
            <a:endParaRPr lang="en-US"/>
          </a:p>
        </p:txBody>
      </p:sp>
    </p:spTree>
    <p:extLst>
      <p:ext uri="{BB962C8B-B14F-4D97-AF65-F5344CB8AC3E}">
        <p14:creationId xmlns:p14="http://schemas.microsoft.com/office/powerpoint/2010/main" val="1324206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102</a:t>
            </a:fld>
            <a:endParaRPr lang="en-US"/>
          </a:p>
        </p:txBody>
      </p:sp>
    </p:spTree>
    <p:extLst>
      <p:ext uri="{BB962C8B-B14F-4D97-AF65-F5344CB8AC3E}">
        <p14:creationId xmlns:p14="http://schemas.microsoft.com/office/powerpoint/2010/main" val="24289544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103</a:t>
            </a:fld>
            <a:endParaRPr lang="en-US"/>
          </a:p>
        </p:txBody>
      </p:sp>
    </p:spTree>
    <p:extLst>
      <p:ext uri="{BB962C8B-B14F-4D97-AF65-F5344CB8AC3E}">
        <p14:creationId xmlns:p14="http://schemas.microsoft.com/office/powerpoint/2010/main" val="1572895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104</a:t>
            </a:fld>
            <a:endParaRPr lang="en-US"/>
          </a:p>
        </p:txBody>
      </p:sp>
    </p:spTree>
    <p:extLst>
      <p:ext uri="{BB962C8B-B14F-4D97-AF65-F5344CB8AC3E}">
        <p14:creationId xmlns:p14="http://schemas.microsoft.com/office/powerpoint/2010/main" val="40873588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105</a:t>
            </a:fld>
            <a:endParaRPr lang="en-US"/>
          </a:p>
        </p:txBody>
      </p:sp>
    </p:spTree>
    <p:extLst>
      <p:ext uri="{BB962C8B-B14F-4D97-AF65-F5344CB8AC3E}">
        <p14:creationId xmlns:p14="http://schemas.microsoft.com/office/powerpoint/2010/main" val="31039572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106</a:t>
            </a:fld>
            <a:endParaRPr lang="en-US"/>
          </a:p>
        </p:txBody>
      </p:sp>
    </p:spTree>
    <p:extLst>
      <p:ext uri="{BB962C8B-B14F-4D97-AF65-F5344CB8AC3E}">
        <p14:creationId xmlns:p14="http://schemas.microsoft.com/office/powerpoint/2010/main" val="24638659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107</a:t>
            </a:fld>
            <a:endParaRPr lang="en-US"/>
          </a:p>
        </p:txBody>
      </p:sp>
    </p:spTree>
    <p:extLst>
      <p:ext uri="{BB962C8B-B14F-4D97-AF65-F5344CB8AC3E}">
        <p14:creationId xmlns:p14="http://schemas.microsoft.com/office/powerpoint/2010/main" val="10826115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Multiple Programming Languages</a:t>
            </a:r>
            <a:endParaRPr lang="en-US" dirty="0">
              <a:hlinkClick r:id="rId3" action="ppaction://hlinksldjump"/>
            </a:endParaRPr>
          </a:p>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108</a:t>
            </a:fld>
            <a:endParaRPr lang="en-US"/>
          </a:p>
        </p:txBody>
      </p:sp>
    </p:spTree>
    <p:extLst>
      <p:ext uri="{BB962C8B-B14F-4D97-AF65-F5344CB8AC3E}">
        <p14:creationId xmlns:p14="http://schemas.microsoft.com/office/powerpoint/2010/main" val="1842741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109</a:t>
            </a:fld>
            <a:endParaRPr lang="en-US"/>
          </a:p>
        </p:txBody>
      </p:sp>
    </p:spTree>
    <p:extLst>
      <p:ext uri="{BB962C8B-B14F-4D97-AF65-F5344CB8AC3E}">
        <p14:creationId xmlns:p14="http://schemas.microsoft.com/office/powerpoint/2010/main" val="3520460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a:t>
            </a:fld>
            <a:endParaRPr lang="en-US"/>
          </a:p>
        </p:txBody>
      </p:sp>
    </p:spTree>
    <p:extLst>
      <p:ext uri="{BB962C8B-B14F-4D97-AF65-F5344CB8AC3E}">
        <p14:creationId xmlns:p14="http://schemas.microsoft.com/office/powerpoint/2010/main" val="22341791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110</a:t>
            </a:fld>
            <a:endParaRPr lang="en-US"/>
          </a:p>
        </p:txBody>
      </p:sp>
    </p:spTree>
    <p:extLst>
      <p:ext uri="{BB962C8B-B14F-4D97-AF65-F5344CB8AC3E}">
        <p14:creationId xmlns:p14="http://schemas.microsoft.com/office/powerpoint/2010/main" val="15869238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111</a:t>
            </a:fld>
            <a:endParaRPr lang="en-US"/>
          </a:p>
        </p:txBody>
      </p:sp>
    </p:spTree>
    <p:extLst>
      <p:ext uri="{BB962C8B-B14F-4D97-AF65-F5344CB8AC3E}">
        <p14:creationId xmlns:p14="http://schemas.microsoft.com/office/powerpoint/2010/main" val="3706092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112</a:t>
            </a:fld>
            <a:endParaRPr lang="en-US"/>
          </a:p>
        </p:txBody>
      </p:sp>
    </p:spTree>
    <p:extLst>
      <p:ext uri="{BB962C8B-B14F-4D97-AF65-F5344CB8AC3E}">
        <p14:creationId xmlns:p14="http://schemas.microsoft.com/office/powerpoint/2010/main" val="36859441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113</a:t>
            </a:fld>
            <a:endParaRPr lang="en-US"/>
          </a:p>
        </p:txBody>
      </p:sp>
    </p:spTree>
    <p:extLst>
      <p:ext uri="{BB962C8B-B14F-4D97-AF65-F5344CB8AC3E}">
        <p14:creationId xmlns:p14="http://schemas.microsoft.com/office/powerpoint/2010/main" val="10615082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114</a:t>
            </a:fld>
            <a:endParaRPr lang="en-US"/>
          </a:p>
        </p:txBody>
      </p:sp>
    </p:spTree>
    <p:extLst>
      <p:ext uri="{BB962C8B-B14F-4D97-AF65-F5344CB8AC3E}">
        <p14:creationId xmlns:p14="http://schemas.microsoft.com/office/powerpoint/2010/main" val="25675091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115</a:t>
            </a:fld>
            <a:endParaRPr lang="en-US"/>
          </a:p>
        </p:txBody>
      </p:sp>
    </p:spTree>
    <p:extLst>
      <p:ext uri="{BB962C8B-B14F-4D97-AF65-F5344CB8AC3E}">
        <p14:creationId xmlns:p14="http://schemas.microsoft.com/office/powerpoint/2010/main" val="13834602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116</a:t>
            </a:fld>
            <a:endParaRPr lang="en-US"/>
          </a:p>
        </p:txBody>
      </p:sp>
    </p:spTree>
    <p:extLst>
      <p:ext uri="{BB962C8B-B14F-4D97-AF65-F5344CB8AC3E}">
        <p14:creationId xmlns:p14="http://schemas.microsoft.com/office/powerpoint/2010/main" val="8596959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117</a:t>
            </a:fld>
            <a:endParaRPr lang="en-US"/>
          </a:p>
        </p:txBody>
      </p:sp>
    </p:spTree>
    <p:extLst>
      <p:ext uri="{BB962C8B-B14F-4D97-AF65-F5344CB8AC3E}">
        <p14:creationId xmlns:p14="http://schemas.microsoft.com/office/powerpoint/2010/main" val="48199378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118</a:t>
            </a:fld>
            <a:endParaRPr lang="en-US"/>
          </a:p>
        </p:txBody>
      </p:sp>
    </p:spTree>
    <p:extLst>
      <p:ext uri="{BB962C8B-B14F-4D97-AF65-F5344CB8AC3E}">
        <p14:creationId xmlns:p14="http://schemas.microsoft.com/office/powerpoint/2010/main" val="36472311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119</a:t>
            </a:fld>
            <a:endParaRPr lang="en-US"/>
          </a:p>
        </p:txBody>
      </p:sp>
    </p:spTree>
    <p:extLst>
      <p:ext uri="{BB962C8B-B14F-4D97-AF65-F5344CB8AC3E}">
        <p14:creationId xmlns:p14="http://schemas.microsoft.com/office/powerpoint/2010/main" val="8246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a:t>
            </a:fld>
            <a:endParaRPr lang="en-US"/>
          </a:p>
        </p:txBody>
      </p:sp>
    </p:spTree>
    <p:extLst>
      <p:ext uri="{BB962C8B-B14F-4D97-AF65-F5344CB8AC3E}">
        <p14:creationId xmlns:p14="http://schemas.microsoft.com/office/powerpoint/2010/main" val="29122088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120</a:t>
            </a:fld>
            <a:endParaRPr lang="en-US"/>
          </a:p>
        </p:txBody>
      </p:sp>
    </p:spTree>
    <p:extLst>
      <p:ext uri="{BB962C8B-B14F-4D97-AF65-F5344CB8AC3E}">
        <p14:creationId xmlns:p14="http://schemas.microsoft.com/office/powerpoint/2010/main" val="2059178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121</a:t>
            </a:fld>
            <a:endParaRPr lang="en-US"/>
          </a:p>
        </p:txBody>
      </p:sp>
    </p:spTree>
    <p:extLst>
      <p:ext uri="{BB962C8B-B14F-4D97-AF65-F5344CB8AC3E}">
        <p14:creationId xmlns:p14="http://schemas.microsoft.com/office/powerpoint/2010/main" val="30884061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122</a:t>
            </a:fld>
            <a:endParaRPr lang="en-US"/>
          </a:p>
        </p:txBody>
      </p:sp>
    </p:spTree>
    <p:extLst>
      <p:ext uri="{BB962C8B-B14F-4D97-AF65-F5344CB8AC3E}">
        <p14:creationId xmlns:p14="http://schemas.microsoft.com/office/powerpoint/2010/main" val="32056615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123</a:t>
            </a:fld>
            <a:endParaRPr lang="en-US"/>
          </a:p>
        </p:txBody>
      </p:sp>
    </p:spTree>
    <p:extLst>
      <p:ext uri="{BB962C8B-B14F-4D97-AF65-F5344CB8AC3E}">
        <p14:creationId xmlns:p14="http://schemas.microsoft.com/office/powerpoint/2010/main" val="310285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124</a:t>
            </a:fld>
            <a:endParaRPr lang="en-US"/>
          </a:p>
        </p:txBody>
      </p:sp>
    </p:spTree>
    <p:extLst>
      <p:ext uri="{BB962C8B-B14F-4D97-AF65-F5344CB8AC3E}">
        <p14:creationId xmlns:p14="http://schemas.microsoft.com/office/powerpoint/2010/main" val="20570186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125</a:t>
            </a:fld>
            <a:endParaRPr lang="en-US"/>
          </a:p>
        </p:txBody>
      </p:sp>
    </p:spTree>
    <p:extLst>
      <p:ext uri="{BB962C8B-B14F-4D97-AF65-F5344CB8AC3E}">
        <p14:creationId xmlns:p14="http://schemas.microsoft.com/office/powerpoint/2010/main" val="10735120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126</a:t>
            </a:fld>
            <a:endParaRPr lang="en-US"/>
          </a:p>
        </p:txBody>
      </p:sp>
    </p:spTree>
    <p:extLst>
      <p:ext uri="{BB962C8B-B14F-4D97-AF65-F5344CB8AC3E}">
        <p14:creationId xmlns:p14="http://schemas.microsoft.com/office/powerpoint/2010/main" val="1982209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127</a:t>
            </a:fld>
            <a:endParaRPr lang="en-US"/>
          </a:p>
        </p:txBody>
      </p:sp>
    </p:spTree>
    <p:extLst>
      <p:ext uri="{BB962C8B-B14F-4D97-AF65-F5344CB8AC3E}">
        <p14:creationId xmlns:p14="http://schemas.microsoft.com/office/powerpoint/2010/main" val="12813139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128</a:t>
            </a:fld>
            <a:endParaRPr lang="en-US"/>
          </a:p>
        </p:txBody>
      </p:sp>
    </p:spTree>
    <p:extLst>
      <p:ext uri="{BB962C8B-B14F-4D97-AF65-F5344CB8AC3E}">
        <p14:creationId xmlns:p14="http://schemas.microsoft.com/office/powerpoint/2010/main" val="429142779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129</a:t>
            </a:fld>
            <a:endParaRPr lang="en-US"/>
          </a:p>
        </p:txBody>
      </p:sp>
    </p:spTree>
    <p:extLst>
      <p:ext uri="{BB962C8B-B14F-4D97-AF65-F5344CB8AC3E}">
        <p14:creationId xmlns:p14="http://schemas.microsoft.com/office/powerpoint/2010/main" val="443338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13</a:t>
            </a:fld>
            <a:endParaRPr lang="en-US"/>
          </a:p>
        </p:txBody>
      </p:sp>
    </p:spTree>
    <p:extLst>
      <p:ext uri="{BB962C8B-B14F-4D97-AF65-F5344CB8AC3E}">
        <p14:creationId xmlns:p14="http://schemas.microsoft.com/office/powerpoint/2010/main" val="361139063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130</a:t>
            </a:fld>
            <a:endParaRPr lang="en-US"/>
          </a:p>
        </p:txBody>
      </p:sp>
    </p:spTree>
    <p:extLst>
      <p:ext uri="{BB962C8B-B14F-4D97-AF65-F5344CB8AC3E}">
        <p14:creationId xmlns:p14="http://schemas.microsoft.com/office/powerpoint/2010/main" val="39063629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131</a:t>
            </a:fld>
            <a:endParaRPr lang="en-US"/>
          </a:p>
        </p:txBody>
      </p:sp>
    </p:spTree>
    <p:extLst>
      <p:ext uri="{BB962C8B-B14F-4D97-AF65-F5344CB8AC3E}">
        <p14:creationId xmlns:p14="http://schemas.microsoft.com/office/powerpoint/2010/main" val="5404977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64FB17-C6C1-4FCC-9A1A-FCF5A5AE1658}" type="slidenum">
              <a:rPr lang="en-US" smtClean="0"/>
              <a:pPr/>
              <a:t>132</a:t>
            </a:fld>
            <a:endParaRPr lang="en-US"/>
          </a:p>
        </p:txBody>
      </p:sp>
    </p:spTree>
    <p:extLst>
      <p:ext uri="{BB962C8B-B14F-4D97-AF65-F5344CB8AC3E}">
        <p14:creationId xmlns:p14="http://schemas.microsoft.com/office/powerpoint/2010/main" val="41580649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133</a:t>
            </a:fld>
            <a:endParaRPr lang="en-US"/>
          </a:p>
        </p:txBody>
      </p:sp>
    </p:spTree>
    <p:extLst>
      <p:ext uri="{BB962C8B-B14F-4D97-AF65-F5344CB8AC3E}">
        <p14:creationId xmlns:p14="http://schemas.microsoft.com/office/powerpoint/2010/main" val="21063817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134</a:t>
            </a:fld>
            <a:endParaRPr lang="en-US"/>
          </a:p>
        </p:txBody>
      </p:sp>
    </p:spTree>
    <p:extLst>
      <p:ext uri="{BB962C8B-B14F-4D97-AF65-F5344CB8AC3E}">
        <p14:creationId xmlns:p14="http://schemas.microsoft.com/office/powerpoint/2010/main" val="37807302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135</a:t>
            </a:fld>
            <a:endParaRPr lang="en-US"/>
          </a:p>
        </p:txBody>
      </p:sp>
    </p:spTree>
    <p:extLst>
      <p:ext uri="{BB962C8B-B14F-4D97-AF65-F5344CB8AC3E}">
        <p14:creationId xmlns:p14="http://schemas.microsoft.com/office/powerpoint/2010/main" val="17324481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136</a:t>
            </a:fld>
            <a:endParaRPr lang="en-US"/>
          </a:p>
        </p:txBody>
      </p:sp>
    </p:spTree>
    <p:extLst>
      <p:ext uri="{BB962C8B-B14F-4D97-AF65-F5344CB8AC3E}">
        <p14:creationId xmlns:p14="http://schemas.microsoft.com/office/powerpoint/2010/main" val="17385388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137</a:t>
            </a:fld>
            <a:endParaRPr lang="en-US"/>
          </a:p>
        </p:txBody>
      </p:sp>
    </p:spTree>
    <p:extLst>
      <p:ext uri="{BB962C8B-B14F-4D97-AF65-F5344CB8AC3E}">
        <p14:creationId xmlns:p14="http://schemas.microsoft.com/office/powerpoint/2010/main" val="3552915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138</a:t>
            </a:fld>
            <a:endParaRPr lang="en-US"/>
          </a:p>
        </p:txBody>
      </p:sp>
    </p:spTree>
    <p:extLst>
      <p:ext uri="{BB962C8B-B14F-4D97-AF65-F5344CB8AC3E}">
        <p14:creationId xmlns:p14="http://schemas.microsoft.com/office/powerpoint/2010/main" val="150849094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https://savage.nps.edu/EthicalControl/#PythonMissionEvaluationVideo</a:t>
            </a:r>
          </a:p>
        </p:txBody>
      </p:sp>
      <p:sp>
        <p:nvSpPr>
          <p:cNvPr id="4" name="Slide Number Placeholder 3"/>
          <p:cNvSpPr>
            <a:spLocks noGrp="1"/>
          </p:cNvSpPr>
          <p:nvPr>
            <p:ph type="sldNum" sz="quarter" idx="10"/>
          </p:nvPr>
        </p:nvSpPr>
        <p:spPr/>
        <p:txBody>
          <a:bodyPr/>
          <a:lstStyle/>
          <a:p>
            <a:fld id="{B90520EB-D546-4517-BC40-283B2544C91D}" type="slidenum">
              <a:rPr lang="en-US" smtClean="0"/>
              <a:t>140</a:t>
            </a:fld>
            <a:endParaRPr lang="en-US"/>
          </a:p>
        </p:txBody>
      </p:sp>
    </p:spTree>
    <p:extLst>
      <p:ext uri="{BB962C8B-B14F-4D97-AF65-F5344CB8AC3E}">
        <p14:creationId xmlns:p14="http://schemas.microsoft.com/office/powerpoint/2010/main" val="160662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64FB17-C6C1-4FCC-9A1A-FCF5A5AE1658}" type="slidenum">
              <a:rPr lang="en-US" smtClean="0"/>
              <a:pPr/>
              <a:t>14</a:t>
            </a:fld>
            <a:endParaRPr lang="en-US"/>
          </a:p>
        </p:txBody>
      </p:sp>
    </p:spTree>
    <p:extLst>
      <p:ext uri="{BB962C8B-B14F-4D97-AF65-F5344CB8AC3E}">
        <p14:creationId xmlns:p14="http://schemas.microsoft.com/office/powerpoint/2010/main" val="33758501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141</a:t>
            </a:fld>
            <a:endParaRPr lang="en-US"/>
          </a:p>
        </p:txBody>
      </p:sp>
    </p:spTree>
    <p:extLst>
      <p:ext uri="{BB962C8B-B14F-4D97-AF65-F5344CB8AC3E}">
        <p14:creationId xmlns:p14="http://schemas.microsoft.com/office/powerpoint/2010/main" val="19863268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142</a:t>
            </a:fld>
            <a:endParaRPr lang="en-US"/>
          </a:p>
        </p:txBody>
      </p:sp>
    </p:spTree>
    <p:extLst>
      <p:ext uri="{BB962C8B-B14F-4D97-AF65-F5344CB8AC3E}">
        <p14:creationId xmlns:p14="http://schemas.microsoft.com/office/powerpoint/2010/main" val="17716671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143</a:t>
            </a:fld>
            <a:endParaRPr lang="en-US"/>
          </a:p>
        </p:txBody>
      </p:sp>
    </p:spTree>
    <p:extLst>
      <p:ext uri="{BB962C8B-B14F-4D97-AF65-F5344CB8AC3E}">
        <p14:creationId xmlns:p14="http://schemas.microsoft.com/office/powerpoint/2010/main" val="290838602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144</a:t>
            </a:fld>
            <a:endParaRPr lang="en-US"/>
          </a:p>
        </p:txBody>
      </p:sp>
    </p:spTree>
    <p:extLst>
      <p:ext uri="{BB962C8B-B14F-4D97-AF65-F5344CB8AC3E}">
        <p14:creationId xmlns:p14="http://schemas.microsoft.com/office/powerpoint/2010/main" val="400090850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145</a:t>
            </a:fld>
            <a:endParaRPr lang="en-US"/>
          </a:p>
        </p:txBody>
      </p:sp>
    </p:spTree>
    <p:extLst>
      <p:ext uri="{BB962C8B-B14F-4D97-AF65-F5344CB8AC3E}">
        <p14:creationId xmlns:p14="http://schemas.microsoft.com/office/powerpoint/2010/main" val="18805655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146</a:t>
            </a:fld>
            <a:endParaRPr lang="en-US"/>
          </a:p>
        </p:txBody>
      </p:sp>
    </p:spTree>
    <p:extLst>
      <p:ext uri="{BB962C8B-B14F-4D97-AF65-F5344CB8AC3E}">
        <p14:creationId xmlns:p14="http://schemas.microsoft.com/office/powerpoint/2010/main" val="107435288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147</a:t>
            </a:fld>
            <a:endParaRPr lang="en-US"/>
          </a:p>
        </p:txBody>
      </p:sp>
    </p:spTree>
    <p:extLst>
      <p:ext uri="{BB962C8B-B14F-4D97-AF65-F5344CB8AC3E}">
        <p14:creationId xmlns:p14="http://schemas.microsoft.com/office/powerpoint/2010/main" val="340508415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148</a:t>
            </a:fld>
            <a:endParaRPr lang="en-US"/>
          </a:p>
        </p:txBody>
      </p:sp>
    </p:spTree>
    <p:extLst>
      <p:ext uri="{BB962C8B-B14F-4D97-AF65-F5344CB8AC3E}">
        <p14:creationId xmlns:p14="http://schemas.microsoft.com/office/powerpoint/2010/main" val="22521393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149</a:t>
            </a:fld>
            <a:endParaRPr lang="en-US"/>
          </a:p>
        </p:txBody>
      </p:sp>
    </p:spTree>
    <p:extLst>
      <p:ext uri="{BB962C8B-B14F-4D97-AF65-F5344CB8AC3E}">
        <p14:creationId xmlns:p14="http://schemas.microsoft.com/office/powerpoint/2010/main" val="21579957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150</a:t>
            </a:fld>
            <a:endParaRPr lang="en-US"/>
          </a:p>
        </p:txBody>
      </p:sp>
    </p:spTree>
    <p:extLst>
      <p:ext uri="{BB962C8B-B14F-4D97-AF65-F5344CB8AC3E}">
        <p14:creationId xmlns:p14="http://schemas.microsoft.com/office/powerpoint/2010/main" val="3349184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15</a:t>
            </a:fld>
            <a:endParaRPr lang="en-US"/>
          </a:p>
        </p:txBody>
      </p:sp>
    </p:spTree>
    <p:extLst>
      <p:ext uri="{BB962C8B-B14F-4D97-AF65-F5344CB8AC3E}">
        <p14:creationId xmlns:p14="http://schemas.microsoft.com/office/powerpoint/2010/main" val="259145902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151</a:t>
            </a:fld>
            <a:endParaRPr lang="en-US"/>
          </a:p>
        </p:txBody>
      </p:sp>
    </p:spTree>
    <p:extLst>
      <p:ext uri="{BB962C8B-B14F-4D97-AF65-F5344CB8AC3E}">
        <p14:creationId xmlns:p14="http://schemas.microsoft.com/office/powerpoint/2010/main" val="31758919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152</a:t>
            </a:fld>
            <a:endParaRPr lang="en-US"/>
          </a:p>
        </p:txBody>
      </p:sp>
    </p:spTree>
    <p:extLst>
      <p:ext uri="{BB962C8B-B14F-4D97-AF65-F5344CB8AC3E}">
        <p14:creationId xmlns:p14="http://schemas.microsoft.com/office/powerpoint/2010/main" val="27591111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153</a:t>
            </a:fld>
            <a:endParaRPr lang="en-US"/>
          </a:p>
        </p:txBody>
      </p:sp>
    </p:spTree>
    <p:extLst>
      <p:ext uri="{BB962C8B-B14F-4D97-AF65-F5344CB8AC3E}">
        <p14:creationId xmlns:p14="http://schemas.microsoft.com/office/powerpoint/2010/main" val="280985540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154</a:t>
            </a:fld>
            <a:endParaRPr lang="en-US"/>
          </a:p>
        </p:txBody>
      </p:sp>
    </p:spTree>
    <p:extLst>
      <p:ext uri="{BB962C8B-B14F-4D97-AF65-F5344CB8AC3E}">
        <p14:creationId xmlns:p14="http://schemas.microsoft.com/office/powerpoint/2010/main" val="6451838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155</a:t>
            </a:fld>
            <a:endParaRPr lang="en-US"/>
          </a:p>
        </p:txBody>
      </p:sp>
    </p:spTree>
    <p:extLst>
      <p:ext uri="{BB962C8B-B14F-4D97-AF65-F5344CB8AC3E}">
        <p14:creationId xmlns:p14="http://schemas.microsoft.com/office/powerpoint/2010/main" val="402220250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156</a:t>
            </a:fld>
            <a:endParaRPr lang="en-US"/>
          </a:p>
        </p:txBody>
      </p:sp>
    </p:spTree>
    <p:extLst>
      <p:ext uri="{BB962C8B-B14F-4D97-AF65-F5344CB8AC3E}">
        <p14:creationId xmlns:p14="http://schemas.microsoft.com/office/powerpoint/2010/main" val="36105509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157</a:t>
            </a:fld>
            <a:endParaRPr lang="en-US"/>
          </a:p>
        </p:txBody>
      </p:sp>
    </p:spTree>
    <p:extLst>
      <p:ext uri="{BB962C8B-B14F-4D97-AF65-F5344CB8AC3E}">
        <p14:creationId xmlns:p14="http://schemas.microsoft.com/office/powerpoint/2010/main" val="245797353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158</a:t>
            </a:fld>
            <a:endParaRPr lang="en-US"/>
          </a:p>
        </p:txBody>
      </p:sp>
    </p:spTree>
    <p:extLst>
      <p:ext uri="{BB962C8B-B14F-4D97-AF65-F5344CB8AC3E}">
        <p14:creationId xmlns:p14="http://schemas.microsoft.com/office/powerpoint/2010/main" val="20636173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159</a:t>
            </a:fld>
            <a:endParaRPr lang="en-US"/>
          </a:p>
        </p:txBody>
      </p:sp>
    </p:spTree>
    <p:extLst>
      <p:ext uri="{BB962C8B-B14F-4D97-AF65-F5344CB8AC3E}">
        <p14:creationId xmlns:p14="http://schemas.microsoft.com/office/powerpoint/2010/main" val="428395448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160</a:t>
            </a:fld>
            <a:endParaRPr lang="en-US"/>
          </a:p>
        </p:txBody>
      </p:sp>
    </p:spTree>
    <p:extLst>
      <p:ext uri="{BB962C8B-B14F-4D97-AF65-F5344CB8AC3E}">
        <p14:creationId xmlns:p14="http://schemas.microsoft.com/office/powerpoint/2010/main" val="4234317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64FB17-C6C1-4FCC-9A1A-FCF5A5AE1658}" type="slidenum">
              <a:rPr lang="en-US" smtClean="0"/>
              <a:pPr/>
              <a:t>16</a:t>
            </a:fld>
            <a:endParaRPr lang="en-US"/>
          </a:p>
        </p:txBody>
      </p:sp>
    </p:spTree>
    <p:extLst>
      <p:ext uri="{BB962C8B-B14F-4D97-AF65-F5344CB8AC3E}">
        <p14:creationId xmlns:p14="http://schemas.microsoft.com/office/powerpoint/2010/main" val="388214837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161</a:t>
            </a:fld>
            <a:endParaRPr lang="en-US"/>
          </a:p>
        </p:txBody>
      </p:sp>
    </p:spTree>
    <p:extLst>
      <p:ext uri="{BB962C8B-B14F-4D97-AF65-F5344CB8AC3E}">
        <p14:creationId xmlns:p14="http://schemas.microsoft.com/office/powerpoint/2010/main" val="372160584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162</a:t>
            </a:fld>
            <a:endParaRPr lang="en-US"/>
          </a:p>
        </p:txBody>
      </p:sp>
    </p:spTree>
    <p:extLst>
      <p:ext uri="{BB962C8B-B14F-4D97-AF65-F5344CB8AC3E}">
        <p14:creationId xmlns:p14="http://schemas.microsoft.com/office/powerpoint/2010/main" val="414415172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163</a:t>
            </a:fld>
            <a:endParaRPr lang="en-US"/>
          </a:p>
        </p:txBody>
      </p:sp>
    </p:spTree>
    <p:extLst>
      <p:ext uri="{BB962C8B-B14F-4D97-AF65-F5344CB8AC3E}">
        <p14:creationId xmlns:p14="http://schemas.microsoft.com/office/powerpoint/2010/main" val="52503373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164</a:t>
            </a:fld>
            <a:endParaRPr lang="en-US"/>
          </a:p>
        </p:txBody>
      </p:sp>
    </p:spTree>
    <p:extLst>
      <p:ext uri="{BB962C8B-B14F-4D97-AF65-F5344CB8AC3E}">
        <p14:creationId xmlns:p14="http://schemas.microsoft.com/office/powerpoint/2010/main" val="331786622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165</a:t>
            </a:fld>
            <a:endParaRPr lang="en-US"/>
          </a:p>
        </p:txBody>
      </p:sp>
    </p:spTree>
    <p:extLst>
      <p:ext uri="{BB962C8B-B14F-4D97-AF65-F5344CB8AC3E}">
        <p14:creationId xmlns:p14="http://schemas.microsoft.com/office/powerpoint/2010/main" val="199161543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166</a:t>
            </a:fld>
            <a:endParaRPr lang="en-US"/>
          </a:p>
        </p:txBody>
      </p:sp>
    </p:spTree>
    <p:extLst>
      <p:ext uri="{BB962C8B-B14F-4D97-AF65-F5344CB8AC3E}">
        <p14:creationId xmlns:p14="http://schemas.microsoft.com/office/powerpoint/2010/main" val="32987230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167</a:t>
            </a:fld>
            <a:endParaRPr lang="en-US"/>
          </a:p>
        </p:txBody>
      </p:sp>
    </p:spTree>
    <p:extLst>
      <p:ext uri="{BB962C8B-B14F-4D97-AF65-F5344CB8AC3E}">
        <p14:creationId xmlns:p14="http://schemas.microsoft.com/office/powerpoint/2010/main" val="399832891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168</a:t>
            </a:fld>
            <a:endParaRPr lang="en-US"/>
          </a:p>
        </p:txBody>
      </p:sp>
    </p:spTree>
    <p:extLst>
      <p:ext uri="{BB962C8B-B14F-4D97-AF65-F5344CB8AC3E}">
        <p14:creationId xmlns:p14="http://schemas.microsoft.com/office/powerpoint/2010/main" val="238079809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169</a:t>
            </a:fld>
            <a:endParaRPr lang="en-US"/>
          </a:p>
        </p:txBody>
      </p:sp>
    </p:spTree>
    <p:extLst>
      <p:ext uri="{BB962C8B-B14F-4D97-AF65-F5344CB8AC3E}">
        <p14:creationId xmlns:p14="http://schemas.microsoft.com/office/powerpoint/2010/main" val="211561235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170</a:t>
            </a:fld>
            <a:endParaRPr lang="en-US"/>
          </a:p>
        </p:txBody>
      </p:sp>
    </p:spTree>
    <p:extLst>
      <p:ext uri="{BB962C8B-B14F-4D97-AF65-F5344CB8AC3E}">
        <p14:creationId xmlns:p14="http://schemas.microsoft.com/office/powerpoint/2010/main" val="3437294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17</a:t>
            </a:fld>
            <a:endParaRPr lang="en-US"/>
          </a:p>
        </p:txBody>
      </p:sp>
    </p:spTree>
    <p:extLst>
      <p:ext uri="{BB962C8B-B14F-4D97-AF65-F5344CB8AC3E}">
        <p14:creationId xmlns:p14="http://schemas.microsoft.com/office/powerpoint/2010/main" val="200743574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171</a:t>
            </a:fld>
            <a:endParaRPr lang="en-US"/>
          </a:p>
        </p:txBody>
      </p:sp>
    </p:spTree>
    <p:extLst>
      <p:ext uri="{BB962C8B-B14F-4D97-AF65-F5344CB8AC3E}">
        <p14:creationId xmlns:p14="http://schemas.microsoft.com/office/powerpoint/2010/main" val="388799718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172</a:t>
            </a:fld>
            <a:endParaRPr lang="en-US"/>
          </a:p>
        </p:txBody>
      </p:sp>
    </p:spTree>
    <p:extLst>
      <p:ext uri="{BB962C8B-B14F-4D97-AF65-F5344CB8AC3E}">
        <p14:creationId xmlns:p14="http://schemas.microsoft.com/office/powerpoint/2010/main" val="36396777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Description</a:t>
            </a:r>
          </a:p>
          <a:p>
            <a:r>
              <a:rPr lang="en-US" dirty="0">
                <a:effectLst/>
              </a:rPr>
              <a:t>What significance does "ethics" have for the men and women serving in the military forces of nations around the world? What core values and moral principles collectively guide the members of this "military profession?" </a:t>
            </a:r>
            <a:br>
              <a:rPr lang="en-US" dirty="0">
                <a:effectLst/>
              </a:rPr>
            </a:br>
            <a:br>
              <a:rPr lang="en-US" dirty="0">
                <a:effectLst/>
              </a:rPr>
            </a:br>
            <a:r>
              <a:rPr lang="en-US" dirty="0">
                <a:effectLst/>
              </a:rPr>
              <a:t>This book explains these essential moral foundations, along with "just war theory," international relations, and international law. The ethical foundations that define the "Profession of Arms" have developed over millennia from the shared moral values, unique role responsibilities, and occasional reflection by individual members the profession on their own practices - eventually coming to serve as the basis for the "Law of Armed Conflict" itself.</a:t>
            </a:r>
            <a:br>
              <a:rPr lang="en-US" dirty="0">
                <a:effectLst/>
              </a:rPr>
            </a:br>
            <a:br>
              <a:rPr lang="en-US" dirty="0">
                <a:effectLst/>
              </a:rPr>
            </a:br>
            <a:r>
              <a:rPr lang="en-US" dirty="0">
                <a:effectLst/>
              </a:rPr>
              <a:t>This book focuses upon the ordinary men and women around the world who wear a military uniform and are committed to the defense of their countries and their fellow citizens. It is about what they do, how they do it, what they think about it, how they behave when carrying out their activities, and how they are expected to behave, both on and off the battlefield (whether in, or out of, uniform) - and what everyone (and not just military personnel themselves) needs to know about this. </a:t>
            </a:r>
            <a:br>
              <a:rPr lang="en-US" dirty="0">
                <a:effectLst/>
              </a:rPr>
            </a:br>
            <a:br>
              <a:rPr lang="en-US" dirty="0">
                <a:effectLst/>
              </a:rPr>
            </a:br>
            <a:r>
              <a:rPr lang="en-US" dirty="0">
                <a:effectLst/>
              </a:rPr>
              <a:t>The book also examines how military personnel are treated and regarded by those whom they have sworn to defend and protect, as well as how they treat and regard one another within their respective services and organizational settings. Finally, the book discusses the transformations in military professionalism occasioned by new developments in armed conflict, ranging counterinsurgency warfare and humanitarian military intervention, to cyber conflict, military robotics, and private military contracting. From China to Russia, author George Lucas effectively sheds light on today's military ethics in existence throughout the world. </a:t>
            </a:r>
          </a:p>
        </p:txBody>
      </p:sp>
      <p:sp>
        <p:nvSpPr>
          <p:cNvPr id="4" name="Slide Number Placeholder 3"/>
          <p:cNvSpPr>
            <a:spLocks noGrp="1"/>
          </p:cNvSpPr>
          <p:nvPr>
            <p:ph type="sldNum" sz="quarter" idx="10"/>
          </p:nvPr>
        </p:nvSpPr>
        <p:spPr/>
        <p:txBody>
          <a:bodyPr/>
          <a:lstStyle/>
          <a:p>
            <a:fld id="{B90520EB-D546-4517-BC40-283B2544C91D}" type="slidenum">
              <a:rPr lang="en-US" smtClean="0"/>
              <a:t>173</a:t>
            </a:fld>
            <a:endParaRPr lang="en-US"/>
          </a:p>
        </p:txBody>
      </p:sp>
    </p:spTree>
    <p:extLst>
      <p:ext uri="{BB962C8B-B14F-4D97-AF65-F5344CB8AC3E}">
        <p14:creationId xmlns:p14="http://schemas.microsoft.com/office/powerpoint/2010/main" val="367055817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Description</a:t>
            </a:r>
          </a:p>
          <a:p>
            <a:endParaRPr lang="en-US" b="1" dirty="0">
              <a:effectLst/>
            </a:endParaRPr>
          </a:p>
          <a:p>
            <a:r>
              <a:rPr lang="en-US" dirty="0">
                <a:effectLst/>
              </a:rPr>
              <a:t>From North Korea's recent attacks on Sony to perpetual news reports of successful hackings and criminal theft, cyber conflict has emerged as a major topic of public concern. Yet even as attacks on military, civilian, and commercial targets have escalated, there is not yet a clear set of ethical guidelines that apply to cyber warfare. Indeed, like terrorism, cyber warfare is commonly believed to be a war without rules. Given the prevalence cyber warfare, developing a practical moral code for this new form of conflict is more important than ever. </a:t>
            </a:r>
            <a:br>
              <a:rPr lang="en-US" dirty="0">
                <a:effectLst/>
              </a:rPr>
            </a:br>
            <a:br>
              <a:rPr lang="en-US" dirty="0">
                <a:effectLst/>
              </a:rPr>
            </a:br>
            <a:r>
              <a:rPr lang="en-US" dirty="0">
                <a:effectLst/>
              </a:rPr>
              <a:t>In </a:t>
            </a:r>
            <a:r>
              <a:rPr lang="en-US" i="1" dirty="0">
                <a:effectLst/>
              </a:rPr>
              <a:t>Ethics and Cyber Warfare,</a:t>
            </a:r>
            <a:r>
              <a:rPr lang="en-US" dirty="0">
                <a:effectLst/>
              </a:rPr>
              <a:t> internationally-respected ethicist George Lucas delves into the confounding realm of cyber conflict. Comparing "state-sponsored hacktivism" to the transformative impact of "irregular warfare" in conventional armed conflict, Lucas offers a critique of legal approaches to governance, and outlines a new approach to ethics and "just war" reasoning. Lucas draws upon the political philosophies of Alasdair </a:t>
            </a:r>
            <a:r>
              <a:rPr lang="en-US" dirty="0" err="1">
                <a:effectLst/>
              </a:rPr>
              <a:t>MacIntyre</a:t>
            </a:r>
            <a:r>
              <a:rPr lang="en-US" dirty="0">
                <a:effectLst/>
              </a:rPr>
              <a:t>, John Rawls, and Jürgen </a:t>
            </a:r>
            <a:r>
              <a:rPr lang="en-US" dirty="0" err="1">
                <a:effectLst/>
              </a:rPr>
              <a:t>Habermas</a:t>
            </a:r>
            <a:r>
              <a:rPr lang="en-US" dirty="0">
                <a:effectLst/>
              </a:rPr>
              <a:t> to provide a framework for understanding these newly-emerging standards for cyber conflict, and ultimately presents a professional code of ethics for a new generation of "cyber warriors." </a:t>
            </a:r>
            <a:br>
              <a:rPr lang="en-US" dirty="0">
                <a:effectLst/>
              </a:rPr>
            </a:br>
            <a:br>
              <a:rPr lang="en-US" dirty="0">
                <a:effectLst/>
              </a:rPr>
            </a:br>
            <a:r>
              <a:rPr lang="en-US" dirty="0">
                <a:effectLst/>
              </a:rPr>
              <a:t>Lucas concludes with a discussion of whether preemptive self-defense efforts - such as the massive government surveillance programs revealed by Edward Snowden - can ever be justified, addressing controversial topics such as privacy, anonymity, and public trust. Well-reasoned and timely, </a:t>
            </a:r>
            <a:r>
              <a:rPr lang="en-US" i="1" dirty="0">
                <a:effectLst/>
              </a:rPr>
              <a:t>Ethics and Cyber Warfare</a:t>
            </a:r>
            <a:r>
              <a:rPr lang="en-US" dirty="0">
                <a:effectLst/>
              </a:rPr>
              <a:t> is a must-read for anyone with an interest in philosophy, ethics, or cybercrime.</a:t>
            </a:r>
          </a:p>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174</a:t>
            </a:fld>
            <a:endParaRPr lang="en-US"/>
          </a:p>
        </p:txBody>
      </p:sp>
    </p:spTree>
    <p:extLst>
      <p:ext uri="{BB962C8B-B14F-4D97-AF65-F5344CB8AC3E}">
        <p14:creationId xmlns:p14="http://schemas.microsoft.com/office/powerpoint/2010/main" val="116480537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Killing By Remote Control</a:t>
            </a:r>
            <a:r>
              <a:rPr lang="en-US" dirty="0"/>
              <a:t> directly engages all of these issues. Some essays discuss the just war tradition and explore whether the rise of drones necessitates a shift in the ways we think about the ethics of war in the broadest sense. Others scrutinize more specific uses of drones, such as their present use in what are known as "targeted killing" by the United States. The book similarly tackles the looming prospect of autonomous drones and the many serious moral misgivings such a future portends.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 path-breaking volume! BJ Strawser, an internationally known analyst of drone ethics, has assembled a broad spectrum of civilian and military experts to create the first book devoted to this hot-button issue. This important work represents vanguard thinking on weapon systems that make headlines nearly every day. It will catalyze debates policy-makers and military leaders must have in order to preserve peace and protect the innocent. - James Cook, Department Chair/Head of Philosophy, US Air Force Academy</a:t>
            </a:r>
            <a:br>
              <a:rPr lang="en-US" dirty="0"/>
            </a:br>
            <a:br>
              <a:rPr lang="en-US" dirty="0"/>
            </a:br>
            <a:r>
              <a:rPr lang="en-US" dirty="0"/>
              <a:t>"The use of 'drones' (remotely piloted air vehicles) in war has grown exponentially in recent years. Clearly, this evolution presages an enormous explosion of robotic vehicles in war - in the air, on the ground, and on and under the sea. This collection of essays provides an invaluable contribution to what promises to be one of the most fundamental challenges to our assumptions about ethics and warfare in at least the last century. The authors in this anthology approach the ethical challenges posed by these rapidly advancing technologies from a wide range of perspectives. Cumulatively, they represent an essential overview of the fundamental ethical issues involved in their development. This collection makes a key contribution to an urgently needed dialogue about the moral questions involved." - Martin L. Cook, Adm. James B. Stockdale Professor of Professional Military Ethics, Professor Leadership &amp; Ethics, College of Operational &amp; Strategic Leadership, U.S. Naval War College</a:t>
            </a:r>
          </a:p>
        </p:txBody>
      </p:sp>
      <p:sp>
        <p:nvSpPr>
          <p:cNvPr id="4" name="Slide Number Placeholder 3"/>
          <p:cNvSpPr>
            <a:spLocks noGrp="1"/>
          </p:cNvSpPr>
          <p:nvPr>
            <p:ph type="sldNum" sz="quarter" idx="10"/>
          </p:nvPr>
        </p:nvSpPr>
        <p:spPr/>
        <p:txBody>
          <a:bodyPr/>
          <a:lstStyle/>
          <a:p>
            <a:fld id="{B90520EB-D546-4517-BC40-283B2544C91D}" type="slidenum">
              <a:rPr lang="en-US" smtClean="0"/>
              <a:t>175</a:t>
            </a:fld>
            <a:endParaRPr lang="en-US"/>
          </a:p>
        </p:txBody>
      </p:sp>
    </p:spTree>
    <p:extLst>
      <p:ext uri="{BB962C8B-B14F-4D97-AF65-F5344CB8AC3E}">
        <p14:creationId xmlns:p14="http://schemas.microsoft.com/office/powerpoint/2010/main" val="323845418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Description</a:t>
            </a:r>
          </a:p>
          <a:p>
            <a:r>
              <a:rPr lang="en-US" dirty="0">
                <a:effectLst/>
              </a:rPr>
              <a:t>War remains a grim fixture of the human landscape, and because of its tremendous and ongoing impact on the lives of millions of people, has always attracted the attention of careful, rigorous, and empathetic moral philosophers. And while war is synonymous with death and ruin, very few people are willing to surrender to moral nihilism about war--the view that all really is fair. At the center of debates about war remains the most important question that faces us during battle: </a:t>
            </a:r>
            <a:r>
              <a:rPr lang="en-US" i="1" dirty="0">
                <a:effectLst/>
              </a:rPr>
              <a:t>whom are we allowed to kill</a:t>
            </a:r>
            <a:r>
              <a:rPr lang="en-US" dirty="0">
                <a:effectLst/>
              </a:rPr>
              <a:t>?</a:t>
            </a:r>
            <a:br>
              <a:rPr lang="en-US" dirty="0">
                <a:effectLst/>
              </a:rPr>
            </a:br>
            <a:br>
              <a:rPr lang="en-US" dirty="0">
                <a:effectLst/>
              </a:rPr>
            </a:br>
            <a:r>
              <a:rPr lang="en-US" dirty="0">
                <a:effectLst/>
              </a:rPr>
              <a:t>This volume collects in one place the most influential and groundbreaking philosophical work being done on the question of killing in war, offering a "who's who" of contemporary scholars debating the foundational ethical questions surrounding liability to harm. In ten essays, it expands upon and provides new and updated analyses that have yet to be captured in a single work. Essays explore questions such as: Are some soldiers more deserving of death than others? Should states allow soldiers to conscientiously object (to opt out of war) on a case-by-case basis? Can a theory of rights best explain when it is permissible to kill in war? When are we allowed to violently resist oppression that is itself nonviolent? Is there anything wrong with targeting people with autonomous weapons?</a:t>
            </a:r>
            <a:br>
              <a:rPr lang="en-US" dirty="0">
                <a:effectLst/>
              </a:rPr>
            </a:br>
            <a:br>
              <a:rPr lang="en-US" dirty="0">
                <a:effectLst/>
              </a:rPr>
            </a:br>
            <a:r>
              <a:rPr lang="en-US" dirty="0">
                <a:effectLst/>
              </a:rPr>
              <a:t>As a convenient and authoritative collection of such discussions, this volume is uniquely suited for university-level teaching and as a reference for ethicists, policymakers, stakeholders, and any student of the morality of killing in war.</a:t>
            </a:r>
          </a:p>
        </p:txBody>
      </p:sp>
      <p:sp>
        <p:nvSpPr>
          <p:cNvPr id="4" name="Slide Number Placeholder 3"/>
          <p:cNvSpPr>
            <a:spLocks noGrp="1"/>
          </p:cNvSpPr>
          <p:nvPr>
            <p:ph type="sldNum" sz="quarter" idx="10"/>
          </p:nvPr>
        </p:nvSpPr>
        <p:spPr/>
        <p:txBody>
          <a:bodyPr/>
          <a:lstStyle/>
          <a:p>
            <a:fld id="{B90520EB-D546-4517-BC40-283B2544C91D}" type="slidenum">
              <a:rPr lang="en-US" smtClean="0"/>
              <a:t>176</a:t>
            </a:fld>
            <a:endParaRPr lang="en-US"/>
          </a:p>
        </p:txBody>
      </p:sp>
    </p:spTree>
    <p:extLst>
      <p:ext uri="{BB962C8B-B14F-4D97-AF65-F5344CB8AC3E}">
        <p14:creationId xmlns:p14="http://schemas.microsoft.com/office/powerpoint/2010/main" val="168483892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Directed at readers in the academic, scientific, military, and public policy communities, this volume offers current thought on ethics and emerging technologies from internationally-recognized scholars addressing the full spectrum of issues in present warfare technology. It includes current and ongoing topics of multi-discipline and international interest, such as ethics, law, international relations, war studies, public policy, science and technology.</a:t>
            </a:r>
          </a:p>
          <a:p>
            <a:endParaRPr lang="en-US" dirty="0"/>
          </a:p>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177</a:t>
            </a:fld>
            <a:endParaRPr lang="en-US"/>
          </a:p>
        </p:txBody>
      </p:sp>
    </p:spTree>
    <p:extLst>
      <p:ext uri="{BB962C8B-B14F-4D97-AF65-F5344CB8AC3E}">
        <p14:creationId xmlns:p14="http://schemas.microsoft.com/office/powerpoint/2010/main" val="71958344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178</a:t>
            </a:fld>
            <a:endParaRPr lang="en-US"/>
          </a:p>
        </p:txBody>
      </p:sp>
    </p:spTree>
    <p:extLst>
      <p:ext uri="{BB962C8B-B14F-4D97-AF65-F5344CB8AC3E}">
        <p14:creationId xmlns:p14="http://schemas.microsoft.com/office/powerpoint/2010/main" val="136686578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179</a:t>
            </a:fld>
            <a:endParaRPr lang="en-US"/>
          </a:p>
        </p:txBody>
      </p:sp>
    </p:spTree>
    <p:extLst>
      <p:ext uri="{BB962C8B-B14F-4D97-AF65-F5344CB8AC3E}">
        <p14:creationId xmlns:p14="http://schemas.microsoft.com/office/powerpoint/2010/main" val="267722457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180</a:t>
            </a:fld>
            <a:endParaRPr lang="en-US"/>
          </a:p>
        </p:txBody>
      </p:sp>
    </p:spTree>
    <p:extLst>
      <p:ext uri="{BB962C8B-B14F-4D97-AF65-F5344CB8AC3E}">
        <p14:creationId xmlns:p14="http://schemas.microsoft.com/office/powerpoint/2010/main" val="2601182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18</a:t>
            </a:fld>
            <a:endParaRPr lang="en-US"/>
          </a:p>
        </p:txBody>
      </p:sp>
    </p:spTree>
    <p:extLst>
      <p:ext uri="{BB962C8B-B14F-4D97-AF65-F5344CB8AC3E}">
        <p14:creationId xmlns:p14="http://schemas.microsoft.com/office/powerpoint/2010/main" val="288949888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181</a:t>
            </a:fld>
            <a:endParaRPr lang="en-US"/>
          </a:p>
        </p:txBody>
      </p:sp>
    </p:spTree>
    <p:extLst>
      <p:ext uri="{BB962C8B-B14F-4D97-AF65-F5344CB8AC3E}">
        <p14:creationId xmlns:p14="http://schemas.microsoft.com/office/powerpoint/2010/main" val="263532085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182</a:t>
            </a:fld>
            <a:endParaRPr lang="en-US"/>
          </a:p>
        </p:txBody>
      </p:sp>
    </p:spTree>
    <p:extLst>
      <p:ext uri="{BB962C8B-B14F-4D97-AF65-F5344CB8AC3E}">
        <p14:creationId xmlns:p14="http://schemas.microsoft.com/office/powerpoint/2010/main" val="351171279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183</a:t>
            </a:fld>
            <a:endParaRPr lang="en-US"/>
          </a:p>
        </p:txBody>
      </p:sp>
    </p:spTree>
    <p:extLst>
      <p:ext uri="{BB962C8B-B14F-4D97-AF65-F5344CB8AC3E}">
        <p14:creationId xmlns:p14="http://schemas.microsoft.com/office/powerpoint/2010/main" val="197943743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184</a:t>
            </a:fld>
            <a:endParaRPr lang="en-US"/>
          </a:p>
        </p:txBody>
      </p:sp>
    </p:spTree>
    <p:extLst>
      <p:ext uri="{BB962C8B-B14F-4D97-AF65-F5344CB8AC3E}">
        <p14:creationId xmlns:p14="http://schemas.microsoft.com/office/powerpoint/2010/main" val="10994709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185</a:t>
            </a:fld>
            <a:endParaRPr lang="en-US"/>
          </a:p>
        </p:txBody>
      </p:sp>
    </p:spTree>
    <p:extLst>
      <p:ext uri="{BB962C8B-B14F-4D97-AF65-F5344CB8AC3E}">
        <p14:creationId xmlns:p14="http://schemas.microsoft.com/office/powerpoint/2010/main" val="101391095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186</a:t>
            </a:fld>
            <a:endParaRPr lang="en-US"/>
          </a:p>
        </p:txBody>
      </p:sp>
    </p:spTree>
    <p:extLst>
      <p:ext uri="{BB962C8B-B14F-4D97-AF65-F5344CB8AC3E}">
        <p14:creationId xmlns:p14="http://schemas.microsoft.com/office/powerpoint/2010/main" val="278355056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187</a:t>
            </a:fld>
            <a:endParaRPr lang="en-US"/>
          </a:p>
        </p:txBody>
      </p:sp>
    </p:spTree>
    <p:extLst>
      <p:ext uri="{BB962C8B-B14F-4D97-AF65-F5344CB8AC3E}">
        <p14:creationId xmlns:p14="http://schemas.microsoft.com/office/powerpoint/2010/main" val="314846495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188</a:t>
            </a:fld>
            <a:endParaRPr lang="en-US"/>
          </a:p>
        </p:txBody>
      </p:sp>
    </p:spTree>
    <p:extLst>
      <p:ext uri="{BB962C8B-B14F-4D97-AF65-F5344CB8AC3E}">
        <p14:creationId xmlns:p14="http://schemas.microsoft.com/office/powerpoint/2010/main" val="306078739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189</a:t>
            </a:fld>
            <a:endParaRPr lang="en-US"/>
          </a:p>
        </p:txBody>
      </p:sp>
    </p:spTree>
    <p:extLst>
      <p:ext uri="{BB962C8B-B14F-4D97-AF65-F5344CB8AC3E}">
        <p14:creationId xmlns:p14="http://schemas.microsoft.com/office/powerpoint/2010/main" val="252160752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190</a:t>
            </a:fld>
            <a:endParaRPr lang="en-US"/>
          </a:p>
        </p:txBody>
      </p:sp>
    </p:spTree>
    <p:extLst>
      <p:ext uri="{BB962C8B-B14F-4D97-AF65-F5344CB8AC3E}">
        <p14:creationId xmlns:p14="http://schemas.microsoft.com/office/powerpoint/2010/main" val="752523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a:t>
            </a:fld>
            <a:endParaRPr lang="en-US"/>
          </a:p>
        </p:txBody>
      </p:sp>
    </p:spTree>
    <p:extLst>
      <p:ext uri="{BB962C8B-B14F-4D97-AF65-F5344CB8AC3E}">
        <p14:creationId xmlns:p14="http://schemas.microsoft.com/office/powerpoint/2010/main" val="183327772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191</a:t>
            </a:fld>
            <a:endParaRPr lang="en-US"/>
          </a:p>
        </p:txBody>
      </p:sp>
    </p:spTree>
    <p:extLst>
      <p:ext uri="{BB962C8B-B14F-4D97-AF65-F5344CB8AC3E}">
        <p14:creationId xmlns:p14="http://schemas.microsoft.com/office/powerpoint/2010/main" val="163302094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192</a:t>
            </a:fld>
            <a:endParaRPr lang="en-US"/>
          </a:p>
        </p:txBody>
      </p:sp>
    </p:spTree>
    <p:extLst>
      <p:ext uri="{BB962C8B-B14F-4D97-AF65-F5344CB8AC3E}">
        <p14:creationId xmlns:p14="http://schemas.microsoft.com/office/powerpoint/2010/main" val="263580954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193</a:t>
            </a:fld>
            <a:endParaRPr lang="en-US"/>
          </a:p>
        </p:txBody>
      </p:sp>
    </p:spTree>
    <p:extLst>
      <p:ext uri="{BB962C8B-B14F-4D97-AF65-F5344CB8AC3E}">
        <p14:creationId xmlns:p14="http://schemas.microsoft.com/office/powerpoint/2010/main" val="343809510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194</a:t>
            </a:fld>
            <a:endParaRPr lang="en-US"/>
          </a:p>
        </p:txBody>
      </p:sp>
    </p:spTree>
    <p:extLst>
      <p:ext uri="{BB962C8B-B14F-4D97-AF65-F5344CB8AC3E}">
        <p14:creationId xmlns:p14="http://schemas.microsoft.com/office/powerpoint/2010/main" val="116622666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195</a:t>
            </a:fld>
            <a:endParaRPr lang="en-US"/>
          </a:p>
        </p:txBody>
      </p:sp>
    </p:spTree>
    <p:extLst>
      <p:ext uri="{BB962C8B-B14F-4D97-AF65-F5344CB8AC3E}">
        <p14:creationId xmlns:p14="http://schemas.microsoft.com/office/powerpoint/2010/main" val="334028707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196</a:t>
            </a:fld>
            <a:endParaRPr lang="en-US"/>
          </a:p>
        </p:txBody>
      </p:sp>
    </p:spTree>
    <p:extLst>
      <p:ext uri="{BB962C8B-B14F-4D97-AF65-F5344CB8AC3E}">
        <p14:creationId xmlns:p14="http://schemas.microsoft.com/office/powerpoint/2010/main" val="24332635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197</a:t>
            </a:fld>
            <a:endParaRPr lang="en-US"/>
          </a:p>
        </p:txBody>
      </p:sp>
    </p:spTree>
    <p:extLst>
      <p:ext uri="{BB962C8B-B14F-4D97-AF65-F5344CB8AC3E}">
        <p14:creationId xmlns:p14="http://schemas.microsoft.com/office/powerpoint/2010/main" val="92302675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198</a:t>
            </a:fld>
            <a:endParaRPr lang="en-US"/>
          </a:p>
        </p:txBody>
      </p:sp>
    </p:spTree>
    <p:extLst>
      <p:ext uri="{BB962C8B-B14F-4D97-AF65-F5344CB8AC3E}">
        <p14:creationId xmlns:p14="http://schemas.microsoft.com/office/powerpoint/2010/main" val="410647148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199</a:t>
            </a:fld>
            <a:endParaRPr lang="en-US"/>
          </a:p>
        </p:txBody>
      </p:sp>
    </p:spTree>
    <p:extLst>
      <p:ext uri="{BB962C8B-B14F-4D97-AF65-F5344CB8AC3E}">
        <p14:creationId xmlns:p14="http://schemas.microsoft.com/office/powerpoint/2010/main" val="422732295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200</a:t>
            </a:fld>
            <a:endParaRPr lang="en-US"/>
          </a:p>
        </p:txBody>
      </p:sp>
    </p:spTree>
    <p:extLst>
      <p:ext uri="{BB962C8B-B14F-4D97-AF65-F5344CB8AC3E}">
        <p14:creationId xmlns:p14="http://schemas.microsoft.com/office/powerpoint/2010/main" val="375243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a:t>
            </a:fld>
            <a:endParaRPr lang="en-US"/>
          </a:p>
        </p:txBody>
      </p:sp>
    </p:spTree>
    <p:extLst>
      <p:ext uri="{BB962C8B-B14F-4D97-AF65-F5344CB8AC3E}">
        <p14:creationId xmlns:p14="http://schemas.microsoft.com/office/powerpoint/2010/main" val="4208252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20</a:t>
            </a:fld>
            <a:endParaRPr lang="en-US"/>
          </a:p>
        </p:txBody>
      </p:sp>
    </p:spTree>
    <p:extLst>
      <p:ext uri="{BB962C8B-B14F-4D97-AF65-F5344CB8AC3E}">
        <p14:creationId xmlns:p14="http://schemas.microsoft.com/office/powerpoint/2010/main" val="238234663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201</a:t>
            </a:fld>
            <a:endParaRPr lang="en-US"/>
          </a:p>
        </p:txBody>
      </p:sp>
    </p:spTree>
    <p:extLst>
      <p:ext uri="{BB962C8B-B14F-4D97-AF65-F5344CB8AC3E}">
        <p14:creationId xmlns:p14="http://schemas.microsoft.com/office/powerpoint/2010/main" val="100239567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202</a:t>
            </a:fld>
            <a:endParaRPr lang="en-US"/>
          </a:p>
        </p:txBody>
      </p:sp>
    </p:spTree>
    <p:extLst>
      <p:ext uri="{BB962C8B-B14F-4D97-AF65-F5344CB8AC3E}">
        <p14:creationId xmlns:p14="http://schemas.microsoft.com/office/powerpoint/2010/main" val="253353344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203</a:t>
            </a:fld>
            <a:endParaRPr lang="en-US"/>
          </a:p>
        </p:txBody>
      </p:sp>
    </p:spTree>
    <p:extLst>
      <p:ext uri="{BB962C8B-B14F-4D97-AF65-F5344CB8AC3E}">
        <p14:creationId xmlns:p14="http://schemas.microsoft.com/office/powerpoint/2010/main" val="40378008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204</a:t>
            </a:fld>
            <a:endParaRPr lang="en-US"/>
          </a:p>
        </p:txBody>
      </p:sp>
    </p:spTree>
    <p:extLst>
      <p:ext uri="{BB962C8B-B14F-4D97-AF65-F5344CB8AC3E}">
        <p14:creationId xmlns:p14="http://schemas.microsoft.com/office/powerpoint/2010/main" val="427512182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205</a:t>
            </a:fld>
            <a:endParaRPr lang="en-US"/>
          </a:p>
        </p:txBody>
      </p:sp>
    </p:spTree>
    <p:extLst>
      <p:ext uri="{BB962C8B-B14F-4D97-AF65-F5344CB8AC3E}">
        <p14:creationId xmlns:p14="http://schemas.microsoft.com/office/powerpoint/2010/main" val="271477918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206</a:t>
            </a:fld>
            <a:endParaRPr lang="en-US"/>
          </a:p>
        </p:txBody>
      </p:sp>
    </p:spTree>
    <p:extLst>
      <p:ext uri="{BB962C8B-B14F-4D97-AF65-F5344CB8AC3E}">
        <p14:creationId xmlns:p14="http://schemas.microsoft.com/office/powerpoint/2010/main" val="262195813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207</a:t>
            </a:fld>
            <a:endParaRPr lang="en-US"/>
          </a:p>
        </p:txBody>
      </p:sp>
    </p:spTree>
    <p:extLst>
      <p:ext uri="{BB962C8B-B14F-4D97-AF65-F5344CB8AC3E}">
        <p14:creationId xmlns:p14="http://schemas.microsoft.com/office/powerpoint/2010/main" val="416614283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CAPT USN (Ret.) 1946-2019</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208</a:t>
            </a:fld>
            <a:endParaRPr lang="en-US"/>
          </a:p>
        </p:txBody>
      </p:sp>
    </p:spTree>
    <p:extLst>
      <p:ext uri="{BB962C8B-B14F-4D97-AF65-F5344CB8AC3E}">
        <p14:creationId xmlns:p14="http://schemas.microsoft.com/office/powerpoint/2010/main" val="362464926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209</a:t>
            </a:fld>
            <a:endParaRPr lang="en-US"/>
          </a:p>
        </p:txBody>
      </p:sp>
    </p:spTree>
    <p:extLst>
      <p:ext uri="{BB962C8B-B14F-4D97-AF65-F5344CB8AC3E}">
        <p14:creationId xmlns:p14="http://schemas.microsoft.com/office/powerpoint/2010/main" val="153249503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added]</a:t>
            </a:r>
            <a:r>
              <a:rPr lang="en-US" baseline="0" dirty="0"/>
              <a:t> </a:t>
            </a:r>
            <a:r>
              <a:rPr lang="en-US" dirty="0"/>
              <a:t>Force structure debates typically occur each spring.  CSBA is a key contributor and influencer.  Website includes full publication, event photographs and videos (including Acting SECNAV</a:t>
            </a:r>
            <a:r>
              <a:rPr lang="en-US" baseline="0" dirty="0"/>
              <a:t> </a:t>
            </a:r>
            <a:r>
              <a:rPr lang="en-US" baseline="0" dirty="0" err="1"/>
              <a:t>Modly</a:t>
            </a:r>
            <a:r>
              <a:rPr lang="en-US" baseline="0" dirty="0"/>
              <a:t>).</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210</a:t>
            </a:fld>
            <a:endParaRPr lang="en-US"/>
          </a:p>
        </p:txBody>
      </p:sp>
    </p:spTree>
    <p:extLst>
      <p:ext uri="{BB962C8B-B14F-4D97-AF65-F5344CB8AC3E}">
        <p14:creationId xmlns:p14="http://schemas.microsoft.com/office/powerpoint/2010/main" val="1415934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21</a:t>
            </a:fld>
            <a:endParaRPr lang="en-US"/>
          </a:p>
        </p:txBody>
      </p:sp>
    </p:spTree>
    <p:extLst>
      <p:ext uri="{BB962C8B-B14F-4D97-AF65-F5344CB8AC3E}">
        <p14:creationId xmlns:p14="http://schemas.microsoft.com/office/powerpoint/2010/main" val="154180909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a:t>
            </a:r>
            <a:r>
              <a:rPr lang="en-US" baseline="0" dirty="0"/>
              <a:t> added]</a:t>
            </a:r>
            <a:endParaRPr lang="en-US" dirty="0"/>
          </a:p>
          <a:p>
            <a:r>
              <a:rPr lang="en-US" dirty="0"/>
              <a:t>Force structure debates typically occur each spring.  Ronald O’Rourke is the preeminent</a:t>
            </a:r>
            <a:r>
              <a:rPr lang="en-US" baseline="0" dirty="0"/>
              <a:t> Naval analyst in the U.S. government.</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211</a:t>
            </a:fld>
            <a:endParaRPr lang="en-US"/>
          </a:p>
        </p:txBody>
      </p:sp>
    </p:spTree>
    <p:extLst>
      <p:ext uri="{BB962C8B-B14F-4D97-AF65-F5344CB8AC3E}">
        <p14:creationId xmlns:p14="http://schemas.microsoft.com/office/powerpoint/2010/main" val="330110812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[Emphasis</a:t>
            </a:r>
            <a:r>
              <a:rPr lang="en-US" baseline="0" dirty="0"/>
              <a:t> added]. </a:t>
            </a:r>
            <a:r>
              <a:rPr lang="en-US" dirty="0"/>
              <a:t>Force structure debates typically occur each spring.</a:t>
            </a:r>
          </a:p>
        </p:txBody>
      </p:sp>
      <p:sp>
        <p:nvSpPr>
          <p:cNvPr id="4" name="Slide Number Placeholder 3"/>
          <p:cNvSpPr>
            <a:spLocks noGrp="1"/>
          </p:cNvSpPr>
          <p:nvPr>
            <p:ph type="sldNum" sz="quarter" idx="10"/>
          </p:nvPr>
        </p:nvSpPr>
        <p:spPr/>
        <p:txBody>
          <a:bodyPr/>
          <a:lstStyle/>
          <a:p>
            <a:fld id="{B90520EB-D546-4517-BC40-283B2544C91D}" type="slidenum">
              <a:rPr lang="en-US" smtClean="0"/>
              <a:t>212</a:t>
            </a:fld>
            <a:endParaRPr lang="en-US"/>
          </a:p>
        </p:txBody>
      </p:sp>
    </p:spTree>
    <p:extLst>
      <p:ext uri="{BB962C8B-B14F-4D97-AF65-F5344CB8AC3E}">
        <p14:creationId xmlns:p14="http://schemas.microsoft.com/office/powerpoint/2010/main" val="205935964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213</a:t>
            </a:fld>
            <a:endParaRPr lang="en-US"/>
          </a:p>
        </p:txBody>
      </p:sp>
    </p:spTree>
    <p:extLst>
      <p:ext uri="{BB962C8B-B14F-4D97-AF65-F5344CB8AC3E}">
        <p14:creationId xmlns:p14="http://schemas.microsoft.com/office/powerpoint/2010/main" val="414186699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214</a:t>
            </a:fld>
            <a:endParaRPr lang="en-US"/>
          </a:p>
        </p:txBody>
      </p:sp>
    </p:spTree>
    <p:extLst>
      <p:ext uri="{BB962C8B-B14F-4D97-AF65-F5344CB8AC3E}">
        <p14:creationId xmlns:p14="http://schemas.microsoft.com/office/powerpoint/2010/main" val="153541287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215</a:t>
            </a:fld>
            <a:endParaRPr lang="en-US"/>
          </a:p>
        </p:txBody>
      </p:sp>
    </p:spTree>
    <p:extLst>
      <p:ext uri="{BB962C8B-B14F-4D97-AF65-F5344CB8AC3E}">
        <p14:creationId xmlns:p14="http://schemas.microsoft.com/office/powerpoint/2010/main" val="222382756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216</a:t>
            </a:fld>
            <a:endParaRPr lang="en-US"/>
          </a:p>
        </p:txBody>
      </p:sp>
    </p:spTree>
    <p:extLst>
      <p:ext uri="{BB962C8B-B14F-4D97-AF65-F5344CB8AC3E}">
        <p14:creationId xmlns:p14="http://schemas.microsoft.com/office/powerpoint/2010/main" val="120832715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to Jon </a:t>
            </a:r>
            <a:r>
              <a:rPr lang="en-US" dirty="0" err="1"/>
              <a:t>Cefalu</a:t>
            </a:r>
            <a:r>
              <a:rPr lang="en-US" dirty="0"/>
              <a:t> for</a:t>
            </a:r>
            <a:r>
              <a:rPr lang="en-US" baseline="0" dirty="0"/>
              <a:t> reference, originally indicated by Edge Case Research.</a:t>
            </a:r>
            <a:endParaRPr lang="en-US" dirty="0"/>
          </a:p>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217</a:t>
            </a:fld>
            <a:endParaRPr lang="en-US"/>
          </a:p>
        </p:txBody>
      </p:sp>
    </p:spTree>
    <p:extLst>
      <p:ext uri="{BB962C8B-B14F-4D97-AF65-F5344CB8AC3E}">
        <p14:creationId xmlns:p14="http://schemas.microsoft.com/office/powerpoint/2010/main" val="272625070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to Jon </a:t>
            </a:r>
            <a:r>
              <a:rPr lang="en-US" dirty="0" err="1"/>
              <a:t>Cefalu</a:t>
            </a:r>
            <a:r>
              <a:rPr lang="en-US" dirty="0"/>
              <a:t> for</a:t>
            </a:r>
            <a:r>
              <a:rPr lang="en-US" baseline="0" dirty="0"/>
              <a:t> reference, originally indicated by Edge Case Research.</a:t>
            </a:r>
            <a:endParaRPr lang="en-US" dirty="0"/>
          </a:p>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218</a:t>
            </a:fld>
            <a:endParaRPr lang="en-US"/>
          </a:p>
        </p:txBody>
      </p:sp>
    </p:spTree>
    <p:extLst>
      <p:ext uri="{BB962C8B-B14F-4D97-AF65-F5344CB8AC3E}">
        <p14:creationId xmlns:p14="http://schemas.microsoft.com/office/powerpoint/2010/main" val="148769897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219</a:t>
            </a:fld>
            <a:endParaRPr lang="en-US"/>
          </a:p>
        </p:txBody>
      </p:sp>
    </p:spTree>
    <p:extLst>
      <p:ext uri="{BB962C8B-B14F-4D97-AF65-F5344CB8AC3E}">
        <p14:creationId xmlns:p14="http://schemas.microsoft.com/office/powerpoint/2010/main" val="228162204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https://blog.waymo.com/2020/04/off-road-but-not-offline--simulation27.html</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221</a:t>
            </a:fld>
            <a:endParaRPr lang="en-US"/>
          </a:p>
        </p:txBody>
      </p:sp>
    </p:spTree>
    <p:extLst>
      <p:ext uri="{BB962C8B-B14F-4D97-AF65-F5344CB8AC3E}">
        <p14:creationId xmlns:p14="http://schemas.microsoft.com/office/powerpoint/2010/main" val="225500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22</a:t>
            </a:fld>
            <a:endParaRPr lang="en-US"/>
          </a:p>
        </p:txBody>
      </p:sp>
    </p:spTree>
    <p:extLst>
      <p:ext uri="{BB962C8B-B14F-4D97-AF65-F5344CB8AC3E}">
        <p14:creationId xmlns:p14="http://schemas.microsoft.com/office/powerpoint/2010/main" val="29551173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222</a:t>
            </a:fld>
            <a:endParaRPr lang="en-US"/>
          </a:p>
        </p:txBody>
      </p:sp>
    </p:spTree>
    <p:extLst>
      <p:ext uri="{BB962C8B-B14F-4D97-AF65-F5344CB8AC3E}">
        <p14:creationId xmlns:p14="http://schemas.microsoft.com/office/powerpoint/2010/main" val="361366454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223</a:t>
            </a:fld>
            <a:endParaRPr lang="en-US"/>
          </a:p>
        </p:txBody>
      </p:sp>
    </p:spTree>
    <p:extLst>
      <p:ext uri="{BB962C8B-B14F-4D97-AF65-F5344CB8AC3E}">
        <p14:creationId xmlns:p14="http://schemas.microsoft.com/office/powerpoint/2010/main" val="246403558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224</a:t>
            </a:fld>
            <a:endParaRPr lang="en-US"/>
          </a:p>
        </p:txBody>
      </p:sp>
    </p:spTree>
    <p:extLst>
      <p:ext uri="{BB962C8B-B14F-4D97-AF65-F5344CB8AC3E}">
        <p14:creationId xmlns:p14="http://schemas.microsoft.com/office/powerpoint/2010/main" val="391660523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225</a:t>
            </a:fld>
            <a:endParaRPr lang="en-US"/>
          </a:p>
        </p:txBody>
      </p:sp>
    </p:spTree>
    <p:extLst>
      <p:ext uri="{BB962C8B-B14F-4D97-AF65-F5344CB8AC3E}">
        <p14:creationId xmlns:p14="http://schemas.microsoft.com/office/powerpoint/2010/main" val="328871431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226</a:t>
            </a:fld>
            <a:endParaRPr lang="en-US"/>
          </a:p>
        </p:txBody>
      </p:sp>
    </p:spTree>
    <p:extLst>
      <p:ext uri="{BB962C8B-B14F-4D97-AF65-F5344CB8AC3E}">
        <p14:creationId xmlns:p14="http://schemas.microsoft.com/office/powerpoint/2010/main" val="112108852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227</a:t>
            </a:fld>
            <a:endParaRPr lang="en-US"/>
          </a:p>
        </p:txBody>
      </p:sp>
    </p:spTree>
    <p:extLst>
      <p:ext uri="{BB962C8B-B14F-4D97-AF65-F5344CB8AC3E}">
        <p14:creationId xmlns:p14="http://schemas.microsoft.com/office/powerpoint/2010/main" val="261163749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228</a:t>
            </a:fld>
            <a:endParaRPr lang="en-US"/>
          </a:p>
        </p:txBody>
      </p:sp>
    </p:spTree>
    <p:extLst>
      <p:ext uri="{BB962C8B-B14F-4D97-AF65-F5344CB8AC3E}">
        <p14:creationId xmlns:p14="http://schemas.microsoft.com/office/powerpoint/2010/main" val="332698025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229</a:t>
            </a:fld>
            <a:endParaRPr lang="en-US"/>
          </a:p>
        </p:txBody>
      </p:sp>
    </p:spTree>
    <p:extLst>
      <p:ext uri="{BB962C8B-B14F-4D97-AF65-F5344CB8AC3E}">
        <p14:creationId xmlns:p14="http://schemas.microsoft.com/office/powerpoint/2010/main" val="140547325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230</a:t>
            </a:fld>
            <a:endParaRPr lang="en-US"/>
          </a:p>
        </p:txBody>
      </p:sp>
    </p:spTree>
    <p:extLst>
      <p:ext uri="{BB962C8B-B14F-4D97-AF65-F5344CB8AC3E}">
        <p14:creationId xmlns:p14="http://schemas.microsoft.com/office/powerpoint/2010/main" val="126515131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231</a:t>
            </a:fld>
            <a:endParaRPr lang="en-US"/>
          </a:p>
        </p:txBody>
      </p:sp>
    </p:spTree>
    <p:extLst>
      <p:ext uri="{BB962C8B-B14F-4D97-AF65-F5344CB8AC3E}">
        <p14:creationId xmlns:p14="http://schemas.microsoft.com/office/powerpoint/2010/main" val="2239869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23</a:t>
            </a:fld>
            <a:endParaRPr lang="en-US"/>
          </a:p>
        </p:txBody>
      </p:sp>
    </p:spTree>
    <p:extLst>
      <p:ext uri="{BB962C8B-B14F-4D97-AF65-F5344CB8AC3E}">
        <p14:creationId xmlns:p14="http://schemas.microsoft.com/office/powerpoint/2010/main" val="153909297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061B97-FC62-4933-AA89-3AC1A96B8F7A}" type="slidenum">
              <a:rPr lang="en-US" smtClean="0"/>
              <a:pPr/>
              <a:t>232</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r>
              <a:rPr lang="en-US" dirty="0"/>
              <a:t>Questions and feedback are always welcome.</a:t>
            </a:r>
            <a:r>
              <a:rPr lang="en-US" baseline="0" dirty="0"/>
              <a:t>  Thanks for considering the possibilities.</a:t>
            </a:r>
            <a:endParaRPr lang="en-US" dirty="0"/>
          </a:p>
        </p:txBody>
      </p:sp>
    </p:spTree>
    <p:extLst>
      <p:ext uri="{BB962C8B-B14F-4D97-AF65-F5344CB8AC3E}">
        <p14:creationId xmlns:p14="http://schemas.microsoft.com/office/powerpoint/2010/main" val="95154966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061B97-FC62-4933-AA89-3AC1A96B8F7A}" type="slidenum">
              <a:rPr lang="en-US" smtClean="0"/>
              <a:pPr/>
              <a:t>233</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r>
              <a:rPr lang="en-US" dirty="0"/>
              <a:t>Questions and feedback are always welcome.</a:t>
            </a:r>
            <a:r>
              <a:rPr lang="en-US" baseline="0" dirty="0"/>
              <a:t>  Thanks for considering the possibilities.</a:t>
            </a:r>
            <a:endParaRPr lang="en-US" dirty="0"/>
          </a:p>
        </p:txBody>
      </p:sp>
    </p:spTree>
    <p:extLst>
      <p:ext uri="{BB962C8B-B14F-4D97-AF65-F5344CB8AC3E}">
        <p14:creationId xmlns:p14="http://schemas.microsoft.com/office/powerpoint/2010/main" val="322219428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234</a:t>
            </a:fld>
            <a:endParaRPr lang="en-US"/>
          </a:p>
        </p:txBody>
      </p:sp>
    </p:spTree>
    <p:extLst>
      <p:ext uri="{BB962C8B-B14F-4D97-AF65-F5344CB8AC3E}">
        <p14:creationId xmlns:p14="http://schemas.microsoft.com/office/powerpoint/2010/main" val="370442921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235</a:t>
            </a:fld>
            <a:endParaRPr lang="en-US"/>
          </a:p>
        </p:txBody>
      </p:sp>
    </p:spTree>
    <p:extLst>
      <p:ext uri="{BB962C8B-B14F-4D97-AF65-F5344CB8AC3E}">
        <p14:creationId xmlns:p14="http://schemas.microsoft.com/office/powerpoint/2010/main" val="120948121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MORS Modeling &amp; Simulation</a:t>
            </a:r>
            <a:r>
              <a:rPr lang="en-US" b="1" baseline="0" dirty="0"/>
              <a:t> Community of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latin typeface="+mj-lt"/>
              </a:rPr>
              <a:t>Meeting 17 June 2020, MORS 88</a:t>
            </a:r>
            <a:r>
              <a:rPr lang="en-US" b="0" baseline="30000" dirty="0">
                <a:latin typeface="+mj-lt"/>
              </a:rPr>
              <a:t>th</a:t>
            </a:r>
            <a:r>
              <a:rPr lang="en-US" b="0" baseline="0" dirty="0">
                <a:latin typeface="+mj-lt"/>
              </a:rPr>
              <a:t> virtual symposium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b="1" dirty="0"/>
              <a:t>Points of Contact</a:t>
            </a:r>
          </a:p>
          <a:p>
            <a:r>
              <a:rPr lang="en-US" dirty="0" err="1"/>
              <a:t>CoP</a:t>
            </a:r>
            <a:r>
              <a:rPr lang="en-US" dirty="0"/>
              <a:t> Lead: </a:t>
            </a:r>
            <a:r>
              <a:rPr lang="en-US" dirty="0">
                <a:hlinkClick r:id="rId3"/>
              </a:rPr>
              <a:t>Curtis Blais</a:t>
            </a:r>
            <a:r>
              <a:rPr lang="en-US" dirty="0"/>
              <a:t> </a:t>
            </a:r>
          </a:p>
          <a:p>
            <a:r>
              <a:rPr lang="en-US" b="1" dirty="0"/>
              <a:t>Description / Overview</a:t>
            </a:r>
          </a:p>
          <a:p>
            <a:r>
              <a:rPr lang="en-US" b="1" dirty="0"/>
              <a:t>Established</a:t>
            </a:r>
            <a:r>
              <a:rPr lang="en-US" dirty="0"/>
              <a:t>: Fall 2015</a:t>
            </a:r>
            <a:br>
              <a:rPr lang="en-US" dirty="0"/>
            </a:br>
            <a:r>
              <a:rPr lang="en-US" b="1" dirty="0"/>
              <a:t>Meeting Frequency</a:t>
            </a:r>
            <a:r>
              <a:rPr lang="en-US" dirty="0"/>
              <a:t>: Quarterly</a:t>
            </a:r>
            <a:br>
              <a:rPr lang="en-US" dirty="0"/>
            </a:br>
            <a:r>
              <a:rPr lang="en-US" b="1" dirty="0"/>
              <a:t>Point of Contact</a:t>
            </a:r>
            <a:r>
              <a:rPr lang="en-US" dirty="0"/>
              <a:t>: Curtis Blais, clblais@nps.edu </a:t>
            </a:r>
          </a:p>
          <a:p>
            <a:r>
              <a:rPr lang="en-US" dirty="0"/>
              <a:t>This </a:t>
            </a:r>
            <a:r>
              <a:rPr lang="en-US" dirty="0" err="1"/>
              <a:t>CoP</a:t>
            </a:r>
            <a:r>
              <a:rPr lang="en-US" dirty="0"/>
              <a:t> represents a sustained effort to continue the conversation among M&amp;S </a:t>
            </a:r>
            <a:r>
              <a:rPr lang="en-US" dirty="0" err="1"/>
              <a:t>practioners</a:t>
            </a:r>
            <a:r>
              <a:rPr lang="en-US" dirty="0"/>
              <a:t> throughout the year. We will support presentations, conversations, and debate about new and emerging M&amp;S tools, technologies, and methods especially as they support military problems. Members will help to identify common challenges in M&amp;S in support of military analysis and how we may overcome them. Members are encouraged to share lessons learned within their organizations. We will address common issues such as scoping problems, validation and verification, credibility, and the appropriateness of M&amp;S within the military analytic domain. We will also discuss technical issues such as model design, implementation in tool sets, statistical significance, numbers of model runs, designs of experiments, and data availability. We will discuss simulation tools in support of strategic studies, mission studies, tactical studies, </a:t>
            </a:r>
            <a:r>
              <a:rPr lang="en-US" dirty="0" err="1"/>
              <a:t>tradespace</a:t>
            </a:r>
            <a:r>
              <a:rPr lang="en-US" dirty="0"/>
              <a:t> analysis, acquisition, and performance modeling in order to understand common themes in simulation execution and what tools are available and appropriate for differing scopes of analysis. The MORS working group for modeling and simulation (WG28) has been very popular for some time, and this </a:t>
            </a:r>
            <a:r>
              <a:rPr lang="en-US" dirty="0" err="1"/>
              <a:t>CoP</a:t>
            </a:r>
            <a:r>
              <a:rPr lang="en-US" dirty="0"/>
              <a:t> is an extension of that working group and supports the working group's activities at the annual symposium. </a:t>
            </a:r>
          </a:p>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236</a:t>
            </a:fld>
            <a:endParaRPr lang="en-US"/>
          </a:p>
        </p:txBody>
      </p:sp>
    </p:spTree>
    <p:extLst>
      <p:ext uri="{BB962C8B-B14F-4D97-AF65-F5344CB8AC3E}">
        <p14:creationId xmlns:p14="http://schemas.microsoft.com/office/powerpoint/2010/main" val="164553267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237</a:t>
            </a:fld>
            <a:endParaRPr lang="en-US"/>
          </a:p>
        </p:txBody>
      </p:sp>
    </p:spTree>
    <p:extLst>
      <p:ext uri="{BB962C8B-B14F-4D97-AF65-F5344CB8AC3E}">
        <p14:creationId xmlns:p14="http://schemas.microsoft.com/office/powerpoint/2010/main" val="176275098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https://www.ndia.org/events/2020/9/22/2020-usw-virtual-conference</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238</a:t>
            </a:fld>
            <a:endParaRPr lang="en-US"/>
          </a:p>
        </p:txBody>
      </p:sp>
    </p:spTree>
    <p:extLst>
      <p:ext uri="{BB962C8B-B14F-4D97-AF65-F5344CB8AC3E}">
        <p14:creationId xmlns:p14="http://schemas.microsoft.com/office/powerpoint/2010/main" val="359983920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239</a:t>
            </a:fld>
            <a:endParaRPr lang="en-US"/>
          </a:p>
        </p:txBody>
      </p:sp>
    </p:spTree>
    <p:extLst>
      <p:ext uri="{BB962C8B-B14F-4D97-AF65-F5344CB8AC3E}">
        <p14:creationId xmlns:p14="http://schemas.microsoft.com/office/powerpoint/2010/main" val="147748163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240</a:t>
            </a:fld>
            <a:endParaRPr lang="en-US"/>
          </a:p>
        </p:txBody>
      </p:sp>
    </p:spTree>
    <p:extLst>
      <p:ext uri="{BB962C8B-B14F-4D97-AF65-F5344CB8AC3E}">
        <p14:creationId xmlns:p14="http://schemas.microsoft.com/office/powerpoint/2010/main" val="1614287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24</a:t>
            </a:fld>
            <a:endParaRPr lang="en-US"/>
          </a:p>
        </p:txBody>
      </p:sp>
    </p:spTree>
    <p:extLst>
      <p:ext uri="{BB962C8B-B14F-4D97-AF65-F5344CB8AC3E}">
        <p14:creationId xmlns:p14="http://schemas.microsoft.com/office/powerpoint/2010/main" val="3633121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25</a:t>
            </a:fld>
            <a:endParaRPr lang="en-US"/>
          </a:p>
        </p:txBody>
      </p:sp>
    </p:spTree>
    <p:extLst>
      <p:ext uri="{BB962C8B-B14F-4D97-AF65-F5344CB8AC3E}">
        <p14:creationId xmlns:p14="http://schemas.microsoft.com/office/powerpoint/2010/main" val="2779839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X3D Ontology for Semantic Web, https://www.web3d.org/x3d/content/semantics/semantics.html </a:t>
            </a:r>
          </a:p>
          <a:p>
            <a:r>
              <a:rPr lang="en-US" dirty="0"/>
              <a:t> </a:t>
            </a:r>
          </a:p>
        </p:txBody>
      </p:sp>
      <p:sp>
        <p:nvSpPr>
          <p:cNvPr id="4" name="Slide Number Placeholder 3"/>
          <p:cNvSpPr>
            <a:spLocks noGrp="1"/>
          </p:cNvSpPr>
          <p:nvPr>
            <p:ph type="sldNum" sz="quarter" idx="10"/>
          </p:nvPr>
        </p:nvSpPr>
        <p:spPr/>
        <p:txBody>
          <a:bodyPr/>
          <a:lstStyle/>
          <a:p>
            <a:fld id="{B90520EB-D546-4517-BC40-283B2544C91D}" type="slidenum">
              <a:rPr lang="en-US" smtClean="0"/>
              <a:t>26</a:t>
            </a:fld>
            <a:endParaRPr lang="en-US"/>
          </a:p>
        </p:txBody>
      </p:sp>
    </p:spTree>
    <p:extLst>
      <p:ext uri="{BB962C8B-B14F-4D97-AF65-F5344CB8AC3E}">
        <p14:creationId xmlns:p14="http://schemas.microsoft.com/office/powerpoint/2010/main" val="3916730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27</a:t>
            </a:fld>
            <a:endParaRPr lang="en-US"/>
          </a:p>
        </p:txBody>
      </p:sp>
    </p:spTree>
    <p:extLst>
      <p:ext uri="{BB962C8B-B14F-4D97-AF65-F5344CB8AC3E}">
        <p14:creationId xmlns:p14="http://schemas.microsoft.com/office/powerpoint/2010/main" val="3035382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28</a:t>
            </a:fld>
            <a:endParaRPr lang="en-US"/>
          </a:p>
        </p:txBody>
      </p:sp>
    </p:spTree>
    <p:extLst>
      <p:ext uri="{BB962C8B-B14F-4D97-AF65-F5344CB8AC3E}">
        <p14:creationId xmlns:p14="http://schemas.microsoft.com/office/powerpoint/2010/main" val="4051274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29</a:t>
            </a:fld>
            <a:endParaRPr lang="en-US"/>
          </a:p>
        </p:txBody>
      </p:sp>
    </p:spTree>
    <p:extLst>
      <p:ext uri="{BB962C8B-B14F-4D97-AF65-F5344CB8AC3E}">
        <p14:creationId xmlns:p14="http://schemas.microsoft.com/office/powerpoint/2010/main" val="9517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a:t>
            </a:fld>
            <a:endParaRPr lang="en-US"/>
          </a:p>
        </p:txBody>
      </p:sp>
    </p:spTree>
    <p:extLst>
      <p:ext uri="{BB962C8B-B14F-4D97-AF65-F5344CB8AC3E}">
        <p14:creationId xmlns:p14="http://schemas.microsoft.com/office/powerpoint/2010/main" val="4248071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30</a:t>
            </a:fld>
            <a:endParaRPr lang="en-US"/>
          </a:p>
        </p:txBody>
      </p:sp>
    </p:spTree>
    <p:extLst>
      <p:ext uri="{BB962C8B-B14F-4D97-AF65-F5344CB8AC3E}">
        <p14:creationId xmlns:p14="http://schemas.microsoft.com/office/powerpoint/2010/main" val="1605261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31</a:t>
            </a:fld>
            <a:endParaRPr lang="en-US"/>
          </a:p>
        </p:txBody>
      </p:sp>
    </p:spTree>
    <p:extLst>
      <p:ext uri="{BB962C8B-B14F-4D97-AF65-F5344CB8AC3E}">
        <p14:creationId xmlns:p14="http://schemas.microsoft.com/office/powerpoint/2010/main" val="959721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32</a:t>
            </a:fld>
            <a:endParaRPr lang="en-US"/>
          </a:p>
        </p:txBody>
      </p:sp>
    </p:spTree>
    <p:extLst>
      <p:ext uri="{BB962C8B-B14F-4D97-AF65-F5344CB8AC3E}">
        <p14:creationId xmlns:p14="http://schemas.microsoft.com/office/powerpoint/2010/main" val="1271778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33</a:t>
            </a:fld>
            <a:endParaRPr lang="en-US"/>
          </a:p>
        </p:txBody>
      </p:sp>
    </p:spTree>
    <p:extLst>
      <p:ext uri="{BB962C8B-B14F-4D97-AF65-F5344CB8AC3E}">
        <p14:creationId xmlns:p14="http://schemas.microsoft.com/office/powerpoint/2010/main" val="2422768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34</a:t>
            </a:fld>
            <a:endParaRPr lang="en-US"/>
          </a:p>
        </p:txBody>
      </p:sp>
    </p:spTree>
    <p:extLst>
      <p:ext uri="{BB962C8B-B14F-4D97-AF65-F5344CB8AC3E}">
        <p14:creationId xmlns:p14="http://schemas.microsoft.com/office/powerpoint/2010/main" val="287309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64FB17-C6C1-4FCC-9A1A-FCF5A5AE1658}" type="slidenum">
              <a:rPr lang="en-US" smtClean="0"/>
              <a:pPr/>
              <a:t>35</a:t>
            </a:fld>
            <a:endParaRPr lang="en-US"/>
          </a:p>
        </p:txBody>
      </p:sp>
    </p:spTree>
    <p:extLst>
      <p:ext uri="{BB962C8B-B14F-4D97-AF65-F5344CB8AC3E}">
        <p14:creationId xmlns:p14="http://schemas.microsoft.com/office/powerpoint/2010/main" val="3545695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36</a:t>
            </a:fld>
            <a:endParaRPr lang="en-US"/>
          </a:p>
        </p:txBody>
      </p:sp>
    </p:spTree>
    <p:extLst>
      <p:ext uri="{BB962C8B-B14F-4D97-AF65-F5344CB8AC3E}">
        <p14:creationId xmlns:p14="http://schemas.microsoft.com/office/powerpoint/2010/main" val="2224572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37</a:t>
            </a:fld>
            <a:endParaRPr lang="en-US"/>
          </a:p>
        </p:txBody>
      </p:sp>
    </p:spTree>
    <p:extLst>
      <p:ext uri="{BB962C8B-B14F-4D97-AF65-F5344CB8AC3E}">
        <p14:creationId xmlns:p14="http://schemas.microsoft.com/office/powerpoint/2010/main" val="3875284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38</a:t>
            </a:fld>
            <a:endParaRPr lang="en-US"/>
          </a:p>
        </p:txBody>
      </p:sp>
    </p:spTree>
    <p:extLst>
      <p:ext uri="{BB962C8B-B14F-4D97-AF65-F5344CB8AC3E}">
        <p14:creationId xmlns:p14="http://schemas.microsoft.com/office/powerpoint/2010/main" val="3742853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39</a:t>
            </a:fld>
            <a:endParaRPr lang="en-US"/>
          </a:p>
        </p:txBody>
      </p:sp>
    </p:spTree>
    <p:extLst>
      <p:ext uri="{BB962C8B-B14F-4D97-AF65-F5344CB8AC3E}">
        <p14:creationId xmlns:p14="http://schemas.microsoft.com/office/powerpoint/2010/main" val="1659861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4</a:t>
            </a:fld>
            <a:endParaRPr lang="en-US"/>
          </a:p>
        </p:txBody>
      </p:sp>
    </p:spTree>
    <p:extLst>
      <p:ext uri="{BB962C8B-B14F-4D97-AF65-F5344CB8AC3E}">
        <p14:creationId xmlns:p14="http://schemas.microsoft.com/office/powerpoint/2010/main" val="3554217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40</a:t>
            </a:fld>
            <a:endParaRPr lang="en-US"/>
          </a:p>
        </p:txBody>
      </p:sp>
    </p:spTree>
    <p:extLst>
      <p:ext uri="{BB962C8B-B14F-4D97-AF65-F5344CB8AC3E}">
        <p14:creationId xmlns:p14="http://schemas.microsoft.com/office/powerpoint/2010/main" val="1840143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41</a:t>
            </a:fld>
            <a:endParaRPr lang="en-US"/>
          </a:p>
        </p:txBody>
      </p:sp>
    </p:spTree>
    <p:extLst>
      <p:ext uri="{BB962C8B-B14F-4D97-AF65-F5344CB8AC3E}">
        <p14:creationId xmlns:p14="http://schemas.microsoft.com/office/powerpoint/2010/main" val="3672765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42</a:t>
            </a:fld>
            <a:endParaRPr lang="en-US"/>
          </a:p>
        </p:txBody>
      </p:sp>
    </p:spTree>
    <p:extLst>
      <p:ext uri="{BB962C8B-B14F-4D97-AF65-F5344CB8AC3E}">
        <p14:creationId xmlns:p14="http://schemas.microsoft.com/office/powerpoint/2010/main" val="1608870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43</a:t>
            </a:fld>
            <a:endParaRPr lang="en-US"/>
          </a:p>
        </p:txBody>
      </p:sp>
    </p:spTree>
    <p:extLst>
      <p:ext uri="{BB962C8B-B14F-4D97-AF65-F5344CB8AC3E}">
        <p14:creationId xmlns:p14="http://schemas.microsoft.com/office/powerpoint/2010/main" val="13746811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44</a:t>
            </a:fld>
            <a:endParaRPr lang="en-US"/>
          </a:p>
        </p:txBody>
      </p:sp>
    </p:spTree>
    <p:extLst>
      <p:ext uri="{BB962C8B-B14F-4D97-AF65-F5344CB8AC3E}">
        <p14:creationId xmlns:p14="http://schemas.microsoft.com/office/powerpoint/2010/main" val="3883562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45</a:t>
            </a:fld>
            <a:endParaRPr lang="en-US"/>
          </a:p>
        </p:txBody>
      </p:sp>
    </p:spTree>
    <p:extLst>
      <p:ext uri="{BB962C8B-B14F-4D97-AF65-F5344CB8AC3E}">
        <p14:creationId xmlns:p14="http://schemas.microsoft.com/office/powerpoint/2010/main" val="1812315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46</a:t>
            </a:fld>
            <a:endParaRPr lang="en-US"/>
          </a:p>
        </p:txBody>
      </p:sp>
    </p:spTree>
    <p:extLst>
      <p:ext uri="{BB962C8B-B14F-4D97-AF65-F5344CB8AC3E}">
        <p14:creationId xmlns:p14="http://schemas.microsoft.com/office/powerpoint/2010/main" val="2585217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47</a:t>
            </a:fld>
            <a:endParaRPr lang="en-US"/>
          </a:p>
        </p:txBody>
      </p:sp>
    </p:spTree>
    <p:extLst>
      <p:ext uri="{BB962C8B-B14F-4D97-AF65-F5344CB8AC3E}">
        <p14:creationId xmlns:p14="http://schemas.microsoft.com/office/powerpoint/2010/main" val="14930097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48</a:t>
            </a:fld>
            <a:endParaRPr lang="en-US"/>
          </a:p>
        </p:txBody>
      </p:sp>
    </p:spTree>
    <p:extLst>
      <p:ext uri="{BB962C8B-B14F-4D97-AF65-F5344CB8AC3E}">
        <p14:creationId xmlns:p14="http://schemas.microsoft.com/office/powerpoint/2010/main" val="707934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49</a:t>
            </a:fld>
            <a:endParaRPr lang="en-US"/>
          </a:p>
        </p:txBody>
      </p:sp>
    </p:spTree>
    <p:extLst>
      <p:ext uri="{BB962C8B-B14F-4D97-AF65-F5344CB8AC3E}">
        <p14:creationId xmlns:p14="http://schemas.microsoft.com/office/powerpoint/2010/main" val="347226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a:t>
            </a:fld>
            <a:endParaRPr lang="en-US"/>
          </a:p>
        </p:txBody>
      </p:sp>
    </p:spTree>
    <p:extLst>
      <p:ext uri="{BB962C8B-B14F-4D97-AF65-F5344CB8AC3E}">
        <p14:creationId xmlns:p14="http://schemas.microsoft.com/office/powerpoint/2010/main" val="1471223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50</a:t>
            </a:fld>
            <a:endParaRPr lang="en-US"/>
          </a:p>
        </p:txBody>
      </p:sp>
    </p:spTree>
    <p:extLst>
      <p:ext uri="{BB962C8B-B14F-4D97-AF65-F5344CB8AC3E}">
        <p14:creationId xmlns:p14="http://schemas.microsoft.com/office/powerpoint/2010/main" val="13372185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51</a:t>
            </a:fld>
            <a:endParaRPr lang="en-US"/>
          </a:p>
        </p:txBody>
      </p:sp>
    </p:spTree>
    <p:extLst>
      <p:ext uri="{BB962C8B-B14F-4D97-AF65-F5344CB8AC3E}">
        <p14:creationId xmlns:p14="http://schemas.microsoft.com/office/powerpoint/2010/main" val="1499262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52</a:t>
            </a:fld>
            <a:endParaRPr lang="en-US"/>
          </a:p>
        </p:txBody>
      </p:sp>
    </p:spTree>
    <p:extLst>
      <p:ext uri="{BB962C8B-B14F-4D97-AF65-F5344CB8AC3E}">
        <p14:creationId xmlns:p14="http://schemas.microsoft.com/office/powerpoint/2010/main" val="109649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53</a:t>
            </a:fld>
            <a:endParaRPr lang="en-US"/>
          </a:p>
        </p:txBody>
      </p:sp>
    </p:spTree>
    <p:extLst>
      <p:ext uri="{BB962C8B-B14F-4D97-AF65-F5344CB8AC3E}">
        <p14:creationId xmlns:p14="http://schemas.microsoft.com/office/powerpoint/2010/main" val="16859992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54</a:t>
            </a:fld>
            <a:endParaRPr lang="en-US"/>
          </a:p>
        </p:txBody>
      </p:sp>
    </p:spTree>
    <p:extLst>
      <p:ext uri="{BB962C8B-B14F-4D97-AF65-F5344CB8AC3E}">
        <p14:creationId xmlns:p14="http://schemas.microsoft.com/office/powerpoint/2010/main" val="24540952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55</a:t>
            </a:fld>
            <a:endParaRPr lang="en-US"/>
          </a:p>
        </p:txBody>
      </p:sp>
    </p:spTree>
    <p:extLst>
      <p:ext uri="{BB962C8B-B14F-4D97-AF65-F5344CB8AC3E}">
        <p14:creationId xmlns:p14="http://schemas.microsoft.com/office/powerpoint/2010/main" val="3442009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56</a:t>
            </a:fld>
            <a:endParaRPr lang="en-US"/>
          </a:p>
        </p:txBody>
      </p:sp>
    </p:spTree>
    <p:extLst>
      <p:ext uri="{BB962C8B-B14F-4D97-AF65-F5344CB8AC3E}">
        <p14:creationId xmlns:p14="http://schemas.microsoft.com/office/powerpoint/2010/main" val="22169867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57</a:t>
            </a:fld>
            <a:endParaRPr lang="en-US"/>
          </a:p>
        </p:txBody>
      </p:sp>
    </p:spTree>
    <p:extLst>
      <p:ext uri="{BB962C8B-B14F-4D97-AF65-F5344CB8AC3E}">
        <p14:creationId xmlns:p14="http://schemas.microsoft.com/office/powerpoint/2010/main" val="33961693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missions carefully define and test such capabilities.</a:t>
            </a:r>
          </a:p>
        </p:txBody>
      </p:sp>
      <p:sp>
        <p:nvSpPr>
          <p:cNvPr id="4" name="Slide Number Placeholder 3"/>
          <p:cNvSpPr>
            <a:spLocks noGrp="1"/>
          </p:cNvSpPr>
          <p:nvPr>
            <p:ph type="sldNum" sz="quarter" idx="10"/>
          </p:nvPr>
        </p:nvSpPr>
        <p:spPr/>
        <p:txBody>
          <a:bodyPr/>
          <a:lstStyle/>
          <a:p>
            <a:fld id="{B90520EB-D546-4517-BC40-283B2544C91D}" type="slidenum">
              <a:rPr lang="en-US" smtClean="0"/>
              <a:t>58</a:t>
            </a:fld>
            <a:endParaRPr lang="en-US"/>
          </a:p>
        </p:txBody>
      </p:sp>
    </p:spTree>
    <p:extLst>
      <p:ext uri="{BB962C8B-B14F-4D97-AF65-F5344CB8AC3E}">
        <p14:creationId xmlns:p14="http://schemas.microsoft.com/office/powerpoint/2010/main" val="31030392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59</a:t>
            </a:fld>
            <a:endParaRPr lang="en-US"/>
          </a:p>
        </p:txBody>
      </p:sp>
    </p:spTree>
    <p:extLst>
      <p:ext uri="{BB962C8B-B14F-4D97-AF65-F5344CB8AC3E}">
        <p14:creationId xmlns:p14="http://schemas.microsoft.com/office/powerpoint/2010/main" val="210732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a:t>
            </a:fld>
            <a:endParaRPr lang="en-US"/>
          </a:p>
        </p:txBody>
      </p:sp>
    </p:spTree>
    <p:extLst>
      <p:ext uri="{BB962C8B-B14F-4D97-AF65-F5344CB8AC3E}">
        <p14:creationId xmlns:p14="http://schemas.microsoft.com/office/powerpoint/2010/main" val="2721524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60</a:t>
            </a:fld>
            <a:endParaRPr lang="en-US"/>
          </a:p>
        </p:txBody>
      </p:sp>
    </p:spTree>
    <p:extLst>
      <p:ext uri="{BB962C8B-B14F-4D97-AF65-F5344CB8AC3E}">
        <p14:creationId xmlns:p14="http://schemas.microsoft.com/office/powerpoint/2010/main" val="15761823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61</a:t>
            </a:fld>
            <a:endParaRPr lang="en-US"/>
          </a:p>
        </p:txBody>
      </p:sp>
    </p:spTree>
    <p:extLst>
      <p:ext uri="{BB962C8B-B14F-4D97-AF65-F5344CB8AC3E}">
        <p14:creationId xmlns:p14="http://schemas.microsoft.com/office/powerpoint/2010/main" val="34643752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62</a:t>
            </a:fld>
            <a:endParaRPr lang="en-US"/>
          </a:p>
        </p:txBody>
      </p:sp>
    </p:spTree>
    <p:extLst>
      <p:ext uri="{BB962C8B-B14F-4D97-AF65-F5344CB8AC3E}">
        <p14:creationId xmlns:p14="http://schemas.microsoft.com/office/powerpoint/2010/main" val="11101408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63</a:t>
            </a:fld>
            <a:endParaRPr lang="en-US"/>
          </a:p>
        </p:txBody>
      </p:sp>
    </p:spTree>
    <p:extLst>
      <p:ext uri="{BB962C8B-B14F-4D97-AF65-F5344CB8AC3E}">
        <p14:creationId xmlns:p14="http://schemas.microsoft.com/office/powerpoint/2010/main" val="26570105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64</a:t>
            </a:fld>
            <a:endParaRPr lang="en-US"/>
          </a:p>
        </p:txBody>
      </p:sp>
    </p:spTree>
    <p:extLst>
      <p:ext uri="{BB962C8B-B14F-4D97-AF65-F5344CB8AC3E}">
        <p14:creationId xmlns:p14="http://schemas.microsoft.com/office/powerpoint/2010/main" val="37545376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65</a:t>
            </a:fld>
            <a:endParaRPr lang="en-US"/>
          </a:p>
        </p:txBody>
      </p:sp>
    </p:spTree>
    <p:extLst>
      <p:ext uri="{BB962C8B-B14F-4D97-AF65-F5344CB8AC3E}">
        <p14:creationId xmlns:p14="http://schemas.microsoft.com/office/powerpoint/2010/main" val="34801517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66</a:t>
            </a:fld>
            <a:endParaRPr lang="en-US"/>
          </a:p>
        </p:txBody>
      </p:sp>
    </p:spTree>
    <p:extLst>
      <p:ext uri="{BB962C8B-B14F-4D97-AF65-F5344CB8AC3E}">
        <p14:creationId xmlns:p14="http://schemas.microsoft.com/office/powerpoint/2010/main" val="40660711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67</a:t>
            </a:fld>
            <a:endParaRPr lang="en-US"/>
          </a:p>
        </p:txBody>
      </p:sp>
    </p:spTree>
    <p:extLst>
      <p:ext uri="{BB962C8B-B14F-4D97-AF65-F5344CB8AC3E}">
        <p14:creationId xmlns:p14="http://schemas.microsoft.com/office/powerpoint/2010/main" val="11955351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68</a:t>
            </a:fld>
            <a:endParaRPr lang="en-US"/>
          </a:p>
        </p:txBody>
      </p:sp>
    </p:spTree>
    <p:extLst>
      <p:ext uri="{BB962C8B-B14F-4D97-AF65-F5344CB8AC3E}">
        <p14:creationId xmlns:p14="http://schemas.microsoft.com/office/powerpoint/2010/main" val="41994174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69</a:t>
            </a:fld>
            <a:endParaRPr lang="en-US"/>
          </a:p>
        </p:txBody>
      </p:sp>
    </p:spTree>
    <p:extLst>
      <p:ext uri="{BB962C8B-B14F-4D97-AF65-F5344CB8AC3E}">
        <p14:creationId xmlns:p14="http://schemas.microsoft.com/office/powerpoint/2010/main" val="298167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Laws of Armed Conflict (LOAC) are also referred to as International</a:t>
            </a:r>
            <a:r>
              <a:rPr lang="en-US" baseline="0" dirty="0"/>
              <a:t> H</a:t>
            </a:r>
            <a:r>
              <a:rPr lang="en-US" dirty="0"/>
              <a:t>umanitarian</a:t>
            </a:r>
            <a:r>
              <a:rPr lang="en-US" baseline="0" dirty="0"/>
              <a:t> L</a:t>
            </a:r>
            <a:r>
              <a:rPr lang="en-US" dirty="0"/>
              <a:t>aw (IHL).</a:t>
            </a:r>
          </a:p>
        </p:txBody>
      </p:sp>
      <p:sp>
        <p:nvSpPr>
          <p:cNvPr id="4" name="Slide Number Placeholder 3"/>
          <p:cNvSpPr>
            <a:spLocks noGrp="1"/>
          </p:cNvSpPr>
          <p:nvPr>
            <p:ph type="sldNum" sz="quarter" idx="10"/>
          </p:nvPr>
        </p:nvSpPr>
        <p:spPr/>
        <p:txBody>
          <a:bodyPr/>
          <a:lstStyle/>
          <a:p>
            <a:fld id="{B90520EB-D546-4517-BC40-283B2544C91D}" type="slidenum">
              <a:rPr lang="en-US" smtClean="0"/>
              <a:t>7</a:t>
            </a:fld>
            <a:endParaRPr lang="en-US"/>
          </a:p>
        </p:txBody>
      </p:sp>
    </p:spTree>
    <p:extLst>
      <p:ext uri="{BB962C8B-B14F-4D97-AF65-F5344CB8AC3E}">
        <p14:creationId xmlns:p14="http://schemas.microsoft.com/office/powerpoint/2010/main" val="1945622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70</a:t>
            </a:fld>
            <a:endParaRPr lang="en-US"/>
          </a:p>
        </p:txBody>
      </p:sp>
    </p:spTree>
    <p:extLst>
      <p:ext uri="{BB962C8B-B14F-4D97-AF65-F5344CB8AC3E}">
        <p14:creationId xmlns:p14="http://schemas.microsoft.com/office/powerpoint/2010/main" val="26927368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71</a:t>
            </a:fld>
            <a:endParaRPr lang="en-US"/>
          </a:p>
        </p:txBody>
      </p:sp>
    </p:spTree>
    <p:extLst>
      <p:ext uri="{BB962C8B-B14F-4D97-AF65-F5344CB8AC3E}">
        <p14:creationId xmlns:p14="http://schemas.microsoft.com/office/powerpoint/2010/main" val="3619276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72</a:t>
            </a:fld>
            <a:endParaRPr lang="en-US"/>
          </a:p>
        </p:txBody>
      </p:sp>
    </p:spTree>
    <p:extLst>
      <p:ext uri="{BB962C8B-B14F-4D97-AF65-F5344CB8AC3E}">
        <p14:creationId xmlns:p14="http://schemas.microsoft.com/office/powerpoint/2010/main" val="23550092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73</a:t>
            </a:fld>
            <a:endParaRPr lang="en-US"/>
          </a:p>
        </p:txBody>
      </p:sp>
    </p:spTree>
    <p:extLst>
      <p:ext uri="{BB962C8B-B14F-4D97-AF65-F5344CB8AC3E}">
        <p14:creationId xmlns:p14="http://schemas.microsoft.com/office/powerpoint/2010/main" val="27477153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74</a:t>
            </a:fld>
            <a:endParaRPr lang="en-US"/>
          </a:p>
        </p:txBody>
      </p:sp>
    </p:spTree>
    <p:extLst>
      <p:ext uri="{BB962C8B-B14F-4D97-AF65-F5344CB8AC3E}">
        <p14:creationId xmlns:p14="http://schemas.microsoft.com/office/powerpoint/2010/main" val="272179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75</a:t>
            </a:fld>
            <a:endParaRPr lang="en-US"/>
          </a:p>
        </p:txBody>
      </p:sp>
    </p:spTree>
    <p:extLst>
      <p:ext uri="{BB962C8B-B14F-4D97-AF65-F5344CB8AC3E}">
        <p14:creationId xmlns:p14="http://schemas.microsoft.com/office/powerpoint/2010/main" val="33896936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76</a:t>
            </a:fld>
            <a:endParaRPr lang="en-US"/>
          </a:p>
        </p:txBody>
      </p:sp>
    </p:spTree>
    <p:extLst>
      <p:ext uri="{BB962C8B-B14F-4D97-AF65-F5344CB8AC3E}">
        <p14:creationId xmlns:p14="http://schemas.microsoft.com/office/powerpoint/2010/main" val="9641622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77</a:t>
            </a:fld>
            <a:endParaRPr lang="en-US"/>
          </a:p>
        </p:txBody>
      </p:sp>
    </p:spTree>
    <p:extLst>
      <p:ext uri="{BB962C8B-B14F-4D97-AF65-F5344CB8AC3E}">
        <p14:creationId xmlns:p14="http://schemas.microsoft.com/office/powerpoint/2010/main" val="34280429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78</a:t>
            </a:fld>
            <a:endParaRPr lang="en-US"/>
          </a:p>
        </p:txBody>
      </p:sp>
    </p:spTree>
    <p:extLst>
      <p:ext uri="{BB962C8B-B14F-4D97-AF65-F5344CB8AC3E}">
        <p14:creationId xmlns:p14="http://schemas.microsoft.com/office/powerpoint/2010/main" val="36369413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79</a:t>
            </a:fld>
            <a:endParaRPr lang="en-US"/>
          </a:p>
        </p:txBody>
      </p:sp>
    </p:spTree>
    <p:extLst>
      <p:ext uri="{BB962C8B-B14F-4D97-AF65-F5344CB8AC3E}">
        <p14:creationId xmlns:p14="http://schemas.microsoft.com/office/powerpoint/2010/main" val="327508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https://ieeexplore.ieee.org/document/8265218 </a:t>
            </a:r>
          </a:p>
        </p:txBody>
      </p:sp>
      <p:sp>
        <p:nvSpPr>
          <p:cNvPr id="4" name="Slide Number Placeholder 3"/>
          <p:cNvSpPr>
            <a:spLocks noGrp="1"/>
          </p:cNvSpPr>
          <p:nvPr>
            <p:ph type="sldNum" sz="quarter" idx="10"/>
          </p:nvPr>
        </p:nvSpPr>
        <p:spPr/>
        <p:txBody>
          <a:bodyPr/>
          <a:lstStyle/>
          <a:p>
            <a:fld id="{B90520EB-D546-4517-BC40-283B2544C91D}" type="slidenum">
              <a:rPr lang="en-US" smtClean="0"/>
              <a:t>8</a:t>
            </a:fld>
            <a:endParaRPr lang="en-US"/>
          </a:p>
        </p:txBody>
      </p:sp>
    </p:spTree>
    <p:extLst>
      <p:ext uri="{BB962C8B-B14F-4D97-AF65-F5344CB8AC3E}">
        <p14:creationId xmlns:p14="http://schemas.microsoft.com/office/powerpoint/2010/main" val="12655830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80</a:t>
            </a:fld>
            <a:endParaRPr lang="en-US"/>
          </a:p>
        </p:txBody>
      </p:sp>
    </p:spTree>
    <p:extLst>
      <p:ext uri="{BB962C8B-B14F-4D97-AF65-F5344CB8AC3E}">
        <p14:creationId xmlns:p14="http://schemas.microsoft.com/office/powerpoint/2010/main" val="22068793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81</a:t>
            </a:fld>
            <a:endParaRPr lang="en-US"/>
          </a:p>
        </p:txBody>
      </p:sp>
    </p:spTree>
    <p:extLst>
      <p:ext uri="{BB962C8B-B14F-4D97-AF65-F5344CB8AC3E}">
        <p14:creationId xmlns:p14="http://schemas.microsoft.com/office/powerpoint/2010/main" val="6827022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82</a:t>
            </a:fld>
            <a:endParaRPr lang="en-US"/>
          </a:p>
        </p:txBody>
      </p:sp>
    </p:spTree>
    <p:extLst>
      <p:ext uri="{BB962C8B-B14F-4D97-AF65-F5344CB8AC3E}">
        <p14:creationId xmlns:p14="http://schemas.microsoft.com/office/powerpoint/2010/main" val="18526257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83</a:t>
            </a:fld>
            <a:endParaRPr lang="en-US"/>
          </a:p>
        </p:txBody>
      </p:sp>
    </p:spTree>
    <p:extLst>
      <p:ext uri="{BB962C8B-B14F-4D97-AF65-F5344CB8AC3E}">
        <p14:creationId xmlns:p14="http://schemas.microsoft.com/office/powerpoint/2010/main" val="39885498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84</a:t>
            </a:fld>
            <a:endParaRPr lang="en-US"/>
          </a:p>
        </p:txBody>
      </p:sp>
    </p:spTree>
    <p:extLst>
      <p:ext uri="{BB962C8B-B14F-4D97-AF65-F5344CB8AC3E}">
        <p14:creationId xmlns:p14="http://schemas.microsoft.com/office/powerpoint/2010/main" val="34624898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85</a:t>
            </a:fld>
            <a:endParaRPr lang="en-US"/>
          </a:p>
        </p:txBody>
      </p:sp>
    </p:spTree>
    <p:extLst>
      <p:ext uri="{BB962C8B-B14F-4D97-AF65-F5344CB8AC3E}">
        <p14:creationId xmlns:p14="http://schemas.microsoft.com/office/powerpoint/2010/main" val="38234584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86</a:t>
            </a:fld>
            <a:endParaRPr lang="en-US"/>
          </a:p>
        </p:txBody>
      </p:sp>
    </p:spTree>
    <p:extLst>
      <p:ext uri="{BB962C8B-B14F-4D97-AF65-F5344CB8AC3E}">
        <p14:creationId xmlns:p14="http://schemas.microsoft.com/office/powerpoint/2010/main" val="39722823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87</a:t>
            </a:fld>
            <a:endParaRPr lang="en-US"/>
          </a:p>
        </p:txBody>
      </p:sp>
    </p:spTree>
    <p:extLst>
      <p:ext uri="{BB962C8B-B14F-4D97-AF65-F5344CB8AC3E}">
        <p14:creationId xmlns:p14="http://schemas.microsoft.com/office/powerpoint/2010/main" val="21411276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88</a:t>
            </a:fld>
            <a:endParaRPr lang="en-US"/>
          </a:p>
        </p:txBody>
      </p:sp>
    </p:spTree>
    <p:extLst>
      <p:ext uri="{BB962C8B-B14F-4D97-AF65-F5344CB8AC3E}">
        <p14:creationId xmlns:p14="http://schemas.microsoft.com/office/powerpoint/2010/main" val="30356742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89</a:t>
            </a:fld>
            <a:endParaRPr lang="en-US"/>
          </a:p>
        </p:txBody>
      </p:sp>
    </p:spTree>
    <p:extLst>
      <p:ext uri="{BB962C8B-B14F-4D97-AF65-F5344CB8AC3E}">
        <p14:creationId xmlns:p14="http://schemas.microsoft.com/office/powerpoint/2010/main" val="740013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a:t>
            </a:fld>
            <a:endParaRPr lang="en-US"/>
          </a:p>
        </p:txBody>
      </p:sp>
    </p:spTree>
    <p:extLst>
      <p:ext uri="{BB962C8B-B14F-4D97-AF65-F5344CB8AC3E}">
        <p14:creationId xmlns:p14="http://schemas.microsoft.com/office/powerpoint/2010/main" val="32692796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90</a:t>
            </a:fld>
            <a:endParaRPr lang="en-US"/>
          </a:p>
        </p:txBody>
      </p:sp>
    </p:spTree>
    <p:extLst>
      <p:ext uri="{BB962C8B-B14F-4D97-AF65-F5344CB8AC3E}">
        <p14:creationId xmlns:p14="http://schemas.microsoft.com/office/powerpoint/2010/main" val="23389829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91</a:t>
            </a:fld>
            <a:endParaRPr lang="en-US"/>
          </a:p>
        </p:txBody>
      </p:sp>
    </p:spTree>
    <p:extLst>
      <p:ext uri="{BB962C8B-B14F-4D97-AF65-F5344CB8AC3E}">
        <p14:creationId xmlns:p14="http://schemas.microsoft.com/office/powerpoint/2010/main" val="713742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92</a:t>
            </a:fld>
            <a:endParaRPr lang="en-US"/>
          </a:p>
        </p:txBody>
      </p:sp>
    </p:spTree>
    <p:extLst>
      <p:ext uri="{BB962C8B-B14F-4D97-AF65-F5344CB8AC3E}">
        <p14:creationId xmlns:p14="http://schemas.microsoft.com/office/powerpoint/2010/main" val="26369265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93</a:t>
            </a:fld>
            <a:endParaRPr lang="en-US"/>
          </a:p>
        </p:txBody>
      </p:sp>
    </p:spTree>
    <p:extLst>
      <p:ext uri="{BB962C8B-B14F-4D97-AF65-F5344CB8AC3E}">
        <p14:creationId xmlns:p14="http://schemas.microsoft.com/office/powerpoint/2010/main" val="22138473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94</a:t>
            </a:fld>
            <a:endParaRPr lang="en-US"/>
          </a:p>
        </p:txBody>
      </p:sp>
    </p:spTree>
    <p:extLst>
      <p:ext uri="{BB962C8B-B14F-4D97-AF65-F5344CB8AC3E}">
        <p14:creationId xmlns:p14="http://schemas.microsoft.com/office/powerpoint/2010/main" val="38010426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95</a:t>
            </a:fld>
            <a:endParaRPr lang="en-US"/>
          </a:p>
        </p:txBody>
      </p:sp>
    </p:spTree>
    <p:extLst>
      <p:ext uri="{BB962C8B-B14F-4D97-AF65-F5344CB8AC3E}">
        <p14:creationId xmlns:p14="http://schemas.microsoft.com/office/powerpoint/2010/main" val="36958803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96</a:t>
            </a:fld>
            <a:endParaRPr lang="en-US"/>
          </a:p>
        </p:txBody>
      </p:sp>
    </p:spTree>
    <p:extLst>
      <p:ext uri="{BB962C8B-B14F-4D97-AF65-F5344CB8AC3E}">
        <p14:creationId xmlns:p14="http://schemas.microsoft.com/office/powerpoint/2010/main" val="16821220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97</a:t>
            </a:fld>
            <a:endParaRPr lang="en-US"/>
          </a:p>
        </p:txBody>
      </p:sp>
    </p:spTree>
    <p:extLst>
      <p:ext uri="{BB962C8B-B14F-4D97-AF65-F5344CB8AC3E}">
        <p14:creationId xmlns:p14="http://schemas.microsoft.com/office/powerpoint/2010/main" val="34209769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98</a:t>
            </a:fld>
            <a:endParaRPr lang="en-US"/>
          </a:p>
        </p:txBody>
      </p:sp>
    </p:spTree>
    <p:extLst>
      <p:ext uri="{BB962C8B-B14F-4D97-AF65-F5344CB8AC3E}">
        <p14:creationId xmlns:p14="http://schemas.microsoft.com/office/powerpoint/2010/main" val="34798651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99</a:t>
            </a:fld>
            <a:endParaRPr lang="en-US"/>
          </a:p>
        </p:txBody>
      </p:sp>
    </p:spTree>
    <p:extLst>
      <p:ext uri="{BB962C8B-B14F-4D97-AF65-F5344CB8AC3E}">
        <p14:creationId xmlns:p14="http://schemas.microsoft.com/office/powerpoint/2010/main" val="360190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B8323C-D51E-4069-925A-BF7D5A679976}"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59312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B8323C-D51E-4069-925A-BF7D5A679976}"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397971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B8323C-D51E-4069-925A-BF7D5A679976}"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2120687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15384" y="1041400"/>
            <a:ext cx="560832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6A4FA1-E53E-429C-9AE8-7C699F1FC59F}" type="datetime1">
              <a:rPr lang="en-US" smtClean="0"/>
              <a:t>8/9/2022</a:t>
            </a:fld>
            <a:endParaRPr lang="en-US" dirty="0"/>
          </a:p>
        </p:txBody>
      </p:sp>
      <p:sp>
        <p:nvSpPr>
          <p:cNvPr id="6" name="Slide Number Placeholder 5"/>
          <p:cNvSpPr>
            <a:spLocks noGrp="1"/>
          </p:cNvSpPr>
          <p:nvPr>
            <p:ph type="sldNum" sz="quarter" idx="12"/>
          </p:nvPr>
        </p:nvSpPr>
        <p:spPr/>
        <p:txBody>
          <a:bodyPr/>
          <a:lstStyle/>
          <a:p>
            <a:fld id="{8D57DBB9-07C6-49AB-BFD5-E737C7E241F6}" type="slidenum">
              <a:rPr lang="en-US" smtClean="0"/>
              <a:pPr/>
              <a:t>‹#›</a:t>
            </a:fld>
            <a:endParaRPr lang="en-US" dirty="0"/>
          </a:p>
        </p:txBody>
      </p:sp>
      <p:sp>
        <p:nvSpPr>
          <p:cNvPr id="7" name="Content Placeholder 2"/>
          <p:cNvSpPr>
            <a:spLocks noGrp="1"/>
          </p:cNvSpPr>
          <p:nvPr>
            <p:ph idx="13"/>
          </p:nvPr>
        </p:nvSpPr>
        <p:spPr>
          <a:xfrm>
            <a:off x="6275917" y="1041400"/>
            <a:ext cx="560832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76320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B8323C-D51E-4069-925A-BF7D5A679976}"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32464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B8323C-D51E-4069-925A-BF7D5A679976}"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1677900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B8323C-D51E-4069-925A-BF7D5A679976}" type="datetimeFigureOut">
              <a:rPr lang="en-US" smtClean="0"/>
              <a:t>8/9/2022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100004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B8323C-D51E-4069-925A-BF7D5A679976}" type="datetimeFigureOut">
              <a:rPr lang="en-US" smtClean="0"/>
              <a:t>8/9/2022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699519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B8323C-D51E-4069-925A-BF7D5A679976}" type="datetimeFigureOut">
              <a:rPr lang="en-US" smtClean="0"/>
              <a:t>8/9/2022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264251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B8323C-D51E-4069-925A-BF7D5A679976}" type="datetimeFigureOut">
              <a:rPr lang="en-US" smtClean="0"/>
              <a:t>8/9/2022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893193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B8323C-D51E-4069-925A-BF7D5A679976}" type="datetimeFigureOut">
              <a:rPr lang="en-US" smtClean="0"/>
              <a:t>8/9/2022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92999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B8323C-D51E-4069-925A-BF7D5A679976}" type="datetimeFigureOut">
              <a:rPr lang="en-US" smtClean="0"/>
              <a:t>8/9/2022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210236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B8323C-D51E-4069-925A-BF7D5A679976}" type="datetimeFigureOut">
              <a:rPr lang="en-US" smtClean="0"/>
              <a:t>8/9/2022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A39DF-61A9-4ACA-B734-536BAC9BE44A}" type="slidenum">
              <a:rPr lang="en-US" smtClean="0"/>
              <a:t>‹#›</a:t>
            </a:fld>
            <a:endParaRPr lang="en-US"/>
          </a:p>
        </p:txBody>
      </p:sp>
    </p:spTree>
    <p:extLst>
      <p:ext uri="{BB962C8B-B14F-4D97-AF65-F5344CB8AC3E}">
        <p14:creationId xmlns:p14="http://schemas.microsoft.com/office/powerpoint/2010/main" val="2393447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avage.nps.edu/EthicalControl/ontologies/DescriptionLogicRulesMissionExecutionOntology.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hyperlink" Target="https://gitlab.nps.edu/Savage/EthicalControl/blob/master/missions/avcl/HospitalShipEmDecoy3.Defender.EthicalControlOODA.xml"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hyperlink" Target="https://gitlab.nps.edu/Savage/EthicalControl/blob/master/missions/avcl/HospitalShipEmDecoy2.Defender.SenseDecideActConverted.ttl"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hyperlink" Target="https://gitlab.nps.edu/Savage/EthicalControl/blob/master/missions/avcl/HospitalShipEmDecoy2.Defender.EthicalControlOODAConverted.ttl"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gitlab.nps.edu/Savage/EthicalControl/blob/master/queries/HospitalShipEmDecoy3.Defender.EthicalControlOODAConverted.MissionGoalsQuery_01_GoalBranches.rq.txt" TargetMode="External"/><Relationship Id="rId3" Type="http://schemas.openxmlformats.org/officeDocument/2006/relationships/image" Target="../media/image58.png"/><Relationship Id="rId7" Type="http://schemas.openxmlformats.org/officeDocument/2006/relationships/hyperlink" Target="https://gitlab.nps.edu/Savage/EthicalControl/blob/master/queries/HospitalShipEmDecoy2.Defender.SenseDecideActConverted.MissionGoalsQuery_01_GoalBranches.rq.txt" TargetMode="External"/><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hyperlink" Target="https://gitlab.nps.edu/Savage/EthicalControl/blob/master/queries/HospitalShipEmDecoy1.OpponentConverted.MissionGoalsQuery_01_GoalBranches.rq.txt"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10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slide" Target="slide18.xml"/></Relationships>
</file>

<file path=ppt/slides/_rels/slide107.xml.rels><?xml version="1.0" encoding="UTF-8" standalone="yes"?>
<Relationships xmlns="http://schemas.openxmlformats.org/package/2006/relationships"><Relationship Id="rId3" Type="http://schemas.openxmlformats.org/officeDocument/2006/relationships/slide" Target="slide228.xml"/><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slide" Target="slide4.xml"/></Relationships>
</file>

<file path=ppt/slides/_rels/slide109.xml.rels><?xml version="1.0" encoding="UTF-8" standalone="yes"?>
<Relationships xmlns="http://schemas.openxmlformats.org/package/2006/relationships"><Relationship Id="rId3" Type="http://schemas.openxmlformats.org/officeDocument/2006/relationships/hyperlink" Target="https://gitlab.nps.edu/Savage/EthicalControl/raw/master/documentation/reports/McGheeRbmExhaustivelyTestableSelfMonitoringSoftwareTechMemo2019November.pdf?inline=false"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 Target="slide112.xml"/><Relationship Id="rId7" Type="http://schemas.openxmlformats.org/officeDocument/2006/relationships/slide" Target="slide124.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4.xml"/><Relationship Id="rId4" Type="http://schemas.openxmlformats.org/officeDocument/2006/relationships/slide" Target="slide113.xml"/></Relationships>
</file>

<file path=ppt/slides/_rels/slide1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common-lisp.net/project/armedbear" TargetMode="External"/><Relationship Id="rId7" Type="http://schemas.openxmlformats.org/officeDocument/2006/relationships/hyperlink" Target="https://savage.nps.edu/Savage/developers.html#Java" TargetMode="External"/><Relationship Id="rId12" Type="http://schemas.openxmlformats.org/officeDocument/2006/relationships/image" Target="../media/image64.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hyperlink" Target="https://en.wikipedia.org/wiki/Prolog" TargetMode="External"/><Relationship Id="rId5" Type="http://schemas.openxmlformats.org/officeDocument/2006/relationships/hyperlink" Target="https://savage.nps.edu/Savage/developers.html" TargetMode="External"/><Relationship Id="rId10" Type="http://schemas.openxmlformats.org/officeDocument/2006/relationships/image" Target="../media/image63.png"/><Relationship Id="rId4" Type="http://schemas.openxmlformats.org/officeDocument/2006/relationships/hyperlink" Target="http://www.gprolog.org/" TargetMode="External"/><Relationship Id="rId9" Type="http://schemas.openxmlformats.org/officeDocument/2006/relationships/hyperlink" Target="https://en.wikipedia.org/wiki/Lisp_(programming_language)"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savage.nps.edu/AuvWorkbench/"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s://savage.nps.edu/Savage/developers.html#Java" TargetMode="External"/><Relationship Id="rId4" Type="http://schemas.openxmlformats.org/officeDocument/2006/relationships/image" Target="../media/image65.png"/></Relationships>
</file>

<file path=ppt/slides/_rels/slide113.xml.rels><?xml version="1.0" encoding="UTF-8" standalone="yes"?>
<Relationships xmlns="http://schemas.openxmlformats.org/package/2006/relationships"><Relationship Id="rId3" Type="http://schemas.openxmlformats.org/officeDocument/2006/relationships/hyperlink" Target="https://en.wikipedia.org/wiki/XSLT"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14.xml.rels><?xml version="1.0" encoding="UTF-8" standalone="yes"?>
<Relationships xmlns="http://schemas.openxmlformats.org/package/2006/relationships"><Relationship Id="rId8" Type="http://schemas.openxmlformats.org/officeDocument/2006/relationships/hyperlink" Target="https://gitlab.nps.edu/Savage/EthicalControl/blob/master/missions/lisp/SailorOverboard/SailorOverboardMission5StateExhaustiveEvaluationOutcomeSequences.cl" TargetMode="External"/><Relationship Id="rId3" Type="http://schemas.openxmlformats.org/officeDocument/2006/relationships/hyperlink" Target="https://en.wikipedia.org/wiki/Lisp_(programming_language)" TargetMode="External"/><Relationship Id="rId7" Type="http://schemas.openxmlformats.org/officeDocument/2006/relationships/hyperlink" Target="https://gitlab.nps.edu/Savage/EthicalControl/blob/master/missions/lisp/SailorOverboard/SailorOverboardMission8State.cl.log.txt"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hyperlink" Target="https://gitlab.nps.edu/Savage/EthicalControl/blob/master/missions/lisp/SailorOverboard/SailorOverboardMission8State.cl" TargetMode="External"/><Relationship Id="rId5" Type="http://schemas.openxmlformats.org/officeDocument/2006/relationships/hyperlink" Target="https://gitlab.nps.edu/Savage/EthicalControl/blob/master/stylesheets/AvclToLisp.xslt" TargetMode="External"/><Relationship Id="rId10" Type="http://schemas.openxmlformats.org/officeDocument/2006/relationships/image" Target="../media/image63.png"/><Relationship Id="rId4" Type="http://schemas.openxmlformats.org/officeDocument/2006/relationships/hyperlink" Target="https://gitlab.nps.edu/Savage/EthicalControl/tree/master/missions/lisp" TargetMode="External"/><Relationship Id="rId9" Type="http://schemas.openxmlformats.org/officeDocument/2006/relationships/hyperlink" Target="https://gitlab.nps.edu/Savage/EthicalControl/blob/master/missions/lisp/SailorOverboard/SailorOverboardMission5StateExhaustiveEvaluationOutcomeSequences.cl.log.txt"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gitlab.nps.edu/Savage/EthicalControl/blob/master/missions/lisp/SailorOverboard/SailorOverboardMission8State.cl" TargetMode="External"/><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116.xml.rels><?xml version="1.0" encoding="UTF-8" standalone="yes"?>
<Relationships xmlns="http://schemas.openxmlformats.org/package/2006/relationships"><Relationship Id="rId3" Type="http://schemas.openxmlformats.org/officeDocument/2006/relationships/hyperlink" Target="https://gitlab.nps.edu/Savage/EthicalControl/blob/master/missions/lisp/SailorOverboard/SailorOverboardMission8State.cl.log.txt" TargetMode="External"/><Relationship Id="rId2" Type="http://schemas.openxmlformats.org/officeDocument/2006/relationships/notesSlide" Target="../notesSlides/notesSlide116.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117.xml.rels><?xml version="1.0" encoding="UTF-8" standalone="yes"?>
<Relationships xmlns="http://schemas.openxmlformats.org/package/2006/relationships"><Relationship Id="rId3" Type="http://schemas.openxmlformats.org/officeDocument/2006/relationships/hyperlink" Target="https://gitlab.nps.edu/Savage/EthicalControl/blob/master/missions/lisp/SailorOverboard/SailorOverboardMission5StateExhaustiveEvaluationOutcomeSequences.cl" TargetMode="External"/><Relationship Id="rId2" Type="http://schemas.openxmlformats.org/officeDocument/2006/relationships/notesSlide" Target="../notesSlides/notesSlide117.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118.xml.rels><?xml version="1.0" encoding="UTF-8" standalone="yes"?>
<Relationships xmlns="http://schemas.openxmlformats.org/package/2006/relationships"><Relationship Id="rId3" Type="http://schemas.openxmlformats.org/officeDocument/2006/relationships/hyperlink" Target="https://gitlab.nps.edu/Savage/EthicalControl/blob/master/missions/lisp/SailorOverboard/SailorOverboardMission5StateExhaustiveEvaluationOutcomeSequences.cl.log.txt" TargetMode="External"/><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119.xml.rels><?xml version="1.0" encoding="UTF-8" standalone="yes"?>
<Relationships xmlns="http://schemas.openxmlformats.org/package/2006/relationships"><Relationship Id="rId3" Type="http://schemas.openxmlformats.org/officeDocument/2006/relationships/hyperlink" Target="https://gitlab.nps.edu/Savage/EthicalControl/blob/master/missions/lisp/LifeboatTrackingConverted.cl" TargetMode="External"/><Relationship Id="rId2" Type="http://schemas.openxmlformats.org/officeDocument/2006/relationships/notesSlide" Target="../notesSlides/notesSlide119.xml"/><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hyperlink" Target="https://gitlab.nps.edu/Savage/EthicalControl/tree/master/missions/lisp"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hyperlink" Target="https://gitlab.nps.edu/Savage/EthicalControl/blob/master/missions/prolog/SailorOverboard/SailorOverboardUavMissionOrdersReducedState3.pl" TargetMode="External"/><Relationship Id="rId3" Type="http://schemas.openxmlformats.org/officeDocument/2006/relationships/hyperlink" Target="https://en.wikipedia.org/wiki/Prolog" TargetMode="External"/><Relationship Id="rId7" Type="http://schemas.openxmlformats.org/officeDocument/2006/relationships/hyperlink" Target="https://gitlab.nps.edu/Savage/EthicalControl/blob/master/missions/prolog/SailorOverboard/MissionExecutionEngine.pl"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hyperlink" Target="https://gitlab.nps.edu/Savage/EthicalControl/blob/master/stylesheets/AvclToProlog.xslt" TargetMode="External"/><Relationship Id="rId5" Type="http://schemas.openxmlformats.org/officeDocument/2006/relationships/hyperlink" Target="https://gitlab.nps.edu/Savage/EthicalControl/tree/master/missions/prolog" TargetMode="External"/><Relationship Id="rId10" Type="http://schemas.openxmlformats.org/officeDocument/2006/relationships/image" Target="../media/image64.png"/><Relationship Id="rId4" Type="http://schemas.openxmlformats.org/officeDocument/2006/relationships/hyperlink" Target="https://gitlab.nps.edu/Savage/EthicalControl/tree/master/missions/lisp" TargetMode="External"/><Relationship Id="rId9" Type="http://schemas.openxmlformats.org/officeDocument/2006/relationships/hyperlink" Target="https://gitlab.nps.edu/Savage/EthicalControl/blob/master/missions/prolog/SailorOverboard/SailorOverboardUavMissionOrdersReducedState3.log.txt"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gitlab.nps.edu/Savage/EthicalControl/blob/master/missions/prolog/SailorOverboard/MissionExecutionEngine.pl" TargetMode="External"/><Relationship Id="rId2" Type="http://schemas.openxmlformats.org/officeDocument/2006/relationships/notesSlide" Target="../notesSlides/notesSlide121.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122.xml.rels><?xml version="1.0" encoding="UTF-8" standalone="yes"?>
<Relationships xmlns="http://schemas.openxmlformats.org/package/2006/relationships"><Relationship Id="rId3" Type="http://schemas.openxmlformats.org/officeDocument/2006/relationships/hyperlink" Target="https://gitlab.nps.edu/Savage/EthicalControl/blob/master/missions/prolog/SailorOverboard/SailorOverboardUavMissionOrdersReducedState3.pl" TargetMode="External"/><Relationship Id="rId2" Type="http://schemas.openxmlformats.org/officeDocument/2006/relationships/notesSlide" Target="../notesSlides/notesSlide122.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23.xml.rels><?xml version="1.0" encoding="UTF-8" standalone="yes"?>
<Relationships xmlns="http://schemas.openxmlformats.org/package/2006/relationships"><Relationship Id="rId3" Type="http://schemas.openxmlformats.org/officeDocument/2006/relationships/hyperlink" Target="https://gitlab.nps.edu/Savage/EthicalControl/blob/master/missions/prolog/SailorOverboard/SailorOverboardUavMissionOrdersReducedState3.log.txt" TargetMode="External"/><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124.xml.rels><?xml version="1.0" encoding="UTF-8" standalone="yes"?>
<Relationships xmlns="http://schemas.openxmlformats.org/package/2006/relationships"><Relationship Id="rId3" Type="http://schemas.openxmlformats.org/officeDocument/2006/relationships/hyperlink" Target="https://www.ros.org/"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rosmilitary.org/" TargetMode="External"/></Relationships>
</file>

<file path=ppt/slides/_rels/slide12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savage.nps.edu/AuvWorkbench"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www.sisostds.org/StandardsActivities/DevelopmentGroups/VVAProductsPDG.aspx" TargetMode="External"/><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hyperlink" Target="https://en.wikipedia.org/wiki/AI_Dungeon" TargetMode="External"/><Relationship Id="rId3" Type="http://schemas.openxmlformats.org/officeDocument/2006/relationships/hyperlink" Target="https://neurobinder.com/" TargetMode="External"/><Relationship Id="rId7" Type="http://schemas.openxmlformats.org/officeDocument/2006/relationships/hyperlink" Target="https://play.aidungeon.io/" TargetMode="External"/><Relationship Id="rId12" Type="http://schemas.openxmlformats.org/officeDocument/2006/relationships/hyperlink" Target="https://en.wikipedia.org/wiki/Analysis_of_Alternatives" TargetMode="External"/><Relationship Id="rId2" Type="http://schemas.openxmlformats.org/officeDocument/2006/relationships/hyperlink" Target="mailto:jon@neurobinder.com%20(Jon%20Cefalu),?subject=feedback:%20Ethical%20Control%20Python%20Testing%20Video" TargetMode="External"/><Relationship Id="rId1" Type="http://schemas.openxmlformats.org/officeDocument/2006/relationships/slideLayout" Target="../slideLayouts/slideLayout2.xml"/><Relationship Id="rId6" Type="http://schemas.openxmlformats.org/officeDocument/2006/relationships/hyperlink" Target="https://en.wikipedia.org/wiki/Verification_and_validation" TargetMode="External"/><Relationship Id="rId11" Type="http://schemas.openxmlformats.org/officeDocument/2006/relationships/hyperlink" Target="https://en.wikipedia.org/wiki/Sensitivity_analysis" TargetMode="External"/><Relationship Id="rId5" Type="http://schemas.openxmlformats.org/officeDocument/2006/relationships/hyperlink" Target="https://en.wikipedia.org/wiki/Model-based_testing" TargetMode="External"/><Relationship Id="rId10" Type="http://schemas.openxmlformats.org/officeDocument/2006/relationships/hyperlink" Target="https://en.wikipedia.org/wiki/OpenAI" TargetMode="External"/><Relationship Id="rId4" Type="http://schemas.openxmlformats.org/officeDocument/2006/relationships/hyperlink" Target="https://en.wikipedia.org/wiki/Code_coverage" TargetMode="External"/><Relationship Id="rId9" Type="http://schemas.openxmlformats.org/officeDocument/2006/relationships/hyperlink" Target="https://en.wikipedia.org/wiki/GPT-3"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avage.nps.edu/Savage/AuvWorkbench/AVCL/AVCL.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9.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hyperlink" Target="https://savage.nps.edu/EthicalControl/#PythonMissionEvaluationVideo" TargetMode="External"/></Relationships>
</file>

<file path=ppt/slides/_rels/slide14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8" Type="http://schemas.openxmlformats.org/officeDocument/2006/relationships/hyperlink" Target="https://en.wikipedia.org/wiki/Machine-readable_data" TargetMode="External"/><Relationship Id="rId3" Type="http://schemas.openxmlformats.org/officeDocument/2006/relationships/hyperlink" Target="https://en.wikipedia.org/wiki/XML" TargetMode="External"/><Relationship Id="rId7" Type="http://schemas.openxmlformats.org/officeDocument/2006/relationships/hyperlink" Target="https://en.wikipedia.org/wiki/Human-readable_medium"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hyperlink" Target="https://en.wikipedia.org/wiki/File_format" TargetMode="External"/><Relationship Id="rId5" Type="http://schemas.openxmlformats.org/officeDocument/2006/relationships/hyperlink" Target="https://en.wikipedia.org/wiki/Electronic_document" TargetMode="External"/><Relationship Id="rId10" Type="http://schemas.openxmlformats.org/officeDocument/2006/relationships/hyperlink" Target="https://en.wikipedia.org/wiki/JSON" TargetMode="External"/><Relationship Id="rId4" Type="http://schemas.openxmlformats.org/officeDocument/2006/relationships/hyperlink" Target="https://en.wikipedia.org/wiki/Markup_language" TargetMode="External"/><Relationship Id="rId9" Type="http://schemas.openxmlformats.org/officeDocument/2006/relationships/hyperlink" Target="https://en.wikipedia.org/wiki/Garbage_in,_garbage_out"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wiki.nps.edu/display/NOW/Efficient+Messaging"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hyperlink" Target="http://www.w3.org/XML/1999/XML-in-10-points.html.en"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www.w3.org/TR/xmldsig-core1"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hyperlink" Target="https://sourceforge.net/p/x3d/code/HEAD/tree/www.web3d.org/x3d/tools/security/XmlSecurityApacheSantuario/"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www.w3.org/TR/xmlenc-core1"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hyperlink" Target="https://calhoun.nps.edu/handle/10945/4610" TargetMode="External"/><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iki.oasis-open.org/security/FrontPage#SAML_V2.0_Standard" TargetMode="External"/><Relationship Id="rId7" Type="http://schemas.openxmlformats.org/officeDocument/2006/relationships/hyperlink" Target="https://en.wikipedia.org/wiki/SAML_2.0"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hyperlink" Target="https://www.doncio.navy.mil/CHIPS/ArticleDetails.aspx?ID=9923" TargetMode="External"/><Relationship Id="rId5" Type="http://schemas.openxmlformats.org/officeDocument/2006/relationships/hyperlink" Target="https://en.wikipedia.org/wiki/Security_Assertion_Markup_Language" TargetMode="External"/><Relationship Id="rId4" Type="http://schemas.openxmlformats.org/officeDocument/2006/relationships/image" Target="../media/image86.png"/></Relationships>
</file>

<file path=ppt/slides/_rels/slide151.xml.rels><?xml version="1.0" encoding="UTF-8" standalone="yes"?>
<Relationships xmlns="http://schemas.openxmlformats.org/package/2006/relationships"><Relationship Id="rId3" Type="http://schemas.openxmlformats.org/officeDocument/2006/relationships/hyperlink" Target="https://en.wikipedia.org/wiki/Distributed_ledger" TargetMode="External"/><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hyperlink" Target="https://en.wikipedia.org/wiki/Blockchain" TargetMode="Externa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mailto:zerotrust-arch@nist.gov"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hyperlink" Target="https://csrc.nist.gov/publications/detail/sp/800-207/draft"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hyperlink" Target="https://www.stopkillerrobots.org/"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3" Type="http://schemas.openxmlformats.org/officeDocument/2006/relationships/hyperlink" Target="https://www.un.org/disarmament/publications/more/ccw" TargetMode="External"/><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hyperlink" Target="https://en.wikipedia.org/wiki/Convention_on_Certain_Conventional_Weapons" TargetMode="External"/><Relationship Id="rId4" Type="http://schemas.openxmlformats.org/officeDocument/2006/relationships/hyperlink" Target="https://www.armscontrol.org/factsheets/CCW"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s://ethicsinaction.ieee.org/"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62.xml.rels><?xml version="1.0" encoding="UTF-8" standalone="yes"?>
<Relationships xmlns="http://schemas.openxmlformats.org/package/2006/relationships"><Relationship Id="rId3" Type="http://schemas.openxmlformats.org/officeDocument/2006/relationships/hyperlink" Target="https://ethicsinaction.ieee.org/" TargetMode="External"/><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63.xml.rels><?xml version="1.0" encoding="UTF-8" standalone="yes"?>
<Relationships xmlns="http://schemas.openxmlformats.org/package/2006/relationships"><Relationship Id="rId3" Type="http://schemas.openxmlformats.org/officeDocument/2006/relationships/hyperlink" Target="https://ethicsinaction.ieee.org/" TargetMode="External"/><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hyperlink" Target="http://standards.ieee.org/develop/project/7007.html" TargetMode="External"/><Relationship Id="rId4" Type="http://schemas.openxmlformats.org/officeDocument/2006/relationships/hyperlink" Target="http://standards.ieee.org/develop/project/7007.html?utm_medium=undefined&amp;utm_source=undefined&amp;utm_campaign=undefined&amp;utm_content=undefined&amp;utm_term=undefined"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https://seapowermagazine.org/navy-requests-information-for-unmanned-maritime-autonomy-architecture/" TargetMode="External"/><Relationship Id="rId2" Type="http://schemas.openxmlformats.org/officeDocument/2006/relationships/notesSlide" Target="../notesSlides/notesSlide163.xml"/><Relationship Id="rId1" Type="http://schemas.openxmlformats.org/officeDocument/2006/relationships/slideLayout" Target="../slideLayouts/slideLayout2.xml"/><Relationship Id="rId5" Type="http://schemas.openxmlformats.org/officeDocument/2006/relationships/hyperlink" Target="https://www.navysbir.com/n20_1/N201-059.htm" TargetMode="External"/><Relationship Id="rId4" Type="http://schemas.openxmlformats.org/officeDocument/2006/relationships/hyperlink" Target="https://www.navsea.navy.mil/Portals/103/Documents/Exhibits/SNA2019/UnmannedMaritimeSys-Small.pdf" TargetMode="External"/></Relationships>
</file>

<file path=ppt/slides/_rels/slide16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s://www.esd.whs.mil/portals/54/documents/dd/issuances/dodd/300009p.pdf" TargetMode="External"/><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67.xml.rels><?xml version="1.0" encoding="UTF-8" standalone="yes"?>
<Relationships xmlns="http://schemas.openxmlformats.org/package/2006/relationships"><Relationship Id="rId3" Type="http://schemas.openxmlformats.org/officeDocument/2006/relationships/hyperlink" Target="https://en.wikipedia.org/wiki/John_Boyd_(military_strategist)" TargetMode="External"/><Relationship Id="rId7" Type="http://schemas.openxmlformats.org/officeDocument/2006/relationships/image" Target="../media/image94.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93.jpg"/><Relationship Id="rId5" Type="http://schemas.openxmlformats.org/officeDocument/2006/relationships/hyperlink" Target="https://archive.org/details/boyd00robe" TargetMode="External"/><Relationship Id="rId4" Type="http://schemas.openxmlformats.org/officeDocument/2006/relationships/hyperlink" Target="https://en.wikipedia.org/wiki/OODA_loop"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www.usni.org/press/books/fleet-tactics-and-naval-operations-third-edition" TargetMode="External"/><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hyperlink" Target="https://my.nps.edu/-/in-memorium-legendary-strategist-and-fleet-tactics-author-wayne-p-hughes" TargetMode="External"/><Relationship Id="rId4" Type="http://schemas.openxmlformats.org/officeDocument/2006/relationships/image" Target="../media/image95.jpeg"/></Relationships>
</file>

<file path=ppt/slides/_rels/slide16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https://wiki.nps.edu/display/NOW/Efficient+Messaging" TargetMode="External"/><Relationship Id="rId7" Type="http://schemas.openxmlformats.org/officeDocument/2006/relationships/hyperlink" Target="https://wiki.nps.edu/display/NOW/Network+Optional+Warfare" TargetMode="External"/><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hyperlink" Target="https://wiki.nps.edu/display/NOW/2017/12/06/Ethical+Mission+Definition+and+Execution+for+Maritime+Robots+under+Human+Supervision" TargetMode="External"/><Relationship Id="rId5" Type="http://schemas.openxmlformats.org/officeDocument/2006/relationships/hyperlink" Target="https://wiki.nps.edu/display/NOW/Semantic+Coherence" TargetMode="External"/><Relationship Id="rId4" Type="http://schemas.openxmlformats.org/officeDocument/2006/relationships/hyperlink" Target="https://wiki.nps.edu/display/NOW/Optical+Signalin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alhoun.nps.edu/handle/10945/1015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70.xml.rels><?xml version="1.0" encoding="UTF-8" standalone="yes"?>
<Relationships xmlns="http://schemas.openxmlformats.org/package/2006/relationships"><Relationship Id="rId3" Type="http://schemas.openxmlformats.org/officeDocument/2006/relationships/hyperlink" Target="https://wiki.nps.edu/display/NOW/Semantic+Coherence" TargetMode="External"/><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wiki.nps.edu/download/attachments/1082228797/Blais_Defense_RichSemanticTrackJuly2018.pdf" TargetMode="External"/><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hyperlink" Target="https://wiki.nps.edu/pages/viewpage.action?pageId=1082228797" TargetMode="External"/><Relationship Id="rId5" Type="http://schemas.openxmlformats.org/officeDocument/2006/relationships/hyperlink" Target="https://wiki.nps.edu/display/NOW/Semantic+Coherence" TargetMode="External"/><Relationship Id="rId4" Type="http://schemas.openxmlformats.org/officeDocument/2006/relationships/image" Target="../media/image98.png"/></Relationships>
</file>

<file path=ppt/slides/_rels/slide1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hyperlink" Target="https://en.wikipedia.org/wiki/George_R._Lucas,_Jr." TargetMode="External"/><Relationship Id="rId2" Type="http://schemas.openxmlformats.org/officeDocument/2006/relationships/notesSlide" Target="../notesSlides/notesSlide172.xml"/><Relationship Id="rId1" Type="http://schemas.openxmlformats.org/officeDocument/2006/relationships/slideLayout" Target="../slideLayouts/slideLayout2.xml"/><Relationship Id="rId5" Type="http://schemas.openxmlformats.org/officeDocument/2006/relationships/image" Target="../media/image100.jfif"/><Relationship Id="rId4" Type="http://schemas.openxmlformats.org/officeDocument/2006/relationships/hyperlink" Target="https://global.oup.com/academic/product/military-ethics-9780199336883"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s://global.oup.com/academic/product/ethics-and-cyber-warfare-9780190276522" TargetMode="External"/><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01.jfif"/></Relationships>
</file>

<file path=ppt/slides/_rels/slide175.xml.rels><?xml version="1.0" encoding="UTF-8" standalone="yes"?>
<Relationships xmlns="http://schemas.openxmlformats.org/package/2006/relationships"><Relationship Id="rId3" Type="http://schemas.openxmlformats.org/officeDocument/2006/relationships/hyperlink" Target="https://bradleystrawser.com/" TargetMode="External"/><Relationship Id="rId2" Type="http://schemas.openxmlformats.org/officeDocument/2006/relationships/notesSlide" Target="../notesSlides/notesSlide174.xml"/><Relationship Id="rId1" Type="http://schemas.openxmlformats.org/officeDocument/2006/relationships/slideLayout" Target="../slideLayouts/slideLayout2.xml"/><Relationship Id="rId5" Type="http://schemas.openxmlformats.org/officeDocument/2006/relationships/image" Target="../media/image102.jfif"/><Relationship Id="rId4" Type="http://schemas.openxmlformats.org/officeDocument/2006/relationships/hyperlink" Target="https://global.oup.com/academic/product/killing-by-remote-control-9780199926121" TargetMode="External"/></Relationships>
</file>

<file path=ppt/slides/_rels/slide176.xml.rels><?xml version="1.0" encoding="UTF-8" standalone="yes"?>
<Relationships xmlns="http://schemas.openxmlformats.org/package/2006/relationships"><Relationship Id="rId3" Type="http://schemas.openxmlformats.org/officeDocument/2006/relationships/hyperlink" Target="https://global.oup.com/academic/product/who-should-die-9780190495657" TargetMode="External"/><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03.jfif"/></Relationships>
</file>

<file path=ppt/slides/_rels/slide177.xml.rels><?xml version="1.0" encoding="UTF-8" standalone="yes"?>
<Relationships xmlns="http://schemas.openxmlformats.org/package/2006/relationships"><Relationship Id="rId3" Type="http://schemas.openxmlformats.org/officeDocument/2006/relationships/hyperlink" Target="https://www.routledge.com/Military-Ethics-and-Emerging-Technologies-1st-Edition/Demy-Lucas-Jr-Strawser/p/book/9781315766843" TargetMode="External"/><Relationship Id="rId2" Type="http://schemas.openxmlformats.org/officeDocument/2006/relationships/notesSlide" Target="../notesSlides/notesSlide176.xml"/><Relationship Id="rId1" Type="http://schemas.openxmlformats.org/officeDocument/2006/relationships/slideLayout" Target="../slideLayouts/slideLayout2.xml"/><Relationship Id="rId5" Type="http://schemas.openxmlformats.org/officeDocument/2006/relationships/image" Target="../media/image104.jpg"/><Relationship Id="rId4" Type="http://schemas.openxmlformats.org/officeDocument/2006/relationships/hyperlink" Target="https://www.tandfonline.com/toc/smil20/current" TargetMode="External"/></Relationships>
</file>

<file path=ppt/slides/_rels/slide178.xml.rels><?xml version="1.0" encoding="UTF-8" standalone="yes"?>
<Relationships xmlns="http://schemas.openxmlformats.org/package/2006/relationships"><Relationship Id="rId3" Type="http://schemas.openxmlformats.org/officeDocument/2006/relationships/hyperlink" Target="https://www.internationalsocietyformilitaryethics.org/"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9.xml.rels><?xml version="1.0" encoding="UTF-8" standalone="yes"?>
<Relationships xmlns="http://schemas.openxmlformats.org/package/2006/relationships"><Relationship Id="rId3" Type="http://schemas.openxmlformats.org/officeDocument/2006/relationships/hyperlink" Target="https://www.usna.edu/Ethics" TargetMode="External"/><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06.jfif"/></Relationships>
</file>

<file path=ppt/slides/_rels/slide18.xml.rels><?xml version="1.0" encoding="UTF-8" standalone="yes"?>
<Relationships xmlns="http://schemas.openxmlformats.org/package/2006/relationships"><Relationship Id="rId3" Type="http://schemas.openxmlformats.org/officeDocument/2006/relationships/hyperlink" Target="https://calhoun.nps.edu/handle/10945/1015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106.xml"/></Relationships>
</file>

<file path=ppt/slides/_rels/slide18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hyperlink" Target="https://wiki.nps.edu/display/NOW/2017/08/31/Alan+Schuller%2C+Crossroads+of+Control%3A+AI+in+Autonomous+Weapons+and+International+Humanitarian+Law" TargetMode="External"/><Relationship Id="rId7" Type="http://schemas.openxmlformats.org/officeDocument/2006/relationships/hyperlink" Target="https://papers.ssrn.com/sol3/papers.cfm?abstract_id=2701499&amp;download=yes" TargetMode="External"/><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hyperlink" Target="https://papers.ssrn.com/sol3/papers.cfm?abstract_id=2701499" TargetMode="External"/><Relationship Id="rId5" Type="http://schemas.openxmlformats.org/officeDocument/2006/relationships/hyperlink" Target="http://harvardnsj.org/wp-content/uploads/2017/02/Schuller-NSJ-Vol-8.pdf" TargetMode="External"/><Relationship Id="rId4" Type="http://schemas.openxmlformats.org/officeDocument/2006/relationships/hyperlink" Target="http://harvardnsj.org/2017/05/volume-8-issue-2" TargetMode="External"/></Relationships>
</file>

<file path=ppt/slides/_rels/slide181.xml.rels><?xml version="1.0" encoding="UTF-8" standalone="yes"?>
<Relationships xmlns="http://schemas.openxmlformats.org/package/2006/relationships"><Relationship Id="rId3" Type="http://schemas.openxmlformats.org/officeDocument/2006/relationships/hyperlink" Target="https://usnwc.edu/college-of-leadership-and-ethics/" TargetMode="External"/><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182.xml.rels><?xml version="1.0" encoding="UTF-8" standalone="yes"?>
<Relationships xmlns="http://schemas.openxmlformats.org/package/2006/relationships"><Relationship Id="rId3" Type="http://schemas.openxmlformats.org/officeDocument/2006/relationships/hyperlink" Target="https://www.usmcu.edu/SAW" TargetMode="External"/><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183.xml.rels><?xml version="1.0" encoding="UTF-8" standalone="yes"?>
<Relationships xmlns="http://schemas.openxmlformats.org/package/2006/relationships"><Relationship Id="rId3" Type="http://schemas.openxmlformats.org/officeDocument/2006/relationships/hyperlink" Target="https://www.public.navy.mil/netc/centers/nlec" TargetMode="External"/><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10.jpg"/></Relationships>
</file>

<file path=ppt/slides/_rels/slide184.xml.rels><?xml version="1.0" encoding="UTF-8" standalone="yes"?>
<Relationships xmlns="http://schemas.openxmlformats.org/package/2006/relationships"><Relationship Id="rId3" Type="http://schemas.openxmlformats.org/officeDocument/2006/relationships/hyperlink" Target="https://www.cna.org/CNA_files/PDF/DOP-2018-U-017258-Final.pdf"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hyperlink" Target="http://www.cna.org/CAAI" TargetMode="External"/><Relationship Id="rId4" Type="http://schemas.openxmlformats.org/officeDocument/2006/relationships/hyperlink" Target="https://www.cna.org/news/releases/2018-04-10"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s://www.paulscharre.com/army-of-none" TargetMode="External"/><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86.xml.rels><?xml version="1.0" encoding="UTF-8" standalone="yes"?>
<Relationships xmlns="http://schemas.openxmlformats.org/package/2006/relationships"><Relationship Id="rId3" Type="http://schemas.openxmlformats.org/officeDocument/2006/relationships/hyperlink" Target="https://www.cnas.org/publications/reports/autonomous-weapons-and-human-control" TargetMode="External"/><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www.cnas.org/ai-task-force" TargetMode="External"/></Relationships>
</file>

<file path=ppt/slides/_rels/slide187.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hyperlink" Target="https://www.nytimes.com/2019/12/13/technology/autonomous-weapons-video.html" TargetMode="External"/><Relationship Id="rId7" Type="http://schemas.openxmlformats.org/officeDocument/2006/relationships/image" Target="../media/image114.jpe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hyperlink" Target="https://www.nytimes.com/2014/11/12/science/weapons-directed-by-robots-not-humans-raise-ethical-questions.html" TargetMode="External"/><Relationship Id="rId5" Type="http://schemas.openxmlformats.org/officeDocument/2006/relationships/hyperlink" Target="https://www.nytimes.com/2018/11/15/magazine/autonomous-robots-weapons.html" TargetMode="External"/><Relationship Id="rId10" Type="http://schemas.openxmlformats.org/officeDocument/2006/relationships/image" Target="../media/image117.jpeg"/><Relationship Id="rId4" Type="http://schemas.openxmlformats.org/officeDocument/2006/relationships/hyperlink" Target="https://www.nytimes.com/2019/06/26/opinion/weapons-artificial-intelligence.html" TargetMode="External"/><Relationship Id="rId9" Type="http://schemas.openxmlformats.org/officeDocument/2006/relationships/image" Target="../media/image116.png"/></Relationships>
</file>

<file path=ppt/slides/_rels/slide188.xml.rels><?xml version="1.0" encoding="UTF-8" standalone="yes"?>
<Relationships xmlns="http://schemas.openxmlformats.org/package/2006/relationships"><Relationship Id="rId8" Type="http://schemas.openxmlformats.org/officeDocument/2006/relationships/hyperlink" Target="https://www.icj-cij.org/en" TargetMode="External"/><Relationship Id="rId13" Type="http://schemas.openxmlformats.org/officeDocument/2006/relationships/image" Target="../media/image119.jpg"/><Relationship Id="rId3" Type="http://schemas.openxmlformats.org/officeDocument/2006/relationships/hyperlink" Target="https://www.un.org/en/sections/issues-depth/oceans-and-law-sea/index.html" TargetMode="External"/><Relationship Id="rId7" Type="http://schemas.openxmlformats.org/officeDocument/2006/relationships/hyperlink" Target="https://en.wikipedia.org/wiki/Ottawa_Treaty" TargetMode="External"/><Relationship Id="rId12" Type="http://schemas.openxmlformats.org/officeDocument/2006/relationships/hyperlink" Target="https://www.un.org/disarmament/convarms/landmines/"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hyperlink" Target="http://disarmament.un.org/treaties/t/mine_ban" TargetMode="External"/><Relationship Id="rId11" Type="http://schemas.openxmlformats.org/officeDocument/2006/relationships/image" Target="../media/image118.png"/><Relationship Id="rId5" Type="http://schemas.openxmlformats.org/officeDocument/2006/relationships/hyperlink" Target="https://oceanservice.noaa.gov/facts/lawofsea.html" TargetMode="External"/><Relationship Id="rId10" Type="http://schemas.openxmlformats.org/officeDocument/2006/relationships/hyperlink" Target="https://en.wikipedia.org/wiki/United_Nations_Convention_on_the_Law_of_the_Sea" TargetMode="External"/><Relationship Id="rId4" Type="http://schemas.openxmlformats.org/officeDocument/2006/relationships/hyperlink" Target="https://en.wikipedia.org/wiki/Law_of_the_sea" TargetMode="External"/><Relationship Id="rId9" Type="http://schemas.openxmlformats.org/officeDocument/2006/relationships/hyperlink" Target="https://en.wikipedia.org/wiki/International_Court_of_Justice" TargetMode="External"/><Relationship Id="rId14" Type="http://schemas.openxmlformats.org/officeDocument/2006/relationships/image" Target="../media/image120.png"/></Relationships>
</file>

<file path=ppt/slides/_rels/slide189.xml.rels><?xml version="1.0" encoding="UTF-8" standalone="yes"?>
<Relationships xmlns="http://schemas.openxmlformats.org/package/2006/relationships"><Relationship Id="rId3" Type="http://schemas.openxmlformats.org/officeDocument/2006/relationships/hyperlink" Target="https://wiki.nps.edu/display/NOW/2016/01/20/Trusting+Software+and+Trusting+Data" TargetMode="External"/><Relationship Id="rId2" Type="http://schemas.openxmlformats.org/officeDocument/2006/relationships/notesSlide" Target="../notesSlides/notesSlide188.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hyperlink" Target="https://wiki.nps.edu/download/attachments/646217873/p761-thompson.pdf?version=1&amp;modificationDate=1460915449000&amp;api=v2" TargetMode="External"/></Relationships>
</file>

<file path=ppt/slides/_rels/slide1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hyperlink" Target="https://media.defense.gov/2019/Jul/12/2002156622/-1/-1/1/DOD-DIGITAL-MODERNIZATION-STRATEGY-2019.PDF" TargetMode="External"/><Relationship Id="rId2" Type="http://schemas.openxmlformats.org/officeDocument/2006/relationships/notesSlide" Target="../notesSlides/notesSlide189.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hyperlink" Target="https://www.defense.gov/Explore/News/Article/Article/1903843/digital-modernization-to-benefit-warfighters-dod-cio-says/" TargetMode="External"/></Relationships>
</file>

<file path=ppt/slides/_rels/slide191.xml.rels><?xml version="1.0" encoding="UTF-8" standalone="yes"?>
<Relationships xmlns="http://schemas.openxmlformats.org/package/2006/relationships"><Relationship Id="rId3" Type="http://schemas.openxmlformats.org/officeDocument/2006/relationships/hyperlink" Target="https://wiki.nps.edu/display/NOW/2018/02/10/Autonomy+Recommendation+for+ACM+Code+of+Ethics+and+Professional+Conduct" TargetMode="External"/><Relationship Id="rId7" Type="http://schemas.openxmlformats.org/officeDocument/2006/relationships/image" Target="../media/image124.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hyperlink" Target="https://ethics.acm.org/code-of-ethics/" TargetMode="External"/><Relationship Id="rId5" Type="http://schemas.openxmlformats.org/officeDocument/2006/relationships/image" Target="../media/image123.png"/><Relationship Id="rId4" Type="http://schemas.openxmlformats.org/officeDocument/2006/relationships/hyperlink" Target="https://dl.acm.org/citation.cfm?id=1283923" TargetMode="External"/></Relationships>
</file>

<file path=ppt/slides/_rels/slide192.xml.rels><?xml version="1.0" encoding="UTF-8" standalone="yes"?>
<Relationships xmlns="http://schemas.openxmlformats.org/package/2006/relationships"><Relationship Id="rId3" Type="http://schemas.openxmlformats.org/officeDocument/2006/relationships/hyperlink" Target="https://calhoun.nps.edu/handle/10945/50678" TargetMode="External"/><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125.jpg"/></Relationships>
</file>

<file path=ppt/slides/_rels/slide193.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hyperlink" Target="http://workingontologist.org/" TargetMode="External"/><Relationship Id="rId7" Type="http://schemas.openxmlformats.org/officeDocument/2006/relationships/hyperlink" Target="https://en.wikibooks.org/wiki/SPARQL" TargetMode="External"/><Relationship Id="rId12" Type="http://schemas.openxmlformats.org/officeDocument/2006/relationships/image" Target="../media/image130.jp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hyperlink" Target="https://www.apress.com/gp/book/9781484210505" TargetMode="External"/><Relationship Id="rId11" Type="http://schemas.openxmlformats.org/officeDocument/2006/relationships/image" Target="../media/image129.png"/><Relationship Id="rId5" Type="http://schemas.openxmlformats.org/officeDocument/2006/relationships/hyperlink" Target="http://www.learningsparql.com/" TargetMode="External"/><Relationship Id="rId10" Type="http://schemas.openxmlformats.org/officeDocument/2006/relationships/image" Target="../media/image128.jpeg"/><Relationship Id="rId4" Type="http://schemas.openxmlformats.org/officeDocument/2006/relationships/hyperlink" Target="https://x3dgraphics.com/" TargetMode="External"/><Relationship Id="rId9" Type="http://schemas.openxmlformats.org/officeDocument/2006/relationships/image" Target="../media/image127.jpeg"/></Relationships>
</file>

<file path=ppt/slides/_rels/slide194.xml.rels><?xml version="1.0" encoding="UTF-8" standalone="yes"?>
<Relationships xmlns="http://schemas.openxmlformats.org/package/2006/relationships"><Relationship Id="rId3" Type="http://schemas.openxmlformats.org/officeDocument/2006/relationships/hyperlink" Target="https://www.web3d.org/x3d/content/semantics/semantics.html" TargetMode="External"/><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hyperlink" Target="https://www.web3d.org/sites/default/files/attachment/node/2436/edit/20191203-Web3D-semanticweb-SWP2019.pdf" TargetMode="External"/><Relationship Id="rId5" Type="http://schemas.openxmlformats.org/officeDocument/2006/relationships/hyperlink" Target="https://www.web3d.org/event/semantic-web-pro-semwebpro" TargetMode="External"/><Relationship Id="rId4" Type="http://schemas.openxmlformats.org/officeDocument/2006/relationships/hyperlink" Target="https://www.web3d.org/x3d/content/semantics/documentation/presentations/X3dOntologyForSemanticWeb.pdf"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s://www.web3d.org/x3d/content/semantics/semantics.html" TargetMode="External"/><Relationship Id="rId2" Type="http://schemas.openxmlformats.org/officeDocument/2006/relationships/notesSlide" Target="../notesSlides/notesSlide194.xml"/><Relationship Id="rId1" Type="http://schemas.openxmlformats.org/officeDocument/2006/relationships/slideLayout" Target="../slideLayouts/slideLayout6.xml"/><Relationship Id="rId4" Type="http://schemas.openxmlformats.org/officeDocument/2006/relationships/image" Target="../media/image131.png"/></Relationships>
</file>

<file path=ppt/slides/_rels/slide196.xml.rels><?xml version="1.0" encoding="UTF-8" standalone="yes"?>
<Relationships xmlns="http://schemas.openxmlformats.org/package/2006/relationships"><Relationship Id="rId3" Type="http://schemas.openxmlformats.org/officeDocument/2006/relationships/hyperlink" Target="https://www.web3d.org/event/collaborative-3d-visualization-ashore-afloat-and-expeditionary-readiness-workshop" TargetMode="External"/><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hyperlink" Target="http://savage.nps.edu/presentations/BrutzmanSpiders3dXluuvScenarioPortHuenemeUscgEvergreen.2019NOV13.pdf" TargetMode="External"/><Relationship Id="rId4" Type="http://schemas.openxmlformats.org/officeDocument/2006/relationships/hyperlink" Target="https://www.web3d.org/sites/default/files/image/dated/Collaborative%203D%20Visualization%20for%20Ashore%2C%20Afloat%20and%20Expeditionary%20Readiness%20Workshop/Qntfi%20900%20Glebe%20Arlington%20VA.jpeg" TargetMode="External"/></Relationships>
</file>

<file path=ppt/slides/_rels/slide197.xml.rels><?xml version="1.0" encoding="UTF-8" standalone="yes"?>
<Relationships xmlns="http://schemas.openxmlformats.org/package/2006/relationships"><Relationship Id="rId8" Type="http://schemas.openxmlformats.org/officeDocument/2006/relationships/hyperlink" Target="https://www.web3d.org/x3d/content/semantics/semantics.html" TargetMode="External"/><Relationship Id="rId3" Type="http://schemas.openxmlformats.org/officeDocument/2006/relationships/hyperlink" Target="https://www.iitsec.org/" TargetMode="External"/><Relationship Id="rId7" Type="http://schemas.openxmlformats.org/officeDocument/2006/relationships/hyperlink" Target="https://www.web3d.org/sites/default/files/attachment/node/2437/edit/BrennenstuhlThesisOpenDisStreamsUnitTesting.2019DEC2.pdf" TargetMode="External"/><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hyperlink" Target="https://github.com/open-dis" TargetMode="External"/><Relationship Id="rId5" Type="http://schemas.openxmlformats.org/officeDocument/2006/relationships/hyperlink" Target="http://gitlab.nps.edu/Savage/NetworkedGraphicsMV3500/blob/master/conferences/IITSEC2019/IITSEC2019_DIS_Tutorial_1937.pdf" TargetMode="External"/><Relationship Id="rId4" Type="http://schemas.openxmlformats.org/officeDocument/2006/relationships/hyperlink" Target="https://www.web3d.org/event/iitsec-2019-tutorial-distributed-interactive-simulation-dis-101" TargetMode="External"/><Relationship Id="rId9" Type="http://schemas.openxmlformats.org/officeDocument/2006/relationships/image" Target="../media/image133.gif"/></Relationships>
</file>

<file path=ppt/slides/_rels/slide198.xml.rels><?xml version="1.0" encoding="UTF-8" standalone="yes"?>
<Relationships xmlns="http://schemas.openxmlformats.org/package/2006/relationships"><Relationship Id="rId3" Type="http://schemas.openxmlformats.org/officeDocument/2006/relationships/hyperlink" Target="https://www.sisostds.org/" TargetMode="External"/><Relationship Id="rId7" Type="http://schemas.openxmlformats.org/officeDocument/2006/relationships/image" Target="../media/image134.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hyperlink" Target="https://www.sisostds.org/StandardsActivities/SupportGroups/VVAProductsPSG.aspx" TargetMode="External"/><Relationship Id="rId5" Type="http://schemas.openxmlformats.org/officeDocument/2006/relationships/hyperlink" Target="https://www.sisostds.org/StandardsActivities/SupportGroups/DISRPRFOMPSG.aspx" TargetMode="External"/><Relationship Id="rId4" Type="http://schemas.openxmlformats.org/officeDocument/2006/relationships/hyperlink" Target="https://www.sisostds.org/StandardsActivities/DevelopmentGroups/C2SIMPDGPSG-CommandandControlSystems.aspx" TargetMode="External"/></Relationships>
</file>

<file path=ppt/slides/_rels/slide199.xml.rels><?xml version="1.0" encoding="UTF-8" standalone="yes"?>
<Relationships xmlns="http://schemas.openxmlformats.org/package/2006/relationships"><Relationship Id="rId3" Type="http://schemas.openxmlformats.org/officeDocument/2006/relationships/hyperlink" Target="https://calhoun.nps.edu/handle/10945/64266" TargetMode="External"/><Relationship Id="rId2" Type="http://schemas.openxmlformats.org/officeDocument/2006/relationships/notesSlide" Target="../notesSlides/notesSlide198.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www.aaai.org/ojs/index.php/aimagazine/article/view/2842" TargetMode="External"/><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136.emf"/></Relationships>
</file>

<file path=ppt/slides/_rels/slide201.xml.rels><?xml version="1.0" encoding="UTF-8" standalone="yes"?>
<Relationships xmlns="http://schemas.openxmlformats.org/package/2006/relationships"><Relationship Id="rId3" Type="http://schemas.openxmlformats.org/officeDocument/2006/relationships/hyperlink" Target="https://www.nrac.navy.mil/docs/2017_rpt_Autonomous_Unmanned_Systems_Don-SEP2017.pdf" TargetMode="External"/><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02.xml.rels><?xml version="1.0" encoding="UTF-8" standalone="yes"?>
<Relationships xmlns="http://schemas.openxmlformats.org/package/2006/relationships"><Relationship Id="rId3" Type="http://schemas.openxmlformats.org/officeDocument/2006/relationships/hyperlink" Target="https://sites.google.com/go.spawar.navy.mil/naml2018/agenda" TargetMode="External"/><Relationship Id="rId7" Type="http://schemas.openxmlformats.org/officeDocument/2006/relationships/image" Target="../media/image138.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hyperlink" Target="https://sites.google.com/go.spawar.navy.mil/naml" TargetMode="External"/><Relationship Id="rId5" Type="http://schemas.openxmlformats.org/officeDocument/2006/relationships/hyperlink" Target="https://www.aaai.org/ojs/index.php/aimagazine/article/view/2840" TargetMode="External"/><Relationship Id="rId4" Type="http://schemas.openxmlformats.org/officeDocument/2006/relationships/hyperlink" Target="https://apps.dtic.mil/dtic/tr/fulltext/u2/1069452.pdf" TargetMode="External"/></Relationships>
</file>

<file path=ppt/slides/_rels/slide203.xml.rels><?xml version="1.0" encoding="UTF-8" standalone="yes"?>
<Relationships xmlns="http://schemas.openxmlformats.org/package/2006/relationships"><Relationship Id="rId3" Type="http://schemas.openxmlformats.org/officeDocument/2006/relationships/hyperlink" Target="https://media.defense.gov/2019/Feb/12/2002088963/-1/-1/1/SUMMARY-OF-DOD-AI-STRATEGY.PDF" TargetMode="External"/><Relationship Id="rId2" Type="http://schemas.openxmlformats.org/officeDocument/2006/relationships/notesSlide" Target="../notesSlides/notesSlide202.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hyperlink" Target="https://www.defense.gov/Explore/News/Article/Article/1755942/dod-unveils-its-artificial-intelligence-strategy/" TargetMode="External"/></Relationships>
</file>

<file path=ppt/slides/_rels/slide204.xml.rels><?xml version="1.0" encoding="UTF-8" standalone="yes"?>
<Relationships xmlns="http://schemas.openxmlformats.org/package/2006/relationships"><Relationship Id="rId3" Type="http://schemas.openxmlformats.org/officeDocument/2006/relationships/hyperlink" Target="https://innovation.defense.gov/ai" TargetMode="External"/><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hyperlink" Target="https://media.defense.gov/2019/Oct/31/2002204459/-1/-1/0/DIB_AI_PRINCIPLES_SUPPORTING_DOCUMENT.PDF" TargetMode="External"/><Relationship Id="rId4" Type="http://schemas.openxmlformats.org/officeDocument/2006/relationships/hyperlink" Target="https://media.defense.gov/2019/Oct/31/2002204458/-1/-1/0/DIB_AI_PRINCIPLES_PRIMARY_DOCUMENT.PDF" TargetMode="External"/></Relationships>
</file>

<file path=ppt/slides/_rels/slide205.xml.rels><?xml version="1.0" encoding="UTF-8" standalone="yes"?>
<Relationships xmlns="http://schemas.openxmlformats.org/package/2006/relationships"><Relationship Id="rId3" Type="http://schemas.openxmlformats.org/officeDocument/2006/relationships/hyperlink" Target="https://www.ai.mil/" TargetMode="External"/><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hyperlink" Target="https://www.ai.mil/docs/Ethical_Principles_for_Artificial_Intelligence.pdf" TargetMode="External"/><Relationship Id="rId4" Type="http://schemas.openxmlformats.org/officeDocument/2006/relationships/hyperlink" Target="https://dodcio.defense.gov/About-DoD-CIO/Organization/JAIC/" TargetMode="External"/></Relationships>
</file>

<file path=ppt/slides/_rels/slide206.xml.rels><?xml version="1.0" encoding="UTF-8" standalone="yes"?>
<Relationships xmlns="http://schemas.openxmlformats.org/package/2006/relationships"><Relationship Id="rId3" Type="http://schemas.openxmlformats.org/officeDocument/2006/relationships/hyperlink" Target="https://www.dau.edu/tools/t/DoD-Prototyping-Guidebook" TargetMode="External"/><Relationship Id="rId2" Type="http://schemas.openxmlformats.org/officeDocument/2006/relationships/notesSlide" Target="../notesSlides/notesSlide205.xml"/><Relationship Id="rId1" Type="http://schemas.openxmlformats.org/officeDocument/2006/relationships/slideLayout" Target="../slideLayouts/slideLayout2.xml"/><Relationship Id="rId4" Type="http://schemas.openxmlformats.org/officeDocument/2006/relationships/image" Target="../media/image142.emf"/></Relationships>
</file>

<file path=ppt/slides/_rels/slide207.xml.rels><?xml version="1.0" encoding="UTF-8" standalone="yes"?>
<Relationships xmlns="http://schemas.openxmlformats.org/package/2006/relationships"><Relationship Id="rId3" Type="http://schemas.openxmlformats.org/officeDocument/2006/relationships/hyperlink" Target="https://combinedmaritimeforces.com/ctf-151-counter-piracy" TargetMode="External"/><Relationship Id="rId7" Type="http://schemas.openxmlformats.org/officeDocument/2006/relationships/image" Target="../media/image144.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143.jpeg"/><Relationship Id="rId5" Type="http://schemas.openxmlformats.org/officeDocument/2006/relationships/hyperlink" Target="https://combinedmaritimeforces.com/ctf-151-counter-piracy/" TargetMode="External"/><Relationship Id="rId4" Type="http://schemas.openxmlformats.org/officeDocument/2006/relationships/hyperlink" Target="https://combinedmaritimeforces.com/" TargetMode="External"/></Relationships>
</file>

<file path=ppt/slides/_rels/slide208.xml.rels><?xml version="1.0" encoding="UTF-8" standalone="yes"?>
<Relationships xmlns="http://schemas.openxmlformats.org/package/2006/relationships"><Relationship Id="rId3" Type="http://schemas.openxmlformats.org/officeDocument/2006/relationships/hyperlink" Target="https://usnwc.edu/News-and-Events/News/Faculty-spotlight-on-professor-William-Bundy-From-sailor-to-submarine-captain-to-associate-provost-for-technology-integration"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hyperlink" Target="https://www.golocalprov.com/obituaries/dr.-william-bundy-passes-professor-at-naval-war-college-banking-executive-a" TargetMode="External"/><Relationship Id="rId4" Type="http://schemas.openxmlformats.org/officeDocument/2006/relationships/image" Target="../media/image145.jpeg"/></Relationships>
</file>

<file path=ppt/slides/_rels/slide209.xml.rels><?xml version="1.0" encoding="UTF-8" standalone="yes"?>
<Relationships xmlns="http://schemas.openxmlformats.org/package/2006/relationships"><Relationship Id="rId3" Type="http://schemas.openxmlformats.org/officeDocument/2006/relationships/hyperlink" Target="https://www.tamupress.com/author/joel-ira-holwitt" TargetMode="External"/><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147.jpeg"/><Relationship Id="rId4" Type="http://schemas.openxmlformats.org/officeDocument/2006/relationships/hyperlink" Target="https://www.tamupress.com/book/9781623490614/execute-against-japa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s://csbaonline.org/research/publications/taking-back-the-seas-transforming-the-u.s-surface-fleet-for-decision-centric-warfare" TargetMode="External"/><Relationship Id="rId2" Type="http://schemas.openxmlformats.org/officeDocument/2006/relationships/notesSlide" Target="../notesSlides/notesSlide209.xml"/><Relationship Id="rId1" Type="http://schemas.openxmlformats.org/officeDocument/2006/relationships/slideLayout" Target="../slideLayouts/slideLayout2.xml"/><Relationship Id="rId4" Type="http://schemas.openxmlformats.org/officeDocument/2006/relationships/image" Target="../media/image148.jpeg"/></Relationships>
</file>

<file path=ppt/slides/_rels/slide211.xml.rels><?xml version="1.0" encoding="UTF-8" standalone="yes"?>
<Relationships xmlns="http://schemas.openxmlformats.org/package/2006/relationships"><Relationship Id="rId3" Type="http://schemas.openxmlformats.org/officeDocument/2006/relationships/hyperlink" Target="https://crsreports.congress.gov/product/details?prodcode=RL32665" TargetMode="External"/><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12.xml.rels><?xml version="1.0" encoding="UTF-8" standalone="yes"?>
<Relationships xmlns="http://schemas.openxmlformats.org/package/2006/relationships"><Relationship Id="rId3" Type="http://schemas.openxmlformats.org/officeDocument/2006/relationships/hyperlink" Target="https://news.usni.org/2020/02/03/secnav-modly-path-to-355-ships-will-rely-on-new-classes-of-warships"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213.xml.rels><?xml version="1.0" encoding="UTF-8" standalone="yes"?>
<Relationships xmlns="http://schemas.openxmlformats.org/package/2006/relationships"><Relationship Id="rId3" Type="http://schemas.openxmlformats.org/officeDocument/2006/relationships/hyperlink" Target="https://ac.cto.mil/wp-content/uploads/2019/06/2018-Digital-Engineering-Strategy_Approved_PrintVersion.pdf" TargetMode="External"/><Relationship Id="rId2" Type="http://schemas.openxmlformats.org/officeDocument/2006/relationships/notesSlide" Target="../notesSlides/notesSlide212.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hyperlink" Target="https://www.defense.gov/Newsroom/Releases/Release/Article/1567723/the-department-of-defense-announces-its-digital-engineering-strategy/" TargetMode="External"/></Relationships>
</file>

<file path=ppt/slides/_rels/slide214.xml.rels><?xml version="1.0" encoding="UTF-8" standalone="yes"?>
<Relationships xmlns="http://schemas.openxmlformats.org/package/2006/relationships"><Relationship Id="rId3" Type="http://schemas.openxmlformats.org/officeDocument/2006/relationships/hyperlink" Target="https://www.youtube.com/watch?v=HtFJzua3xXM" TargetMode="External"/><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215.xml.rels><?xml version="1.0" encoding="UTF-8" standalone="yes"?>
<Relationships xmlns="http://schemas.openxmlformats.org/package/2006/relationships"><Relationship Id="rId3" Type="http://schemas.openxmlformats.org/officeDocument/2006/relationships/hyperlink" Target="https://www.afcea.org/events/virtual/gmu" TargetMode="External"/><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216.xml.rels><?xml version="1.0" encoding="UTF-8" standalone="yes"?>
<Relationships xmlns="http://schemas.openxmlformats.org/package/2006/relationships"><Relationship Id="rId3" Type="http://schemas.openxmlformats.org/officeDocument/2006/relationships/hyperlink" Target="https://www.nscai.gov/reports" TargetMode="External"/><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217.xml.rels><?xml version="1.0" encoding="UTF-8" standalone="yes"?>
<Relationships xmlns="http://schemas.openxmlformats.org/package/2006/relationships"><Relationship Id="rId3" Type="http://schemas.openxmlformats.org/officeDocument/2006/relationships/hyperlink" Target="https://ul.org/UL4600" TargetMode="External"/><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hyperlink" Target="https://edge-case-research.com/ul4600" TargetMode="External"/><Relationship Id="rId4" Type="http://schemas.openxmlformats.org/officeDocument/2006/relationships/hyperlink" Target="https://www.shopulstandards.com/ProductDetail.aspx?productid=UL4600" TargetMode="External"/></Relationships>
</file>

<file path=ppt/slides/_rels/slide218.xml.rels><?xml version="1.0" encoding="UTF-8" standalone="yes"?>
<Relationships xmlns="http://schemas.openxmlformats.org/package/2006/relationships"><Relationship Id="rId3" Type="http://schemas.openxmlformats.org/officeDocument/2006/relationships/hyperlink" Target="https://www.dau.edu/cop/esoh/DAU%20Sponsored%20Documents/MIL%20STD%20882E%20Final%202012%2005%2011.pdf" TargetMode="External"/><Relationship Id="rId2" Type="http://schemas.openxmlformats.org/officeDocument/2006/relationships/notesSlide" Target="../notesSlides/notesSlide21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hyperlink" Target="https://www.dau.edu/cop/esoh/Pages/Topics/Key%20Definitions%20from%20MIL-STD-882E.aspx"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18.xml"/><Relationship Id="rId1" Type="http://schemas.openxmlformats.org/officeDocument/2006/relationships/slideLayout" Target="../slideLayouts/slideLayout2.xml"/><Relationship Id="rId5" Type="http://schemas.openxmlformats.org/officeDocument/2006/relationships/hyperlink" Target="https://www.foreignaffairs.com/articles/united-states/2020-06-19/china-wont-win-race-ai-dominance" TargetMode="External"/><Relationship Id="rId4" Type="http://schemas.openxmlformats.org/officeDocument/2006/relationships/image" Target="../media/image15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hyperlink" Target="https://westphaliapress.org/2017/06/26/issues-in-maritime-cyber-security/" TargetMode="External"/><Relationship Id="rId2" Type="http://schemas.openxmlformats.org/officeDocument/2006/relationships/hyperlink" Target="https://westphaliapress.org/2017/06/26/issues-in-maritime-cyber-security" TargetMode="External"/><Relationship Id="rId1" Type="http://schemas.openxmlformats.org/officeDocument/2006/relationships/slideLayout" Target="../slideLayouts/slideLayout2.xml"/><Relationship Id="rId4" Type="http://schemas.openxmlformats.org/officeDocument/2006/relationships/image" Target="../media/image160.jpg"/></Relationships>
</file>

<file path=ppt/slides/_rels/slide221.xml.rels><?xml version="1.0" encoding="UTF-8" standalone="yes"?>
<Relationships xmlns="http://schemas.openxmlformats.org/package/2006/relationships"><Relationship Id="rId3" Type="http://schemas.openxmlformats.org/officeDocument/2006/relationships/hyperlink" Target="https://blog.waymo.com/2020/04/off-road-but-not-offline--simulation27.html" TargetMode="External"/><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222.xml.rels><?xml version="1.0" encoding="UTF-8" standalone="yes"?>
<Relationships xmlns="http://schemas.openxmlformats.org/package/2006/relationships"><Relationship Id="rId3" Type="http://schemas.openxmlformats.org/officeDocument/2006/relationships/hyperlink" Target="https://www.nationalacademies.org/event/09-25-2019/docs/D6731F8D0ABF361CB04E477B57856ED99859C049B008" TargetMode="External"/><Relationship Id="rId2" Type="http://schemas.openxmlformats.org/officeDocument/2006/relationships/notesSlide" Target="../notesSlides/notesSlide220.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23.xml.rels><?xml version="1.0" encoding="UTF-8" standalone="yes"?>
<Relationships xmlns="http://schemas.openxmlformats.org/package/2006/relationships"><Relationship Id="rId3" Type="http://schemas.openxmlformats.org/officeDocument/2006/relationships/hyperlink" Target="https://crsreports.congress.gov/product/details?prodcode=RL32665" TargetMode="External"/><Relationship Id="rId2" Type="http://schemas.openxmlformats.org/officeDocument/2006/relationships/notesSlide" Target="../notesSlides/notesSlide221.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hyperlink" Target="https://crsreports.congress.gov/product/pdf/R/R45757" TargetMode="External"/></Relationships>
</file>

<file path=ppt/slides/_rels/slide22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3" Type="http://schemas.openxmlformats.org/officeDocument/2006/relationships/hyperlink" Target="https://en.wikipedia.org/wiki/Technology_readiness_level#Current_NASA_usage" TargetMode="External"/><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us2ts.org/" TargetMode="External"/><Relationship Id="rId7" Type="http://schemas.openxmlformats.org/officeDocument/2006/relationships/hyperlink" Target="https://www.journals.elsevier.com/journal-of-web-semantics" TargetMode="External"/><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hyperlink" Target="https://www.navalsubleague.org/events/submarine-technology-symposium" TargetMode="External"/><Relationship Id="rId5" Type="http://schemas.openxmlformats.org/officeDocument/2006/relationships/hyperlink" Target="https://my.nps.edu/web/cruser/xswarm" TargetMode="External"/><Relationship Id="rId4" Type="http://schemas.openxmlformats.org/officeDocument/2006/relationships/hyperlink" Target="https://www.ndia.org/events/2020/3/30/2020-usw-spring-conferenc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hyperlink" Target="https://us2ts.org/program-hybrid-ai" TargetMode="External"/><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231.xml.rels><?xml version="1.0" encoding="UTF-8" standalone="yes"?>
<Relationships xmlns="http://schemas.openxmlformats.org/package/2006/relationships"><Relationship Id="rId3" Type="http://schemas.openxmlformats.org/officeDocument/2006/relationships/hyperlink" Target="https://www.web3d.org/x3d/content/semantics/semantics.html" TargetMode="External"/><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mailto:brutzman@nps.edu" TargetMode="External"/><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hyperlink" Target="http://faculty.nps.edu/brutzman" TargetMode="External"/></Relationships>
</file>

<file path=ppt/slides/_rels/slide233.xml.rels><?xml version="1.0" encoding="UTF-8" standalone="yes"?>
<Relationships xmlns="http://schemas.openxmlformats.org/package/2006/relationships"><Relationship Id="rId3" Type="http://schemas.openxmlformats.org/officeDocument/2006/relationships/hyperlink" Target="mailto:clblais@nps.edu"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hyperlink" Target="https://nps.edu/faculty-profiles?p_p_id=facultycv&amp;p_p_lifecycle=0&amp;p_p_state=normal&amp;p_p_mode=view&amp;_facultycv_mvcPath=%2Fhtml%2Fdetails.jsp&amp;_facultycv_backURL=https%3A%2F%2Fnps.edu%2Ffaculty-profiles%3Fp_p_id%3Dfacultycv%26p_p_lifecycle%3D0%26p_p_state%3Dnormal%26p_p_mode%3Dview&amp;_facultycv_username=clblais"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hyperlink" Target="https://www.mors.org/Communities/Communities-of-Practice/Modeling-Simula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37.xml.rels><?xml version="1.0" encoding="UTF-8" standalone="yes"?>
<Relationships xmlns="http://schemas.openxmlformats.org/package/2006/relationships"><Relationship Id="rId3" Type="http://schemas.openxmlformats.org/officeDocument/2006/relationships/hyperlink" Target="https://www.mors.org/Communities/Communities-of-Practice/Modeling-Simulation"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38.xml.rels><?xml version="1.0" encoding="UTF-8" standalone="yes"?>
<Relationships xmlns="http://schemas.openxmlformats.org/package/2006/relationships"><Relationship Id="rId3" Type="http://schemas.openxmlformats.org/officeDocument/2006/relationships/hyperlink" Target="https://www.ndia.org/events/2020/9/22/2020-usw-virtual-conference" TargetMode="External"/><Relationship Id="rId2" Type="http://schemas.openxmlformats.org/officeDocument/2006/relationships/notesSlide" Target="../notesSlides/notesSlide236.xml"/><Relationship Id="rId1" Type="http://schemas.openxmlformats.org/officeDocument/2006/relationships/slideLayout" Target="../slideLayouts/slideLayout6.xml"/><Relationship Id="rId4" Type="http://schemas.openxmlformats.org/officeDocument/2006/relationships/image" Target="../media/image166.png"/></Relationships>
</file>

<file path=ppt/slides/_rels/slide239.xml.rels><?xml version="1.0" encoding="UTF-8" standalone="yes"?>
<Relationships xmlns="http://schemas.openxmlformats.org/package/2006/relationships"><Relationship Id="rId3" Type="http://schemas.openxmlformats.org/officeDocument/2006/relationships/hyperlink" Target="https://en.wikipedia.org/wiki/Alfred_Thayer_Mahan" TargetMode="External"/><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en.wikipedia.org/wiki/Semantic_Web_Stack"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gitlab.nps.edu/Savage/EthicalControl/blob/master/build.all.log.txt" TargetMode="External"/><Relationship Id="rId3" Type="http://schemas.openxmlformats.org/officeDocument/2006/relationships/hyperlink" Target="https://gitlab.nps.edu/Savage/EthicalControl/blob/master/ontologies/MissionExecutionOntology.ttl" TargetMode="External"/><Relationship Id="rId7" Type="http://schemas.openxmlformats.org/officeDocument/2006/relationships/hyperlink" Target="https://gitlab.nps.edu/Savage/EthicalControl/blob/master/build.x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lab.nps.edu/Savage/EthicalControl/blob/master/stylesheets/AVCL3.0ToMEO.xslt" TargetMode="External"/><Relationship Id="rId5" Type="http://schemas.openxmlformats.org/officeDocument/2006/relationships/hyperlink" Target="https://gitlab.nps.edu/Savage/EthicalControl/tree/master/missions/avcl" TargetMode="External"/><Relationship Id="rId4" Type="http://schemas.openxmlformats.org/officeDocument/2006/relationships/hyperlink" Target="https://protege.stanford.edu/"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lab.nps.edu/Savage/EthicalControl/blob/master/build.xml" TargetMode="External"/><Relationship Id="rId7" Type="http://schemas.openxmlformats.org/officeDocument/2006/relationships/hyperlink" Target="https://savage.nps.edu/EthicalContro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lab.nps.edu/Savage/EthicalControl/tree/master/queries" TargetMode="External"/><Relationship Id="rId5" Type="http://schemas.openxmlformats.org/officeDocument/2006/relationships/hyperlink" Target="https://gitlab.nps.edu/Savage/EthicalControl/blob/master/build.all.log.txt" TargetMode="External"/><Relationship Id="rId4" Type="http://schemas.openxmlformats.org/officeDocument/2006/relationships/hyperlink" Target="https://ant.apache.or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gitlab.nps.edu/Savage/EthicalControl/blob/master/ontologies/MissionExecutionOntology3.0.tt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hyperlink" Target="https://gitlab.nps.edu/Savage/EthicalControl/blob/master/ontologies/MissionExecutionOntology.tt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hyperlink" Target="https://gitlab.nps.edu/Savage/EthicalControl/blob/master/ontologies/MissionExecutionOntology.r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Resource_Description_Framework" TargetMode="External"/><Relationship Id="rId3" Type="http://schemas.openxmlformats.org/officeDocument/2006/relationships/hyperlink" Target="https://en.wikipedia.org/wiki/SPARQL" TargetMode="External"/><Relationship Id="rId7" Type="http://schemas.openxmlformats.org/officeDocument/2006/relationships/hyperlink" Target="https://en.wikipedia.org/wiki/Databas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Query_language" TargetMode="External"/><Relationship Id="rId11" Type="http://schemas.openxmlformats.org/officeDocument/2006/relationships/hyperlink" Target="https://gitlab.nps.edu/Savage/EthicalControl/tree/master/queries" TargetMode="External"/><Relationship Id="rId5" Type="http://schemas.openxmlformats.org/officeDocument/2006/relationships/hyperlink" Target="https://en.wikipedia.org/wiki/Semantic_Query" TargetMode="External"/><Relationship Id="rId10" Type="http://schemas.openxmlformats.org/officeDocument/2006/relationships/hyperlink" Target="https://protege.stanford.edu/" TargetMode="External"/><Relationship Id="rId4" Type="http://schemas.openxmlformats.org/officeDocument/2006/relationships/hyperlink" Target="https://en.wikipedia.org/wiki/RDF_query_language" TargetMode="External"/><Relationship Id="rId9" Type="http://schemas.openxmlformats.org/officeDocument/2006/relationships/hyperlink" Target="https://jena.apache.org/documentation/query/"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hyperlink" Target="https://gitlab.nps.edu/Savage/EthicalControl/blob/master/queries/MissionExecutionOntologyQuery_01.rq" TargetMode="External"/></Relationships>
</file>

<file path=ppt/slides/_rels/slide4.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8.xml"/><Relationship Id="rId3" Type="http://schemas.openxmlformats.org/officeDocument/2006/relationships/slide" Target="slide2.xml"/><Relationship Id="rId7" Type="http://schemas.openxmlformats.org/officeDocument/2006/relationships/slide" Target="slide19.xml"/><Relationship Id="rId12" Type="http://schemas.openxmlformats.org/officeDocument/2006/relationships/slide" Target="slide141.xml"/><Relationship Id="rId2" Type="http://schemas.openxmlformats.org/officeDocument/2006/relationships/notesSlide" Target="../notesSlides/notesSlide4.xml"/><Relationship Id="rId16" Type="http://schemas.openxmlformats.org/officeDocument/2006/relationships/slide" Target="slide232.xml"/><Relationship Id="rId1" Type="http://schemas.openxmlformats.org/officeDocument/2006/relationships/slideLayout" Target="../slideLayouts/slideLayout4.xml"/><Relationship Id="rId6" Type="http://schemas.openxmlformats.org/officeDocument/2006/relationships/slide" Target="slide13.xml"/><Relationship Id="rId11" Type="http://schemas.openxmlformats.org/officeDocument/2006/relationships/slide" Target="slide125.xml"/><Relationship Id="rId5" Type="http://schemas.openxmlformats.org/officeDocument/2006/relationships/slide" Target="slide6.xml"/><Relationship Id="rId15" Type="http://schemas.openxmlformats.org/officeDocument/2006/relationships/slide" Target="slide224.xml"/><Relationship Id="rId10" Type="http://schemas.openxmlformats.org/officeDocument/2006/relationships/slide" Target="slide108.xml"/><Relationship Id="rId4" Type="http://schemas.openxmlformats.org/officeDocument/2006/relationships/slide" Target="slide3.xml"/><Relationship Id="rId9" Type="http://schemas.openxmlformats.org/officeDocument/2006/relationships/slide" Target="slide58.xml"/><Relationship Id="rId14" Type="http://schemas.openxmlformats.org/officeDocument/2006/relationships/slide" Target="slide165.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gitlab.nps.edu/Savage/EthicalControl/blob/master/queries/MissionExecutionOntologyQuery_01.rq.txt" TargetMode="External"/></Relationships>
</file>

<file path=ppt/slides/_rels/slide4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en.wikipedia.org/wiki/Quantum_computing" TargetMode="External"/><Relationship Id="rId5" Type="http://schemas.openxmlformats.org/officeDocument/2006/relationships/hyperlink" Target="https://en.wikipedia.org/wiki/Identification_friend_or_foe" TargetMode="External"/><Relationship Id="rId4" Type="http://schemas.openxmlformats.org/officeDocument/2006/relationships/hyperlink" Target="https://en.wikipedia.org/wiki/Data_min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Chunking_(psychology)"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Anthropomorphis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en.wikipedia.org/wiki/Garbage_in,_garbage_out"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OODA_loop"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avage.nps.edu/EthicalControl/license.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savage.nps.edu/EthicalControl/license.txt"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Algorith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en.wikipedia.org/wiki/Infinite_loop"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Span_of_contro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4.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slide" Target="slide93.xml"/><Relationship Id="rId5" Type="http://schemas.openxmlformats.org/officeDocument/2006/relationships/slide" Target="slide79.xml"/><Relationship Id="rId4" Type="http://schemas.openxmlformats.org/officeDocument/2006/relationships/slide" Target="slide71.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Gantt_chart"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slide" Target="slide5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gitlab.nps.edu/Savage/EthicalControl/blob/master/missions/avcl/SailorOverboard.xml" TargetMode="External"/><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hyperlink" Target="https://gitlab.nps.edu/Savage/EthicalControl/blob/master/missions/avcl/SailorOverboardConverted.tt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hyperlink" Target="https://gitlab.nps.edu/Savage/EthicalControl/blob/master/queries/MissionQuery_01_GoalBranches.rq" TargetMode="External"/></Relationships>
</file>

<file path=ppt/slides/_rels/slide6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gitlab.nps.edu/Savage/EthicalControl/blob/master/queries/SailorOverboardConverted.MissionQuery_01_GoalBranches" TargetMode="External"/><Relationship Id="rId7"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hyperlink" Target="https://gitlab.nps.edu/Savage/EthicalControl/blob/master/queries/SailorOverboardConverted.MissionQuery_02_InitialGoal.rq.txt" TargetMode="External"/><Relationship Id="rId5" Type="http://schemas.openxmlformats.org/officeDocument/2006/relationships/hyperlink" Target="https://gitlab.nps.edu/Savage/EthicalControl/blob/master/queries/SailorOverboardConverted.MissionGoalsQuery_01.rq.txt" TargetMode="External"/><Relationship Id="rId4" Type="http://schemas.openxmlformats.org/officeDocument/2006/relationships/hyperlink" Target="https://gitlab.nps.edu/Savage/EthicalControl/blob/master/queries/SailorOverboardConverted.MissionQuery_01_GoalBranches.rq.tx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ules_of_engagement" TargetMode="External"/><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itlab.nps.edu/Savage/EthicalControl/raw/master/documents/presentations/EthicalMissionTaskingExecutionForMaritimeRobots.2016July14.pdf?inline=false" TargetMode="External"/><Relationship Id="rId5" Type="http://schemas.openxmlformats.org/officeDocument/2006/relationships/hyperlink" Target="https://gitlab.nps.edu/Savage/EthicalControl/tree/master/documents/presentations" TargetMode="External"/><Relationship Id="rId4" Type="http://schemas.openxmlformats.org/officeDocument/2006/relationships/hyperlink" Target="https://en.wikipedia.org/wiki/International_humanitarian_law"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slide" Target="slide60.xml"/><Relationship Id="rId4" Type="http://schemas.openxmlformats.org/officeDocument/2006/relationships/slide" Target="slide7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hyperlink" Target="https://gitlab.nps.edu/Savage/EthicalControl/blob/master/missions/avcl/LifeboatTracking.xml"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hyperlink" Target="https://gitlab.nps.edu/Savage/EthicalControl/blob/master/missions/avcl/LifeboatTrackingConverted.ttl"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gitlab.nps.edu/Savage/EthicalControl/blob/master/queries/LifeboatTrackingConverted.MissionGoalsQuery_01_GoalBranches.rq.txt"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slide" Target="slide93.xml"/></Relationships>
</file>

<file path=ppt/slides/_rels/slide8.xml.rels><?xml version="1.0" encoding="UTF-8" standalone="yes"?>
<Relationships xmlns="http://schemas.openxmlformats.org/package/2006/relationships"><Relationship Id="rId3" Type="http://schemas.openxmlformats.org/officeDocument/2006/relationships/hyperlink" Target="https://ieeexplore.ieee.org/document/826521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gitlab.nps.edu/Savage/EthicalControl/raw/master/documents/papers/EthicalMissionDefinitionIeeeJoePaper08265218.pdf?inline=false"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https://gitlab.nps.edu/Savage/EthicalControl/blob/master/missions/avcl/PiratesSeizingMerchantDefense.xml" TargetMode="External"/><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calhoun.nps.edu/handle/10945/43723" TargetMode="External"/><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lab.nps.edu/Savage/EthicalControl/raw/master/documents/reports/DavisSemanticWebInferencingTechnologiesPresentation.October2014.pdf" TargetMode="External"/><Relationship Id="rId5" Type="http://schemas.openxmlformats.org/officeDocument/2006/relationships/hyperlink" Target="https://savage.nps.edu/EthicalControl/documentation/reports/DavisSemanticWebInferencingTechnologiesPresentation.October2014.pdf" TargetMode="External"/><Relationship Id="rId4" Type="http://schemas.openxmlformats.org/officeDocument/2006/relationships/hyperlink" Target="https://savage.nps.edu/EthicalControl/documentation/reports/DavisSemanticWebInferencingTechnologies.NPS-CMIS-14-001.pdf"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hyperlink" Target="https://gitlab.nps.edu/Savage/EthicalControl/blob/master/missions/avcl/PiratesSeizingMerchantDefenseConverted.ttl"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gitlab.nps.edu/Savage/EthicalControl/blob/master/queries/PiratesSeizingMerchantDefenseConverted.MissionGoalsQuery_01_GoalBranches.rq.txt" TargetMode="External"/><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93.xml.rels><?xml version="1.0" encoding="UTF-8" standalone="yes"?>
<Relationships xmlns="http://schemas.openxmlformats.org/package/2006/relationships"><Relationship Id="rId3" Type="http://schemas.openxmlformats.org/officeDocument/2006/relationships/hyperlink" Target="https://en.wikipedia.org/wiki/False_flag"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5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hyperlink" Target="https://gitlab.nps.edu/Savage/EthicalControl/blob/master/missions/avcl/HospitalShipEmDecoy1.Opponent.xml" TargetMode="External"/><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hyperlink" Target="https://gitlab.nps.edu/Savage/EthicalControl/blob/master/missions/avcl/HospitalShipEmDecoy2.Defender.SenseDecideAct.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6170" y="465995"/>
            <a:ext cx="11205555" cy="3178417"/>
          </a:xfrm>
        </p:spPr>
        <p:txBody>
          <a:bodyPr>
            <a:normAutofit fontScale="90000"/>
          </a:bodyPr>
          <a:lstStyle/>
          <a:p>
            <a:r>
              <a:rPr lang="en-US" sz="6200" dirty="0"/>
              <a:t>Ethical Control of Unmanned Systems</a:t>
            </a:r>
            <a:br>
              <a:rPr lang="en-US" sz="4400" dirty="0"/>
            </a:br>
            <a:br>
              <a:rPr lang="en-US" sz="4000" dirty="0"/>
            </a:br>
            <a:r>
              <a:rPr lang="en-US" sz="4200" dirty="0"/>
              <a:t>Mission Design, Semantic Web Exemplars</a:t>
            </a:r>
            <a:br>
              <a:rPr lang="en-US" sz="4200" dirty="0"/>
            </a:br>
            <a:r>
              <a:rPr lang="en-US" sz="4200" dirty="0"/>
              <a:t>and Data-Centric Security Considerations for</a:t>
            </a:r>
            <a:br>
              <a:rPr lang="en-US" sz="4200" dirty="0"/>
            </a:br>
            <a:r>
              <a:rPr lang="en-US" sz="4200" dirty="0"/>
              <a:t>Human Supervision of Lethal/Lifesaving Autonomy</a:t>
            </a:r>
          </a:p>
        </p:txBody>
      </p:sp>
      <p:sp>
        <p:nvSpPr>
          <p:cNvPr id="3" name="Subtitle 2"/>
          <p:cNvSpPr>
            <a:spLocks noGrp="1"/>
          </p:cNvSpPr>
          <p:nvPr>
            <p:ph type="subTitle" idx="1"/>
          </p:nvPr>
        </p:nvSpPr>
        <p:spPr>
          <a:xfrm>
            <a:off x="1566947" y="4293607"/>
            <a:ext cx="9144000" cy="2167258"/>
          </a:xfrm>
        </p:spPr>
        <p:txBody>
          <a:bodyPr>
            <a:normAutofit fontScale="92500" lnSpcReduction="10000"/>
          </a:bodyPr>
          <a:lstStyle/>
          <a:p>
            <a:r>
              <a:rPr lang="en-US" sz="3500" dirty="0"/>
              <a:t>Don Brutzman, Curt Blais and Bob McGhee</a:t>
            </a:r>
          </a:p>
          <a:p>
            <a:endParaRPr lang="en-US" sz="2200" dirty="0"/>
          </a:p>
          <a:p>
            <a:r>
              <a:rPr lang="en-US" sz="3500" dirty="0"/>
              <a:t>Naval Postgraduate School (NPS)</a:t>
            </a:r>
          </a:p>
          <a:p>
            <a:endParaRPr lang="en-US" dirty="0"/>
          </a:p>
          <a:p>
            <a:r>
              <a:rPr lang="en-US" dirty="0"/>
              <a:t>9 August 2022</a:t>
            </a:r>
          </a:p>
        </p:txBody>
      </p:sp>
    </p:spTree>
    <p:extLst>
      <p:ext uri="{BB962C8B-B14F-4D97-AF65-F5344CB8AC3E}">
        <p14:creationId xmlns:p14="http://schemas.microsoft.com/office/powerpoint/2010/main" val="1040372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91700" cy="1325563"/>
          </a:xfrm>
        </p:spPr>
        <p:txBody>
          <a:bodyPr/>
          <a:lstStyle/>
          <a:p>
            <a:r>
              <a:rPr lang="en-US" dirty="0"/>
              <a:t>Description Logic (DL) Rules provide basis for Mission Execution Ontology (MEO)</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10052354"/>
              </p:ext>
            </p:extLst>
          </p:nvPr>
        </p:nvGraphicFramePr>
        <p:xfrm>
          <a:off x="1519238" y="1804986"/>
          <a:ext cx="7324724" cy="4829176"/>
        </p:xfrm>
        <a:graphic>
          <a:graphicData uri="http://schemas.openxmlformats.org/drawingml/2006/table">
            <a:tbl>
              <a:tblPr firstRow="1" firstCol="1" bandRow="1">
                <a:tableStyleId>{5C22544A-7EE6-4342-B048-85BDC9FD1C3A}</a:tableStyleId>
              </a:tblPr>
              <a:tblGrid>
                <a:gridCol w="694757">
                  <a:extLst>
                    <a:ext uri="{9D8B030D-6E8A-4147-A177-3AD203B41FA5}">
                      <a16:colId xmlns:a16="http://schemas.microsoft.com/office/drawing/2014/main" val="3031951417"/>
                    </a:ext>
                  </a:extLst>
                </a:gridCol>
                <a:gridCol w="3320773">
                  <a:extLst>
                    <a:ext uri="{9D8B030D-6E8A-4147-A177-3AD203B41FA5}">
                      <a16:colId xmlns:a16="http://schemas.microsoft.com/office/drawing/2014/main" val="978523250"/>
                    </a:ext>
                  </a:extLst>
                </a:gridCol>
                <a:gridCol w="3309194">
                  <a:extLst>
                    <a:ext uri="{9D8B030D-6E8A-4147-A177-3AD203B41FA5}">
                      <a16:colId xmlns:a16="http://schemas.microsoft.com/office/drawing/2014/main" val="741603402"/>
                    </a:ext>
                  </a:extLst>
                </a:gridCol>
              </a:tblGrid>
              <a:tr h="248414">
                <a:tc>
                  <a:txBody>
                    <a:bodyPr/>
                    <a:lstStyle/>
                    <a:p>
                      <a:pPr marL="0" marR="0">
                        <a:spcBef>
                          <a:spcPts val="0"/>
                        </a:spcBef>
                        <a:spcAft>
                          <a:spcPts val="0"/>
                        </a:spcAft>
                      </a:pPr>
                      <a:r>
                        <a:rPr lang="en-US" sz="1200">
                          <a:effectLst/>
                        </a:rPr>
                        <a:t>Rules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Description Logic Equations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Plain-language description</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111106188"/>
                  </a:ext>
                </a:extLst>
              </a:tr>
              <a:tr h="248414">
                <a:tc gridSpan="3">
                  <a:txBody>
                    <a:bodyPr/>
                    <a:lstStyle/>
                    <a:p>
                      <a:pPr marL="0" marR="0">
                        <a:spcBef>
                          <a:spcPts val="0"/>
                        </a:spcBef>
                        <a:spcAft>
                          <a:spcPts val="0"/>
                        </a:spcAft>
                      </a:pPr>
                      <a:r>
                        <a:rPr lang="en-US" sz="1200" dirty="0">
                          <a:effectLst/>
                        </a:rPr>
                        <a:t>M = Mission Rules</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75562189"/>
                  </a:ext>
                </a:extLst>
              </a:tr>
              <a:tr h="476956">
                <a:tc>
                  <a:txBody>
                    <a:bodyPr/>
                    <a:lstStyle/>
                    <a:p>
                      <a:pPr marL="0" marR="0">
                        <a:spcBef>
                          <a:spcPts val="0"/>
                        </a:spcBef>
                        <a:spcAft>
                          <a:spcPts val="0"/>
                        </a:spcAft>
                      </a:pPr>
                      <a:r>
                        <a:rPr lang="en-US" sz="1200">
                          <a:effectLst/>
                        </a:rPr>
                        <a:t>M1</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startsWith.Goal ⊓ =1startsWith.Goal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start with a Goal and must start with exactly one Goal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030580984"/>
                  </a:ext>
                </a:extLst>
              </a:tr>
              <a:tr h="476956">
                <a:tc>
                  <a:txBody>
                    <a:bodyPr/>
                    <a:lstStyle/>
                    <a:p>
                      <a:pPr marL="0" marR="0">
                        <a:spcBef>
                          <a:spcPts val="0"/>
                        </a:spcBef>
                        <a:spcAft>
                          <a:spcPts val="0"/>
                        </a:spcAft>
                      </a:pPr>
                      <a:r>
                        <a:rPr lang="en-US" sz="1200">
                          <a:effectLst/>
                        </a:rPr>
                        <a:t>M2</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includes.Goal ⊓ </a:t>
                      </a:r>
                      <a:r>
                        <a:rPr lang="en-US" sz="1200">
                          <a:effectLst/>
                          <a:sym typeface="Symbol" panose="05050102010706020507" pitchFamily="18" charset="2"/>
                        </a:rPr>
                        <a:t></a:t>
                      </a:r>
                      <a:r>
                        <a:rPr lang="en-US" sz="1200">
                          <a:effectLst/>
                        </a:rPr>
                        <a:t>1includes.Goal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include Goals and must include one of more Goals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129175225"/>
                  </a:ext>
                </a:extLst>
              </a:tr>
              <a:tr h="496829">
                <a:tc>
                  <a:txBody>
                    <a:bodyPr/>
                    <a:lstStyle/>
                    <a:p>
                      <a:pPr marL="0" marR="0">
                        <a:spcBef>
                          <a:spcPts val="0"/>
                        </a:spcBef>
                        <a:spcAft>
                          <a:spcPts val="0"/>
                        </a:spcAft>
                      </a:pPr>
                      <a:r>
                        <a:rPr lang="en-US" sz="1200">
                          <a:effectLst/>
                        </a:rPr>
                        <a:t>M3</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hasConstraint.Constraint</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be constrained by Constraints </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44185092"/>
                  </a:ext>
                </a:extLst>
              </a:tr>
              <a:tr h="476956">
                <a:tc>
                  <a:txBody>
                    <a:bodyPr/>
                    <a:lstStyle/>
                    <a:p>
                      <a:pPr marL="0" marR="0">
                        <a:spcBef>
                          <a:spcPts val="0"/>
                        </a:spcBef>
                        <a:spcAft>
                          <a:spcPts val="0"/>
                        </a:spcAft>
                      </a:pPr>
                      <a:r>
                        <a:rPr lang="en-US" sz="1200">
                          <a:effectLst/>
                        </a:rPr>
                        <a:t>M4</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startsWith ⊑ includes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must include the Goal that it starts with</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208721126"/>
                  </a:ext>
                </a:extLst>
              </a:tr>
              <a:tr h="496829">
                <a:tc>
                  <a:txBody>
                    <a:bodyPr/>
                    <a:lstStyle/>
                    <a:p>
                      <a:pPr marL="0" marR="0">
                        <a:spcBef>
                          <a:spcPts val="0"/>
                        </a:spcBef>
                        <a:spcAft>
                          <a:spcPts val="0"/>
                        </a:spcAft>
                      </a:pPr>
                      <a:r>
                        <a:rPr lang="en-US" sz="1200">
                          <a:effectLst/>
                        </a:rPr>
                        <a:t>M5</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performableBy.Vehicle</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be performed by a Vehicle </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216109969"/>
                  </a:ext>
                </a:extLst>
              </a:tr>
              <a:tr h="953911">
                <a:tc>
                  <a:txBody>
                    <a:bodyPr/>
                    <a:lstStyle/>
                    <a:p>
                      <a:pPr marL="0" marR="0">
                        <a:spcBef>
                          <a:spcPts val="0"/>
                        </a:spcBef>
                        <a:spcAft>
                          <a:spcPts val="0"/>
                        </a:spcAft>
                      </a:pPr>
                      <a:r>
                        <a:rPr lang="en-US" sz="1200">
                          <a:effectLst/>
                        </a:rPr>
                        <a:t>M6</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Cannot be expressed in DL</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cannot be performable by a Vehicle unless that Vehicle has the ability to identify all Constraints associated with that mission</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66479055"/>
                  </a:ext>
                </a:extLst>
              </a:tr>
              <a:tr h="953911">
                <a:tc>
                  <a:txBody>
                    <a:bodyPr/>
                    <a:lstStyle/>
                    <a:p>
                      <a:pPr marL="0" marR="0">
                        <a:spcBef>
                          <a:spcPts val="0"/>
                        </a:spcBef>
                        <a:spcAft>
                          <a:spcPts val="0"/>
                        </a:spcAft>
                      </a:pPr>
                      <a:r>
                        <a:rPr lang="en-US" sz="1200">
                          <a:effectLst/>
                        </a:rPr>
                        <a:t>M7</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Cannot be expressed in DL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A Mission cannot be performable by a Vehicle unless that Vehicle has the capability to accomplish all Goals included in that Mission</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638929484"/>
                  </a:ext>
                </a:extLst>
              </a:tr>
            </a:tbl>
          </a:graphicData>
        </a:graphic>
      </p:graphicFrame>
      <p:sp>
        <p:nvSpPr>
          <p:cNvPr id="6" name="TextBox 5"/>
          <p:cNvSpPr txBox="1"/>
          <p:nvPr/>
        </p:nvSpPr>
        <p:spPr>
          <a:xfrm>
            <a:off x="9205911" y="3552825"/>
            <a:ext cx="2767013" cy="923330"/>
          </a:xfrm>
          <a:prstGeom prst="rect">
            <a:avLst/>
          </a:prstGeom>
          <a:noFill/>
          <a:ln>
            <a:solidFill>
              <a:srgbClr val="002060"/>
            </a:solidFill>
          </a:ln>
        </p:spPr>
        <p:txBody>
          <a:bodyPr wrap="square" rtlCol="0">
            <a:spAutoFit/>
          </a:bodyPr>
          <a:lstStyle/>
          <a:p>
            <a:pPr algn="ctr"/>
            <a:r>
              <a:rPr lang="en-US" dirty="0"/>
              <a:t>Excerpted from full</a:t>
            </a:r>
          </a:p>
          <a:p>
            <a:pPr algn="ctr"/>
            <a:r>
              <a:rPr lang="en-US" dirty="0">
                <a:hlinkClick r:id="rId3"/>
              </a:rPr>
              <a:t>Mission Execution Ontology Decision Logic Tables</a:t>
            </a:r>
            <a:endParaRPr lang="en-US" dirty="0"/>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10</a:t>
            </a:fld>
            <a:endParaRPr lang="en-US"/>
          </a:p>
        </p:txBody>
      </p:sp>
      <p:sp>
        <p:nvSpPr>
          <p:cNvPr id="8" name="TextBox 7"/>
          <p:cNvSpPr txBox="1"/>
          <p:nvPr/>
        </p:nvSpPr>
        <p:spPr>
          <a:xfrm>
            <a:off x="9053511" y="4769921"/>
            <a:ext cx="2767013" cy="646331"/>
          </a:xfrm>
          <a:prstGeom prst="rect">
            <a:avLst/>
          </a:prstGeom>
          <a:noFill/>
        </p:spPr>
        <p:txBody>
          <a:bodyPr wrap="square" rtlCol="0">
            <a:spAutoFit/>
          </a:bodyPr>
          <a:lstStyle/>
          <a:p>
            <a:pPr algn="ctr"/>
            <a:r>
              <a:rPr lang="en-US" dirty="0"/>
              <a:t>Original author: </a:t>
            </a:r>
          </a:p>
          <a:p>
            <a:pPr algn="ctr"/>
            <a:r>
              <a:rPr lang="en-US" dirty="0"/>
              <a:t>Duane Davis</a:t>
            </a:r>
          </a:p>
        </p:txBody>
      </p:sp>
    </p:spTree>
    <p:extLst>
      <p:ext uri="{BB962C8B-B14F-4D97-AF65-F5344CB8AC3E}">
        <p14:creationId xmlns:p14="http://schemas.microsoft.com/office/powerpoint/2010/main" val="143823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765"/>
            <a:ext cx="12192000" cy="995087"/>
          </a:xfrm>
        </p:spPr>
        <p:txBody>
          <a:bodyPr>
            <a:normAutofit/>
          </a:bodyPr>
          <a:lstStyle/>
          <a:p>
            <a:pPr algn="ctr"/>
            <a:r>
              <a:rPr lang="en-US" sz="3800" b="1" dirty="0"/>
              <a:t>HospitalShipEmDecoy2.Defender.SenseDecideAct.xml</a:t>
            </a:r>
            <a:r>
              <a:rPr lang="en-US" sz="3800" dirty="0"/>
              <a:t>   AVCL</a:t>
            </a:r>
          </a:p>
        </p:txBody>
      </p:sp>
      <p:pic>
        <p:nvPicPr>
          <p:cNvPr id="5" name="Picture 4"/>
          <p:cNvPicPr>
            <a:picLocks noChangeAspect="1"/>
          </p:cNvPicPr>
          <p:nvPr/>
        </p:nvPicPr>
        <p:blipFill>
          <a:blip r:embed="rId3"/>
          <a:stretch>
            <a:fillRect/>
          </a:stretch>
        </p:blipFill>
        <p:spPr>
          <a:xfrm>
            <a:off x="0" y="48646"/>
            <a:ext cx="12192000" cy="6759448"/>
          </a:xfrm>
          <a:prstGeom prst="rect">
            <a:avLst/>
          </a:prstGeom>
        </p:spPr>
      </p:pic>
      <p:sp>
        <p:nvSpPr>
          <p:cNvPr id="4" name="Slide Number Placeholder 5"/>
          <p:cNvSpPr>
            <a:spLocks noGrp="1"/>
          </p:cNvSpPr>
          <p:nvPr>
            <p:ph type="sldNum" sz="quarter" idx="12"/>
          </p:nvPr>
        </p:nvSpPr>
        <p:spPr>
          <a:xfrm>
            <a:off x="8610600" y="6595110"/>
            <a:ext cx="2743200" cy="365125"/>
          </a:xfrm>
        </p:spPr>
        <p:txBody>
          <a:bodyPr/>
          <a:lstStyle/>
          <a:p>
            <a:fld id="{B31A39DF-61A9-4ACA-B734-536BAC9BE44A}" type="slidenum">
              <a:rPr lang="en-US" smtClean="0"/>
              <a:t>100</a:t>
            </a:fld>
            <a:endParaRPr lang="en-US"/>
          </a:p>
        </p:txBody>
      </p:sp>
    </p:spTree>
    <p:extLst>
      <p:ext uri="{BB962C8B-B14F-4D97-AF65-F5344CB8AC3E}">
        <p14:creationId xmlns:p14="http://schemas.microsoft.com/office/powerpoint/2010/main" val="2049123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148" y="450139"/>
            <a:ext cx="12130268" cy="6407862"/>
          </a:xfrm>
          <a:prstGeom prst="rect">
            <a:avLst/>
          </a:prstGeom>
        </p:spPr>
      </p:pic>
      <p:sp>
        <p:nvSpPr>
          <p:cNvPr id="2" name="Title 1"/>
          <p:cNvSpPr>
            <a:spLocks noGrp="1"/>
          </p:cNvSpPr>
          <p:nvPr>
            <p:ph type="title"/>
          </p:nvPr>
        </p:nvSpPr>
        <p:spPr>
          <a:xfrm>
            <a:off x="0" y="1"/>
            <a:ext cx="12192000" cy="477519"/>
          </a:xfrm>
        </p:spPr>
        <p:txBody>
          <a:bodyPr>
            <a:noAutofit/>
          </a:bodyPr>
          <a:lstStyle/>
          <a:p>
            <a:pPr algn="ctr"/>
            <a:r>
              <a:rPr lang="en-US" sz="2600" b="1" dirty="0">
                <a:hlinkClick r:id="rId4"/>
              </a:rPr>
              <a:t>HospitalShipEmDecoy3.Defender.EthicalControlOODA.xml</a:t>
            </a:r>
            <a:r>
              <a:rPr lang="en-US" sz="2600" b="1" dirty="0"/>
              <a:t>  in gitlab.nps.edu version control</a:t>
            </a:r>
            <a:endParaRPr lang="en-US" sz="2600" dirty="0"/>
          </a:p>
        </p:txBody>
      </p:sp>
      <p:sp>
        <p:nvSpPr>
          <p:cNvPr id="5" name="Slide Number Placeholder 5"/>
          <p:cNvSpPr>
            <a:spLocks noGrp="1"/>
          </p:cNvSpPr>
          <p:nvPr>
            <p:ph type="sldNum" sz="quarter" idx="12"/>
          </p:nvPr>
        </p:nvSpPr>
        <p:spPr>
          <a:xfrm>
            <a:off x="8610600" y="6457629"/>
            <a:ext cx="2743200" cy="365125"/>
          </a:xfrm>
        </p:spPr>
        <p:txBody>
          <a:bodyPr/>
          <a:lstStyle/>
          <a:p>
            <a:fld id="{B31A39DF-61A9-4ACA-B734-536BAC9BE44A}" type="slidenum">
              <a:rPr lang="en-US" smtClean="0"/>
              <a:t>101</a:t>
            </a:fld>
            <a:endParaRPr lang="en-US"/>
          </a:p>
        </p:txBody>
      </p:sp>
    </p:spTree>
    <p:extLst>
      <p:ext uri="{BB962C8B-B14F-4D97-AF65-F5344CB8AC3E}">
        <p14:creationId xmlns:p14="http://schemas.microsoft.com/office/powerpoint/2010/main" val="34092022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765"/>
            <a:ext cx="10515600" cy="995087"/>
          </a:xfrm>
        </p:spPr>
        <p:txBody>
          <a:bodyPr>
            <a:normAutofit/>
          </a:bodyPr>
          <a:lstStyle/>
          <a:p>
            <a:pPr algn="ctr"/>
            <a:r>
              <a:rPr lang="en-US" dirty="0"/>
              <a:t>HospitalShipEmDecoy1.Opponent.xml   AVCL</a:t>
            </a:r>
          </a:p>
        </p:txBody>
      </p:sp>
      <p:pic>
        <p:nvPicPr>
          <p:cNvPr id="3" name="Picture 2"/>
          <p:cNvPicPr>
            <a:picLocks noChangeAspect="1"/>
          </p:cNvPicPr>
          <p:nvPr/>
        </p:nvPicPr>
        <p:blipFill>
          <a:blip r:embed="rId3"/>
          <a:stretch>
            <a:fillRect/>
          </a:stretch>
        </p:blipFill>
        <p:spPr>
          <a:xfrm>
            <a:off x="0" y="201872"/>
            <a:ext cx="12192000" cy="6667701"/>
          </a:xfrm>
          <a:prstGeom prst="rect">
            <a:avLst/>
          </a:prstGeom>
        </p:spPr>
      </p:pic>
      <p:sp>
        <p:nvSpPr>
          <p:cNvPr id="4" name="Slide Number Placeholder 5"/>
          <p:cNvSpPr>
            <a:spLocks noGrp="1"/>
          </p:cNvSpPr>
          <p:nvPr>
            <p:ph type="sldNum" sz="quarter" idx="12"/>
          </p:nvPr>
        </p:nvSpPr>
        <p:spPr>
          <a:xfrm>
            <a:off x="8610600" y="6595110"/>
            <a:ext cx="2743200" cy="365125"/>
          </a:xfrm>
        </p:spPr>
        <p:txBody>
          <a:bodyPr/>
          <a:lstStyle/>
          <a:p>
            <a:fld id="{B31A39DF-61A9-4ACA-B734-536BAC9BE44A}" type="slidenum">
              <a:rPr lang="en-US" smtClean="0"/>
              <a:t>102</a:t>
            </a:fld>
            <a:endParaRPr lang="en-US"/>
          </a:p>
        </p:txBody>
      </p:sp>
    </p:spTree>
    <p:extLst>
      <p:ext uri="{BB962C8B-B14F-4D97-AF65-F5344CB8AC3E}">
        <p14:creationId xmlns:p14="http://schemas.microsoft.com/office/powerpoint/2010/main" val="9542548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432288" cy="6858000"/>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103</a:t>
            </a:fld>
            <a:endParaRPr lang="en-US"/>
          </a:p>
        </p:txBody>
      </p:sp>
      <p:sp>
        <p:nvSpPr>
          <p:cNvPr id="2" name="Title 1"/>
          <p:cNvSpPr>
            <a:spLocks noGrp="1"/>
          </p:cNvSpPr>
          <p:nvPr>
            <p:ph type="title"/>
          </p:nvPr>
        </p:nvSpPr>
        <p:spPr>
          <a:xfrm>
            <a:off x="6898075" y="4128339"/>
            <a:ext cx="4531925" cy="1419957"/>
          </a:xfrm>
          <a:ln>
            <a:solidFill>
              <a:schemeClr val="accent5">
                <a:lumMod val="50000"/>
              </a:schemeClr>
            </a:solidFill>
          </a:ln>
        </p:spPr>
        <p:txBody>
          <a:bodyPr>
            <a:normAutofit fontScale="90000"/>
          </a:bodyPr>
          <a:lstStyle/>
          <a:p>
            <a:pPr algn="ctr"/>
            <a:r>
              <a:rPr lang="en-US" sz="2800" b="1" dirty="0">
                <a:hlinkClick r:id="rId4"/>
              </a:rPr>
              <a:t>HospitalShipEmDecoy2.Defender. </a:t>
            </a:r>
            <a:r>
              <a:rPr lang="en-US" sz="2800" b="1" dirty="0" err="1">
                <a:hlinkClick r:id="rId4"/>
              </a:rPr>
              <a:t>SenseDecideActConverted.ttl</a:t>
            </a:r>
            <a:r>
              <a:rPr lang="en-US" sz="2800" b="1" dirty="0"/>
              <a:t> Turtle excerpt autogenerated in gitlab.nps.edu version control</a:t>
            </a:r>
            <a:endParaRPr lang="en-US" sz="2800" dirty="0"/>
          </a:p>
        </p:txBody>
      </p:sp>
    </p:spTree>
    <p:extLst>
      <p:ext uri="{BB962C8B-B14F-4D97-AF65-F5344CB8AC3E}">
        <p14:creationId xmlns:p14="http://schemas.microsoft.com/office/powerpoint/2010/main" val="7526880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3987"/>
            <a:ext cx="9699585" cy="7008975"/>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104</a:t>
            </a:fld>
            <a:endParaRPr lang="en-US"/>
          </a:p>
        </p:txBody>
      </p:sp>
      <p:sp>
        <p:nvSpPr>
          <p:cNvPr id="2" name="Title 1"/>
          <p:cNvSpPr>
            <a:spLocks noGrp="1"/>
          </p:cNvSpPr>
          <p:nvPr>
            <p:ph type="title"/>
          </p:nvPr>
        </p:nvSpPr>
        <p:spPr>
          <a:xfrm>
            <a:off x="6898075" y="4128339"/>
            <a:ext cx="4531925" cy="1419957"/>
          </a:xfrm>
          <a:ln>
            <a:solidFill>
              <a:schemeClr val="accent5">
                <a:lumMod val="50000"/>
              </a:schemeClr>
            </a:solidFill>
          </a:ln>
        </p:spPr>
        <p:txBody>
          <a:bodyPr>
            <a:normAutofit fontScale="90000"/>
          </a:bodyPr>
          <a:lstStyle/>
          <a:p>
            <a:pPr algn="ctr"/>
            <a:r>
              <a:rPr lang="en-US" sz="2800" b="1" dirty="0">
                <a:hlinkClick r:id="rId4"/>
              </a:rPr>
              <a:t>HospitalShipEmDecoy2.Defender. </a:t>
            </a:r>
            <a:r>
              <a:rPr lang="en-US" sz="2800" b="1" dirty="0" err="1">
                <a:hlinkClick r:id="rId4"/>
              </a:rPr>
              <a:t>EthicalControlOODAConverted.ttl</a:t>
            </a:r>
            <a:r>
              <a:rPr lang="en-US" sz="2800" b="1" dirty="0">
                <a:hlinkClick r:id="rId4"/>
              </a:rPr>
              <a:t> </a:t>
            </a:r>
            <a:r>
              <a:rPr lang="en-US" sz="2800" b="1" dirty="0"/>
              <a:t>Turtle excerpt autogenerated in gitlab.nps.edu version control</a:t>
            </a:r>
            <a:endParaRPr lang="en-US" sz="2800" dirty="0"/>
          </a:p>
        </p:txBody>
      </p:sp>
    </p:spTree>
    <p:extLst>
      <p:ext uri="{BB962C8B-B14F-4D97-AF65-F5344CB8AC3E}">
        <p14:creationId xmlns:p14="http://schemas.microsoft.com/office/powerpoint/2010/main" val="2096122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6977" y="4756369"/>
            <a:ext cx="12192000" cy="2057940"/>
          </a:xfrm>
          <a:prstGeom prst="rect">
            <a:avLst/>
          </a:prstGeom>
        </p:spPr>
      </p:pic>
      <p:pic>
        <p:nvPicPr>
          <p:cNvPr id="8" name="Picture 7"/>
          <p:cNvPicPr>
            <a:picLocks noChangeAspect="1"/>
          </p:cNvPicPr>
          <p:nvPr/>
        </p:nvPicPr>
        <p:blipFill>
          <a:blip r:embed="rId4"/>
          <a:stretch>
            <a:fillRect/>
          </a:stretch>
        </p:blipFill>
        <p:spPr>
          <a:xfrm>
            <a:off x="0" y="2892877"/>
            <a:ext cx="12208977" cy="1449297"/>
          </a:xfrm>
          <a:prstGeom prst="rect">
            <a:avLst/>
          </a:prstGeom>
          <a:solidFill>
            <a:schemeClr val="bg1"/>
          </a:solidFill>
        </p:spPr>
      </p:pic>
      <p:pic>
        <p:nvPicPr>
          <p:cNvPr id="4" name="Picture 3"/>
          <p:cNvPicPr>
            <a:picLocks noChangeAspect="1"/>
          </p:cNvPicPr>
          <p:nvPr/>
        </p:nvPicPr>
        <p:blipFill>
          <a:blip r:embed="rId5"/>
          <a:stretch>
            <a:fillRect/>
          </a:stretch>
        </p:blipFill>
        <p:spPr>
          <a:xfrm>
            <a:off x="1" y="258186"/>
            <a:ext cx="12200488" cy="2065950"/>
          </a:xfrm>
          <a:prstGeom prst="rect">
            <a:avLst/>
          </a:prstGeom>
          <a:solidFill>
            <a:schemeClr val="bg1"/>
          </a:solidFill>
        </p:spPr>
      </p:pic>
      <p:sp>
        <p:nvSpPr>
          <p:cNvPr id="2" name="Title 1"/>
          <p:cNvSpPr>
            <a:spLocks noGrp="1"/>
          </p:cNvSpPr>
          <p:nvPr>
            <p:ph type="title"/>
          </p:nvPr>
        </p:nvSpPr>
        <p:spPr>
          <a:xfrm>
            <a:off x="0" y="2"/>
            <a:ext cx="12192000" cy="442855"/>
          </a:xfrm>
          <a:solidFill>
            <a:schemeClr val="bg1"/>
          </a:solidFill>
          <a:ln>
            <a:solidFill>
              <a:schemeClr val="accent5">
                <a:lumMod val="75000"/>
              </a:schemeClr>
            </a:solidFill>
          </a:ln>
        </p:spPr>
        <p:txBody>
          <a:bodyPr>
            <a:normAutofit fontScale="90000"/>
          </a:bodyPr>
          <a:lstStyle/>
          <a:p>
            <a:pPr algn="ctr"/>
            <a:r>
              <a:rPr lang="en-US" sz="2000" dirty="0"/>
              <a:t>SPARQL query response </a:t>
            </a:r>
            <a:r>
              <a:rPr lang="en-US" sz="2000" dirty="0">
                <a:hlinkClick r:id="rId6"/>
              </a:rPr>
              <a:t>resultsHospitalShipEmDecoy1.OpponentConverted.MissionGoalsQuery_01_GoalBranches.rq.txt</a:t>
            </a:r>
            <a:endParaRPr lang="en-US" sz="2000" i="1" dirty="0"/>
          </a:p>
        </p:txBody>
      </p:sp>
      <p:sp>
        <p:nvSpPr>
          <p:cNvPr id="6" name="Slide Number Placeholder 5"/>
          <p:cNvSpPr>
            <a:spLocks noGrp="1"/>
          </p:cNvSpPr>
          <p:nvPr>
            <p:ph type="sldNum" sz="quarter" idx="12"/>
          </p:nvPr>
        </p:nvSpPr>
        <p:spPr/>
        <p:txBody>
          <a:bodyPr/>
          <a:lstStyle/>
          <a:p>
            <a:fld id="{B31A39DF-61A9-4ACA-B734-536BAC9BE44A}" type="slidenum">
              <a:rPr lang="en-US" smtClean="0"/>
              <a:t>105</a:t>
            </a:fld>
            <a:endParaRPr lang="en-US"/>
          </a:p>
        </p:txBody>
      </p:sp>
      <p:sp>
        <p:nvSpPr>
          <p:cNvPr id="7" name="Title 1"/>
          <p:cNvSpPr txBox="1">
            <a:spLocks/>
          </p:cNvSpPr>
          <p:nvPr/>
        </p:nvSpPr>
        <p:spPr>
          <a:xfrm>
            <a:off x="0" y="2600830"/>
            <a:ext cx="12115800" cy="430339"/>
          </a:xfrm>
          <a:prstGeom prst="rect">
            <a:avLst/>
          </a:prstGeom>
          <a:solidFill>
            <a:schemeClr val="bg1"/>
          </a:solidFill>
          <a:ln>
            <a:solidFill>
              <a:schemeClr val="accent5">
                <a:lumMod val="75000"/>
              </a:schemeClr>
            </a:solid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SPARQL query response </a:t>
            </a:r>
            <a:r>
              <a:rPr lang="en-US" sz="2000" dirty="0">
                <a:hlinkClick r:id="rId7"/>
              </a:rPr>
              <a:t>HospitalShipEmDecoy2.Defender.SenseDecideActConverted.MissionGoalsQuery_01_GoalBranches.rq.txt</a:t>
            </a:r>
            <a:endParaRPr lang="en-US" sz="2000" dirty="0"/>
          </a:p>
        </p:txBody>
      </p:sp>
      <p:sp>
        <p:nvSpPr>
          <p:cNvPr id="10" name="TextBox 9"/>
          <p:cNvSpPr txBox="1"/>
          <p:nvPr/>
        </p:nvSpPr>
        <p:spPr>
          <a:xfrm>
            <a:off x="8488" y="4471174"/>
            <a:ext cx="12192000" cy="677108"/>
          </a:xfrm>
          <a:prstGeom prst="rect">
            <a:avLst/>
          </a:prstGeom>
          <a:solidFill>
            <a:schemeClr val="bg1"/>
          </a:solidFill>
          <a:ln>
            <a:solidFill>
              <a:schemeClr val="accent5">
                <a:lumMod val="75000"/>
              </a:schemeClr>
            </a:solidFill>
          </a:ln>
        </p:spPr>
        <p:txBody>
          <a:bodyPr wrap="square" rtlCol="0">
            <a:spAutoFit/>
          </a:bodyPr>
          <a:lstStyle/>
          <a:p>
            <a:pPr algn="ctr"/>
            <a:r>
              <a:rPr lang="en-US" sz="1900" dirty="0"/>
              <a:t>SPARQL query response </a:t>
            </a:r>
            <a:r>
              <a:rPr lang="en-US" sz="1900" dirty="0">
                <a:hlinkClick r:id="rId8"/>
              </a:rPr>
              <a:t>HospitalShipEmDecoy3.Defender.EthicalControlOODAConverted.MissionGoalsQuery_01_GoalBranches.rq.txt</a:t>
            </a:r>
            <a:endParaRPr lang="en-US" sz="1900" dirty="0"/>
          </a:p>
        </p:txBody>
      </p:sp>
    </p:spTree>
    <p:extLst>
      <p:ext uri="{BB962C8B-B14F-4D97-AF65-F5344CB8AC3E}">
        <p14:creationId xmlns:p14="http://schemas.microsoft.com/office/powerpoint/2010/main" val="1185558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64362" cy="1325563"/>
          </a:xfrm>
        </p:spPr>
        <p:txBody>
          <a:bodyPr/>
          <a:lstStyle/>
          <a:p>
            <a:r>
              <a:rPr lang="en-US" dirty="0"/>
              <a:t>Several new AVCL mission goal types needed</a:t>
            </a:r>
          </a:p>
        </p:txBody>
      </p:sp>
      <p:sp>
        <p:nvSpPr>
          <p:cNvPr id="3" name="Content Placeholder 2"/>
          <p:cNvSpPr>
            <a:spLocks noGrp="1"/>
          </p:cNvSpPr>
          <p:nvPr>
            <p:ph idx="1"/>
          </p:nvPr>
        </p:nvSpPr>
        <p:spPr>
          <a:xfrm>
            <a:off x="838200" y="1825625"/>
            <a:ext cx="10754458" cy="4679084"/>
          </a:xfrm>
        </p:spPr>
        <p:txBody>
          <a:bodyPr>
            <a:normAutofit fontScale="92500" lnSpcReduction="10000"/>
          </a:bodyPr>
          <a:lstStyle/>
          <a:p>
            <a:pPr marL="0" indent="0">
              <a:buNone/>
            </a:pPr>
            <a:r>
              <a:rPr lang="en-US" dirty="0"/>
              <a:t>Current mission-goal vocabulary seems sufficient for most tasks considered.</a:t>
            </a:r>
          </a:p>
          <a:p>
            <a:r>
              <a:rPr lang="en-US" dirty="0">
                <a:hlinkClick r:id="rId3" action="ppaction://hlinksldjump"/>
              </a:rPr>
              <a:t>Prior work</a:t>
            </a:r>
            <a:r>
              <a:rPr lang="en-US" dirty="0"/>
              <a:t> consolidated </a:t>
            </a:r>
            <a:r>
              <a:rPr lang="en-US" dirty="0">
                <a:hlinkClick r:id="rId4" action="ppaction://hlinksldjump"/>
              </a:rPr>
              <a:t>12 goal types </a:t>
            </a:r>
            <a:r>
              <a:rPr lang="en-US" dirty="0"/>
              <a:t>from multiple data models.</a:t>
            </a:r>
          </a:p>
          <a:p>
            <a:r>
              <a:rPr lang="en-US" b="1" i="1" dirty="0" err="1"/>
              <a:t>SampleEnvironment</a:t>
            </a:r>
            <a:r>
              <a:rPr lang="en-US" dirty="0"/>
              <a:t> awkwardly phrased when scanning for vessels…</a:t>
            </a:r>
            <a:endParaRPr lang="en-US" b="1" i="1" dirty="0"/>
          </a:p>
          <a:p>
            <a:r>
              <a:rPr lang="en-US" b="1" i="1" dirty="0" err="1"/>
              <a:t>MonitorTransmissions</a:t>
            </a:r>
            <a:r>
              <a:rPr lang="en-US" dirty="0"/>
              <a:t> needs to distinguish transmit and/or receive…</a:t>
            </a:r>
          </a:p>
          <a:p>
            <a:pPr marL="0" indent="0">
              <a:buNone/>
            </a:pPr>
            <a:r>
              <a:rPr lang="en-US" dirty="0"/>
              <a:t>Additional goal categories can help establish good design patterns for tasks.</a:t>
            </a:r>
          </a:p>
          <a:p>
            <a:r>
              <a:rPr lang="en-US" b="1" i="1" dirty="0"/>
              <a:t>Configuration</a:t>
            </a:r>
            <a:r>
              <a:rPr lang="en-US" dirty="0"/>
              <a:t>: apply settings, make preparations (stationary </a:t>
            </a:r>
            <a:r>
              <a:rPr lang="en-US" b="1" i="1" dirty="0"/>
              <a:t>Patrol</a:t>
            </a:r>
            <a:r>
              <a:rPr lang="en-US" dirty="0"/>
              <a:t>?)</a:t>
            </a:r>
          </a:p>
          <a:p>
            <a:r>
              <a:rPr lang="en-US" b="1" i="1" dirty="0"/>
              <a:t>Checkpoint</a:t>
            </a:r>
            <a:r>
              <a:rPr lang="en-US" dirty="0"/>
              <a:t>: clarify decision branching, including via external communication.  If loop branching is enabled, termination conditions must be provided in order to avoid infinite loop or deadlock conditions.</a:t>
            </a:r>
          </a:p>
          <a:p>
            <a:pPr marL="0" indent="0">
              <a:buNone/>
            </a:pPr>
            <a:r>
              <a:rPr lang="en-US" dirty="0"/>
              <a:t>Current AVCL3 mission designs descriptively apply existing goal types and is confirming that these further types are indeed necessary.</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106</a:t>
            </a:fld>
            <a:endParaRPr lang="en-US"/>
          </a:p>
        </p:txBody>
      </p:sp>
    </p:spTree>
    <p:extLst>
      <p:ext uri="{BB962C8B-B14F-4D97-AF65-F5344CB8AC3E}">
        <p14:creationId xmlns:p14="http://schemas.microsoft.com/office/powerpoint/2010/main" val="39691076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work in progress</a:t>
            </a:r>
          </a:p>
        </p:txBody>
      </p:sp>
      <p:sp>
        <p:nvSpPr>
          <p:cNvPr id="3" name="Content Placeholder 2"/>
          <p:cNvSpPr>
            <a:spLocks noGrp="1"/>
          </p:cNvSpPr>
          <p:nvPr>
            <p:ph idx="1"/>
          </p:nvPr>
        </p:nvSpPr>
        <p:spPr>
          <a:xfrm>
            <a:off x="838199" y="1825625"/>
            <a:ext cx="11136087" cy="4351338"/>
          </a:xfrm>
        </p:spPr>
        <p:txBody>
          <a:bodyPr>
            <a:normAutofit lnSpcReduction="10000"/>
          </a:bodyPr>
          <a:lstStyle/>
          <a:p>
            <a:pPr marL="0" indent="0">
              <a:buNone/>
            </a:pPr>
            <a:r>
              <a:rPr lang="en-US" dirty="0"/>
              <a:t>Demonstrations for all missions</a:t>
            </a:r>
          </a:p>
          <a:p>
            <a:pPr marL="0" indent="0">
              <a:buNone/>
            </a:pPr>
            <a:endParaRPr lang="en-US" dirty="0"/>
          </a:p>
          <a:p>
            <a:r>
              <a:rPr lang="en-US" dirty="0"/>
              <a:t>Semantic Web ethical validation: proven capability, adding depth/breadth.</a:t>
            </a:r>
          </a:p>
          <a:p>
            <a:endParaRPr lang="en-US" dirty="0"/>
          </a:p>
          <a:p>
            <a:r>
              <a:rPr lang="en-US" dirty="0"/>
              <a:t>AUV Workbench simulation confirmation: advancing steadily.</a:t>
            </a:r>
          </a:p>
          <a:p>
            <a:endParaRPr lang="en-US" dirty="0"/>
          </a:p>
          <a:p>
            <a:pPr marL="0" indent="0">
              <a:buNone/>
            </a:pPr>
            <a:r>
              <a:rPr lang="en-US" dirty="0"/>
              <a:t>With those additions</a:t>
            </a:r>
          </a:p>
          <a:p>
            <a:r>
              <a:rPr lang="en-US" dirty="0"/>
              <a:t>we will have simulated evidence of correctness for all exemplar missions,</a:t>
            </a:r>
          </a:p>
          <a:p>
            <a:r>
              <a:rPr lang="en-US" dirty="0"/>
              <a:t>Project Conclusions and Recommendations are grounded at a </a:t>
            </a:r>
            <a:r>
              <a:rPr lang="en-US" dirty="0">
                <a:hlinkClick r:id="rId3" action="ppaction://hlinksldjump"/>
              </a:rPr>
              <a:t>higher TRL</a:t>
            </a:r>
            <a:r>
              <a:rPr lang="en-US" dirty="0"/>
              <a:t>.</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107</a:t>
            </a:fld>
            <a:endParaRPr lang="en-US"/>
          </a:p>
        </p:txBody>
      </p:sp>
    </p:spTree>
    <p:extLst>
      <p:ext uri="{BB962C8B-B14F-4D97-AF65-F5344CB8AC3E}">
        <p14:creationId xmlns:p14="http://schemas.microsoft.com/office/powerpoint/2010/main" val="958773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257" y="1695742"/>
            <a:ext cx="10515600" cy="2852737"/>
          </a:xfrm>
        </p:spPr>
        <p:txBody>
          <a:bodyPr/>
          <a:lstStyle/>
          <a:p>
            <a:pPr lvl="0">
              <a:lnSpc>
                <a:spcPct val="100000"/>
              </a:lnSpc>
              <a:spcBef>
                <a:spcPts val="0"/>
              </a:spcBef>
              <a:defRPr/>
            </a:pPr>
            <a:r>
              <a:rPr lang="en-US" dirty="0"/>
              <a:t>AVCL Missions in </a:t>
            </a:r>
            <a:br>
              <a:rPr lang="en-US" dirty="0"/>
            </a:br>
            <a:r>
              <a:rPr lang="en-US" dirty="0"/>
              <a:t>Multiple Programming Languages</a:t>
            </a:r>
            <a:endParaRPr lang="en-US" dirty="0">
              <a:hlinkClick r:id="rId3" action="ppaction://hlinksldjump"/>
            </a:endParaRPr>
          </a:p>
        </p:txBody>
      </p:sp>
      <p:sp>
        <p:nvSpPr>
          <p:cNvPr id="4" name="Text Placeholder 3"/>
          <p:cNvSpPr>
            <a:spLocks noGrp="1"/>
          </p:cNvSpPr>
          <p:nvPr>
            <p:ph type="body" idx="1"/>
          </p:nvPr>
        </p:nvSpPr>
        <p:spPr>
          <a:xfrm>
            <a:off x="575257" y="4949890"/>
            <a:ext cx="11232632" cy="1637946"/>
          </a:xfrm>
        </p:spPr>
        <p:txBody>
          <a:bodyPr>
            <a:noAutofit/>
          </a:bodyPr>
          <a:lstStyle/>
          <a:p>
            <a:r>
              <a:rPr lang="en-US" sz="3600" dirty="0"/>
              <a:t>We are demonstrating AVCL mission parsers using multiple programming languages, in order to demonstrate that Ethical Control can be supported by any unmanned system.</a:t>
            </a:r>
          </a:p>
        </p:txBody>
      </p:sp>
      <p:sp>
        <p:nvSpPr>
          <p:cNvPr id="5" name="Action Button: End 4">
            <a:hlinkClick r:id="rId4"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108</a:t>
            </a:fld>
            <a:endParaRPr lang="en-US"/>
          </a:p>
        </p:txBody>
      </p:sp>
    </p:spTree>
    <p:extLst>
      <p:ext uri="{BB962C8B-B14F-4D97-AF65-F5344CB8AC3E}">
        <p14:creationId xmlns:p14="http://schemas.microsoft.com/office/powerpoint/2010/main" val="22629935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Tech Memo: Rational Behavior Model (RBM) for Exhaustive Testing of Mission Software </a:t>
            </a:r>
          </a:p>
        </p:txBody>
      </p:sp>
      <p:sp>
        <p:nvSpPr>
          <p:cNvPr id="3" name="Content Placeholder 2"/>
          <p:cNvSpPr>
            <a:spLocks noGrp="1"/>
          </p:cNvSpPr>
          <p:nvPr>
            <p:ph idx="1"/>
          </p:nvPr>
        </p:nvSpPr>
        <p:spPr>
          <a:xfrm>
            <a:off x="838199" y="1825624"/>
            <a:ext cx="10688515" cy="4847737"/>
          </a:xfrm>
        </p:spPr>
        <p:txBody>
          <a:bodyPr>
            <a:normAutofit/>
          </a:bodyPr>
          <a:lstStyle/>
          <a:p>
            <a:r>
              <a:rPr lang="en-US" i="1" dirty="0"/>
              <a:t>“</a:t>
            </a:r>
            <a:r>
              <a:rPr lang="en-US" dirty="0">
                <a:hlinkClick r:id="rId3"/>
              </a:rPr>
              <a:t>Rational Behavior Model (RBM): Achieving Fail-Safe and Ethically Constrained Missions by Human/Robot Teams Using Exhaustively Testable Self-Monitoring Software</a:t>
            </a:r>
            <a:r>
              <a:rPr lang="en-US" dirty="0"/>
              <a:t>” by Robert McGhee, Don Brutzman, and Curtis Blais, Technical Memo, NPS, November 2019.</a:t>
            </a:r>
          </a:p>
          <a:p>
            <a:r>
              <a:rPr lang="en-US" dirty="0"/>
              <a:t>Examines Mission Execution Automata (MEA) example Java mission presented in IEEE Journal of Ocean Engineering (JOE) 2018 paper.</a:t>
            </a:r>
          </a:p>
          <a:p>
            <a:r>
              <a:rPr lang="en-US" dirty="0"/>
              <a:t>Demonstrate algorithm for searching all possible decision points. </a:t>
            </a:r>
          </a:p>
          <a:p>
            <a:r>
              <a:rPr lang="en-US" dirty="0"/>
              <a:t>Test cases in both Lisp and Prolog programming languages.</a:t>
            </a:r>
          </a:p>
          <a:p>
            <a:r>
              <a:rPr lang="en-US" b="1" i="1" dirty="0"/>
              <a:t>Future work: </a:t>
            </a:r>
            <a:r>
              <a:rPr lang="en-US" dirty="0"/>
              <a:t>codify test sequences of interest with expected outcomes as integral part of validated missions to support ongoing regression testing within each programming language of interest.</a:t>
            </a:r>
          </a:p>
          <a:p>
            <a:endParaRPr lang="en-US"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109</a:t>
            </a:fld>
            <a:endParaRPr lang="en-US"/>
          </a:p>
        </p:txBody>
      </p:sp>
    </p:spTree>
    <p:extLst>
      <p:ext uri="{BB962C8B-B14F-4D97-AF65-F5344CB8AC3E}">
        <p14:creationId xmlns:p14="http://schemas.microsoft.com/office/powerpoint/2010/main" val="690012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2771" y="250339"/>
            <a:ext cx="10515600" cy="1508741"/>
          </a:xfrm>
        </p:spPr>
        <p:txBody>
          <a:bodyPr>
            <a:normAutofit fontScale="90000"/>
          </a:bodyPr>
          <a:lstStyle/>
          <a:p>
            <a:r>
              <a:rPr lang="en-US" dirty="0"/>
              <a:t>NPS contributions toward achieving run-time ethical constraints in mission execution by autonomous robots and human/robot teams        1</a:t>
            </a:r>
          </a:p>
        </p:txBody>
      </p:sp>
      <p:sp>
        <p:nvSpPr>
          <p:cNvPr id="5" name="Content Placeholder 4"/>
          <p:cNvSpPr>
            <a:spLocks noGrp="1"/>
          </p:cNvSpPr>
          <p:nvPr>
            <p:ph idx="1"/>
          </p:nvPr>
        </p:nvSpPr>
        <p:spPr>
          <a:xfrm>
            <a:off x="368559" y="1825624"/>
            <a:ext cx="11504645" cy="4962395"/>
          </a:xfrm>
        </p:spPr>
        <p:txBody>
          <a:bodyPr>
            <a:noAutofit/>
          </a:bodyPr>
          <a:lstStyle/>
          <a:p>
            <a:pPr marL="0" indent="0">
              <a:buNone/>
            </a:pPr>
            <a:r>
              <a:rPr lang="en-US" sz="1900" dirty="0"/>
              <a:t>1. NPS began research on autonomous underwater vehicles (AUV) in the early 1990's. The first vehicle, tested at sea in the mid-1990's, was "Phoenix". This vehicle length was around 6 ft., weight approximately 600 lb. At that time, the onboard control system was called RBM for "Rational Behavior Model". RBM was modeled on standard naval practice for deployment and operation of manned submarines at the time. </a:t>
            </a:r>
          </a:p>
          <a:p>
            <a:pPr marL="0" indent="0">
              <a:buNone/>
            </a:pPr>
            <a:r>
              <a:rPr lang="en-US" sz="1900" dirty="0"/>
              <a:t>2. The top level of the three layer RBM software architecture assumed that AI was required to replace the function of a submarine commander. Specifically, we believed that first order logic (predicate calculus) would be needed for mathematical modeling and programming of a commander's function. Therefore a separate "SPARC" workstation running "Prolog" language was included in Phoenix. RBM functioned well in Phoenix at sea testing.</a:t>
            </a:r>
          </a:p>
          <a:p>
            <a:pPr marL="0" indent="0">
              <a:buNone/>
            </a:pPr>
            <a:r>
              <a:rPr lang="en-US" sz="1900" dirty="0"/>
              <a:t>3. In early 2000's, Phoenix was replaced by a larger vehicle called "Aries", that contained a more advanced on board sensor suite, larger batteries, and more powerful main propulsion thrusters. Aries was about 1000 lb. in weight and 8 feet long, and capable of longer duration and more complex missions than its predecessor. Experience with Phoenix led us to full practical realization that mission control based on human style reasoning (predicate logic) cannot, (in general) be proved correct for a given mission. Fortunately, we also came to realize that "finite state" logic is adequate for any mission control tasks we actually anticipated carrying out by autonomous vehicles. In contrast to our experience with Phoenix, for Aries we were able to prove by exhaustion of all possible outcomes that its missions were correctly programmed (that is, that they accomplished what we intended). Aries was a success, and was retired after completion of all planned mission tasks. All results were published.</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a:t>
            </a:fld>
            <a:endParaRPr lang="en-US"/>
          </a:p>
        </p:txBody>
      </p:sp>
      <p:sp>
        <p:nvSpPr>
          <p:cNvPr id="6" name="Title 1"/>
          <p:cNvSpPr txBox="1">
            <a:spLocks/>
          </p:cNvSpPr>
          <p:nvPr/>
        </p:nvSpPr>
        <p:spPr bwMode="auto">
          <a:xfrm>
            <a:off x="10730201" y="320676"/>
            <a:ext cx="1109665" cy="51752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400" b="1" kern="0" dirty="0">
                <a:solidFill>
                  <a:schemeClr val="accent1">
                    <a:lumMod val="50000"/>
                  </a:schemeClr>
                </a:solidFill>
              </a:rPr>
              <a:t>History</a:t>
            </a:r>
          </a:p>
        </p:txBody>
      </p:sp>
    </p:spTree>
    <p:extLst>
      <p:ext uri="{BB962C8B-B14F-4D97-AF65-F5344CB8AC3E}">
        <p14:creationId xmlns:p14="http://schemas.microsoft.com/office/powerpoint/2010/main" val="302600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Multiple Programming Languages</a:t>
            </a:r>
          </a:p>
        </p:txBody>
      </p:sp>
      <p:sp>
        <p:nvSpPr>
          <p:cNvPr id="5" name="Content Placeholder 4"/>
          <p:cNvSpPr>
            <a:spLocks noGrp="1"/>
          </p:cNvSpPr>
          <p:nvPr>
            <p:ph idx="1"/>
          </p:nvPr>
        </p:nvSpPr>
        <p:spPr>
          <a:xfrm>
            <a:off x="838200" y="1825625"/>
            <a:ext cx="10604988" cy="4351338"/>
          </a:xfrm>
        </p:spPr>
        <p:txBody>
          <a:bodyPr>
            <a:normAutofit/>
          </a:bodyPr>
          <a:lstStyle/>
          <a:p>
            <a:pPr marL="0" indent="0">
              <a:buNone/>
            </a:pPr>
            <a:r>
              <a:rPr lang="en-US" dirty="0"/>
              <a:t>Implementing AVCL mission parsers in multiple programming languages encourages potential deployment of Ethical Control across many robots.</a:t>
            </a:r>
            <a:r>
              <a:rPr lang="en-US" dirty="0">
                <a:hlinkClick r:id="rId3" action="ppaction://hlinksldjump"/>
              </a:rPr>
              <a:t> </a:t>
            </a:r>
          </a:p>
          <a:p>
            <a:r>
              <a:rPr lang="en-US" dirty="0">
                <a:hlinkClick r:id="rId3" action="ppaction://hlinksldjump"/>
              </a:rPr>
              <a:t>Java using AUV Workbench</a:t>
            </a:r>
            <a:r>
              <a:rPr lang="en-US" dirty="0"/>
              <a:t> is the initial implementation.</a:t>
            </a:r>
          </a:p>
          <a:p>
            <a:r>
              <a:rPr lang="en-US" dirty="0">
                <a:hlinkClick r:id="rId4" action="ppaction://hlinksldjump"/>
              </a:rPr>
              <a:t>XSLT</a:t>
            </a:r>
            <a:r>
              <a:rPr lang="en-US" dirty="0"/>
              <a:t> for mission conversion via multiple “</a:t>
            </a:r>
            <a:r>
              <a:rPr lang="en-US" dirty="0" err="1"/>
              <a:t>AvclToLanguage</a:t>
            </a:r>
            <a:r>
              <a:rPr lang="en-US" dirty="0"/>
              <a:t>” stylesheets.</a:t>
            </a:r>
          </a:p>
          <a:p>
            <a:r>
              <a:rPr lang="en-US" dirty="0">
                <a:hlinkClick r:id="rId5" action="ppaction://hlinksldjump"/>
              </a:rPr>
              <a:t>Lisp</a:t>
            </a:r>
            <a:r>
              <a:rPr lang="en-US" dirty="0"/>
              <a:t> is a functional programming language for AI research.</a:t>
            </a:r>
          </a:p>
          <a:p>
            <a:r>
              <a:rPr lang="en-US" dirty="0">
                <a:hlinkClick r:id="rId6" action="ppaction://hlinksldjump"/>
              </a:rPr>
              <a:t>Prolog</a:t>
            </a:r>
            <a:r>
              <a:rPr lang="en-US" dirty="0"/>
              <a:t> is a logic programming language associated with AI research and computational linguistics.</a:t>
            </a:r>
          </a:p>
          <a:p>
            <a:r>
              <a:rPr lang="en-US" dirty="0"/>
              <a:t>“</a:t>
            </a:r>
            <a:r>
              <a:rPr lang="en-US" dirty="0">
                <a:hlinkClick r:id="rId7" action="ppaction://hlinksldjump"/>
              </a:rPr>
              <a:t>Your Programming Language Here</a:t>
            </a:r>
            <a:r>
              <a:rPr lang="en-US" dirty="0"/>
              <a:t>” ecosystem of rigorous parsers.</a:t>
            </a:r>
          </a:p>
          <a:p>
            <a:r>
              <a:rPr lang="en-US" b="1" i="1" dirty="0"/>
              <a:t>Future Work: </a:t>
            </a:r>
            <a:r>
              <a:rPr lang="en-US" dirty="0"/>
              <a:t>qualification of robot abilities to follow AVCL missions.</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110</a:t>
            </a:fld>
            <a:endParaRPr lang="en-US"/>
          </a:p>
        </p:txBody>
      </p:sp>
    </p:spTree>
    <p:extLst>
      <p:ext uri="{BB962C8B-B14F-4D97-AF65-F5344CB8AC3E}">
        <p14:creationId xmlns:p14="http://schemas.microsoft.com/office/powerpoint/2010/main" val="1220120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environments in use</a:t>
            </a:r>
          </a:p>
        </p:txBody>
      </p:sp>
      <p:sp>
        <p:nvSpPr>
          <p:cNvPr id="3" name="Content Placeholder 2"/>
          <p:cNvSpPr>
            <a:spLocks noGrp="1"/>
          </p:cNvSpPr>
          <p:nvPr>
            <p:ph idx="1"/>
          </p:nvPr>
        </p:nvSpPr>
        <p:spPr>
          <a:xfrm>
            <a:off x="2324104" y="1825625"/>
            <a:ext cx="6428642" cy="4658702"/>
          </a:xfrm>
        </p:spPr>
        <p:txBody>
          <a:bodyPr>
            <a:normAutofit/>
          </a:bodyPr>
          <a:lstStyle/>
          <a:p>
            <a:pPr marL="0" indent="0">
              <a:buNone/>
            </a:pPr>
            <a:r>
              <a:rPr lang="en-US" b="1" dirty="0"/>
              <a:t>Java</a:t>
            </a:r>
          </a:p>
          <a:p>
            <a:r>
              <a:rPr lang="en-US" dirty="0"/>
              <a:t>OpenJDK 13 and Oracle JDK 13</a:t>
            </a:r>
          </a:p>
          <a:p>
            <a:r>
              <a:rPr lang="en-US" dirty="0"/>
              <a:t>Apache Ant, Netbeans 11.2</a:t>
            </a:r>
          </a:p>
          <a:p>
            <a:pPr marL="0" indent="0">
              <a:buNone/>
            </a:pPr>
            <a:r>
              <a:rPr lang="en-US" b="1" dirty="0"/>
              <a:t>Lisp</a:t>
            </a:r>
          </a:p>
          <a:p>
            <a:r>
              <a:rPr lang="en-US" dirty="0"/>
              <a:t>Franz Allegro Common Lisp (ACL) 10.1</a:t>
            </a:r>
          </a:p>
          <a:p>
            <a:r>
              <a:rPr lang="en-US" dirty="0">
                <a:hlinkClick r:id="rId3"/>
              </a:rPr>
              <a:t>Armed Bear Common Lisp (ABCL)</a:t>
            </a:r>
            <a:endParaRPr lang="en-US" dirty="0"/>
          </a:p>
          <a:p>
            <a:pPr marL="0" indent="0">
              <a:buNone/>
            </a:pPr>
            <a:r>
              <a:rPr lang="en-US" b="1" dirty="0"/>
              <a:t>Prolog</a:t>
            </a:r>
          </a:p>
          <a:p>
            <a:r>
              <a:rPr lang="en-US" dirty="0"/>
              <a:t>Franz Allegro Prolog (bundled with ACL)</a:t>
            </a:r>
          </a:p>
          <a:p>
            <a:r>
              <a:rPr lang="en-US" dirty="0"/>
              <a:t>TODO: </a:t>
            </a:r>
            <a:r>
              <a:rPr lang="en-US" dirty="0">
                <a:hlinkClick r:id="rId4"/>
              </a:rPr>
              <a:t>GNU Prolog</a:t>
            </a:r>
            <a:endParaRPr lang="en-US" dirty="0"/>
          </a:p>
        </p:txBody>
      </p:sp>
      <p:grpSp>
        <p:nvGrpSpPr>
          <p:cNvPr id="7" name="Group 6"/>
          <p:cNvGrpSpPr/>
          <p:nvPr/>
        </p:nvGrpSpPr>
        <p:grpSpPr>
          <a:xfrm>
            <a:off x="9464136" y="2599874"/>
            <a:ext cx="1889664" cy="3110203"/>
            <a:chOff x="10071100" y="232437"/>
            <a:chExt cx="1889664" cy="3110203"/>
          </a:xfrm>
        </p:grpSpPr>
        <p:sp>
          <p:nvSpPr>
            <p:cNvPr id="5" name="Rectangle 4"/>
            <p:cNvSpPr/>
            <p:nvPr/>
          </p:nvSpPr>
          <p:spPr>
            <a:xfrm>
              <a:off x="10071100" y="2488319"/>
              <a:ext cx="1889664" cy="854321"/>
            </a:xfrm>
            <a:prstGeom prst="rect">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NPS Savage </a:t>
              </a:r>
            </a:p>
            <a:p>
              <a:pPr algn="ctr"/>
              <a:r>
                <a:rPr lang="en-US" b="1" dirty="0">
                  <a:solidFill>
                    <a:schemeClr val="tx1"/>
                  </a:solidFill>
                </a:rPr>
                <a:t>Developers Guide</a:t>
              </a:r>
            </a:p>
            <a:p>
              <a:pPr algn="ctr"/>
              <a:r>
                <a:rPr lang="en-US" b="1" dirty="0">
                  <a:solidFill>
                    <a:schemeClr val="tx1"/>
                  </a:solidFill>
                </a:rPr>
                <a:t>includes tool links</a:t>
              </a:r>
            </a:p>
          </p:txBody>
        </p:sp>
        <p:pic>
          <p:nvPicPr>
            <p:cNvPr id="6" name="Picture 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5986" y="232437"/>
              <a:ext cx="1877158" cy="2255882"/>
            </a:xfrm>
            <a:prstGeom prst="rect">
              <a:avLst/>
            </a:prstGeom>
            <a:ln w="12700">
              <a:solidFill>
                <a:schemeClr val="accent5">
                  <a:lumMod val="75000"/>
                </a:schemeClr>
              </a:solidFill>
            </a:ln>
          </p:spPr>
        </p:pic>
      </p:grpSp>
      <p:grpSp>
        <p:nvGrpSpPr>
          <p:cNvPr id="11" name="Group 10"/>
          <p:cNvGrpSpPr/>
          <p:nvPr/>
        </p:nvGrpSpPr>
        <p:grpSpPr>
          <a:xfrm>
            <a:off x="879707" y="1839492"/>
            <a:ext cx="1316282" cy="4411173"/>
            <a:chOff x="7803649" y="1892911"/>
            <a:chExt cx="1316282" cy="4411173"/>
          </a:xfrm>
        </p:grpSpPr>
        <p:pic>
          <p:nvPicPr>
            <p:cNvPr id="8" name="Picture 7">
              <a:hlinkClick r:id="rId7" tooltip="Savage Developers Guide: Java"/>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03649" y="1892911"/>
              <a:ext cx="1316282" cy="1316282"/>
            </a:xfrm>
            <a:prstGeom prst="rect">
              <a:avLst/>
            </a:prstGeom>
          </p:spPr>
        </p:pic>
        <p:pic>
          <p:nvPicPr>
            <p:cNvPr id="9" name="Picture 8">
              <a:hlinkClick r:id="rId9" tooltip="Wikipedia: Lisp programming language"/>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35056" y="3647039"/>
              <a:ext cx="1053468" cy="1045674"/>
            </a:xfrm>
            <a:prstGeom prst="rect">
              <a:avLst/>
            </a:prstGeom>
          </p:spPr>
        </p:pic>
        <p:pic>
          <p:nvPicPr>
            <p:cNvPr id="10" name="Picture 9">
              <a:hlinkClick r:id="rId11" tooltip="Wikipedia: Prolog programming language"/>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60628" y="5301761"/>
              <a:ext cx="1002323" cy="1002323"/>
            </a:xfrm>
            <a:prstGeom prst="rect">
              <a:avLst/>
            </a:prstGeom>
          </p:spPr>
        </p:pic>
      </p:grpSp>
      <p:cxnSp>
        <p:nvCxnSpPr>
          <p:cNvPr id="13" name="Straight Connector 12"/>
          <p:cNvCxnSpPr/>
          <p:nvPr/>
        </p:nvCxnSpPr>
        <p:spPr>
          <a:xfrm>
            <a:off x="439615" y="3354265"/>
            <a:ext cx="82339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38150" y="4878288"/>
            <a:ext cx="82339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111</a:t>
            </a:fld>
            <a:endParaRPr lang="en-US"/>
          </a:p>
        </p:txBody>
      </p:sp>
    </p:spTree>
    <p:extLst>
      <p:ext uri="{BB962C8B-B14F-4D97-AF65-F5344CB8AC3E}">
        <p14:creationId xmlns:p14="http://schemas.microsoft.com/office/powerpoint/2010/main" val="36606650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701040"/>
          </a:xfrm>
        </p:spPr>
        <p:txBody>
          <a:bodyPr>
            <a:normAutofit fontScale="90000"/>
          </a:bodyPr>
          <a:lstStyle/>
          <a:p>
            <a:r>
              <a:rPr lang="en-US" sz="3600" b="1" dirty="0"/>
              <a:t>Java</a:t>
            </a:r>
            <a:r>
              <a:rPr lang="en-US" sz="3600" dirty="0"/>
              <a:t>: Autonomous Underwater Vehicle (AUV) Workbench</a:t>
            </a:r>
          </a:p>
        </p:txBody>
      </p:sp>
      <p:sp>
        <p:nvSpPr>
          <p:cNvPr id="3" name="Content Placeholder 2"/>
          <p:cNvSpPr>
            <a:spLocks noGrp="1"/>
          </p:cNvSpPr>
          <p:nvPr>
            <p:ph idx="1"/>
          </p:nvPr>
        </p:nvSpPr>
        <p:spPr>
          <a:xfrm>
            <a:off x="838200" y="2235199"/>
            <a:ext cx="10515600" cy="4195763"/>
          </a:xfrm>
        </p:spPr>
        <p:txBody>
          <a:bodyPr>
            <a:normAutofit fontScale="92500" lnSpcReduction="10000"/>
          </a:bodyPr>
          <a:lstStyle/>
          <a:p>
            <a:r>
              <a:rPr lang="en-US" dirty="0"/>
              <a:t>The NPS </a:t>
            </a:r>
            <a:r>
              <a:rPr lang="en-US" dirty="0">
                <a:hlinkClick r:id="rId3"/>
              </a:rPr>
              <a:t>Autonomous Unmanned Vehicle Workbench (AUVW)</a:t>
            </a:r>
            <a:r>
              <a:rPr lang="en-US" dirty="0"/>
              <a:t> is experimental open-source software that supports physics-based mission rehearsal, real-time task-level control of robot missions, and replay of recorded results in support of autonomous unmanned underwater, surface and air vehicles.</a:t>
            </a:r>
          </a:p>
          <a:p>
            <a:r>
              <a:rPr lang="en-US" dirty="0"/>
              <a:t>AUV Workbench encompasses multiple Java-based simulation programs that can parse and execute AVCL missions with controllers getting feedback from a high-fidelity 6 degree of freedom (6-DOF) hydrodynamics  model.</a:t>
            </a:r>
          </a:p>
          <a:p>
            <a:r>
              <a:rPr lang="en-US" dirty="0"/>
              <a:t>Java custom library parses AVCL XML directly without requiring any further conversion, also validates mission correctness.</a:t>
            </a:r>
          </a:p>
          <a:p>
            <a:r>
              <a:rPr lang="en-US" b="1" i="1" dirty="0"/>
              <a:t>Future work: </a:t>
            </a:r>
            <a:r>
              <a:rPr lang="en-US" dirty="0"/>
              <a:t>extract a simple standalone AVCL parser for general Java use.</a:t>
            </a:r>
          </a:p>
        </p:txBody>
      </p:sp>
      <p:pic>
        <p:nvPicPr>
          <p:cNvPr id="4" name="Picture 3"/>
          <p:cNvPicPr>
            <a:picLocks noChangeAspect="1"/>
          </p:cNvPicPr>
          <p:nvPr/>
        </p:nvPicPr>
        <p:blipFill>
          <a:blip r:embed="rId4"/>
          <a:stretch>
            <a:fillRect/>
          </a:stretch>
        </p:blipFill>
        <p:spPr>
          <a:xfrm>
            <a:off x="1415415" y="785812"/>
            <a:ext cx="8629650" cy="981075"/>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112</a:t>
            </a:fld>
            <a:endParaRPr lang="en-US"/>
          </a:p>
        </p:txBody>
      </p:sp>
      <p:pic>
        <p:nvPicPr>
          <p:cNvPr id="6" name="Picture 5">
            <a:hlinkClick r:id="rId5" tooltip="Savage Developers Guide: Java"/>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23757" y="394004"/>
            <a:ext cx="1316282" cy="1316282"/>
          </a:xfrm>
          <a:prstGeom prst="rect">
            <a:avLst/>
          </a:prstGeom>
        </p:spPr>
      </p:pic>
    </p:spTree>
    <p:extLst>
      <p:ext uri="{BB962C8B-B14F-4D97-AF65-F5344CB8AC3E}">
        <p14:creationId xmlns:p14="http://schemas.microsoft.com/office/powerpoint/2010/main" val="27667911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365124"/>
            <a:ext cx="8453120" cy="1325563"/>
          </a:xfrm>
        </p:spPr>
        <p:txBody>
          <a:bodyPr/>
          <a:lstStyle/>
          <a:p>
            <a:r>
              <a:rPr lang="en-US" dirty="0"/>
              <a:t>XSLT Extensible Stylesheet Language for Transformations</a:t>
            </a:r>
          </a:p>
        </p:txBody>
      </p:sp>
      <p:sp>
        <p:nvSpPr>
          <p:cNvPr id="3" name="Content Placeholder 2"/>
          <p:cNvSpPr>
            <a:spLocks noGrp="1"/>
          </p:cNvSpPr>
          <p:nvPr>
            <p:ph idx="1"/>
          </p:nvPr>
        </p:nvSpPr>
        <p:spPr>
          <a:xfrm>
            <a:off x="476250" y="1825625"/>
            <a:ext cx="8220710" cy="4351338"/>
          </a:xfrm>
        </p:spPr>
        <p:txBody>
          <a:bodyPr>
            <a:normAutofit/>
          </a:bodyPr>
          <a:lstStyle/>
          <a:p>
            <a:pPr marL="0" indent="0">
              <a:buNone/>
            </a:pPr>
            <a:r>
              <a:rPr lang="en-US" dirty="0">
                <a:hlinkClick r:id="rId3"/>
              </a:rPr>
              <a:t>XSLT</a:t>
            </a:r>
            <a:r>
              <a:rPr lang="en-US" dirty="0"/>
              <a:t> is an XML-based language used for transforming XML documents into other forms </a:t>
            </a:r>
          </a:p>
          <a:p>
            <a:r>
              <a:rPr lang="en-US" dirty="0"/>
              <a:t>For example, AVCL XML into a variety of alternatives.</a:t>
            </a:r>
          </a:p>
          <a:p>
            <a:r>
              <a:rPr lang="en-US" dirty="0"/>
              <a:t>Does not change original document while producing a new one.</a:t>
            </a:r>
          </a:p>
          <a:p>
            <a:r>
              <a:rPr lang="en-US" dirty="0"/>
              <a:t>Takes advantage of strictly-defined vocabularies and well-validated structure.</a:t>
            </a:r>
          </a:p>
          <a:p>
            <a:r>
              <a:rPr lang="en-US" dirty="0"/>
              <a:t>Open standard, World Wide Web Consortium (W3C)</a:t>
            </a:r>
          </a:p>
          <a:p>
            <a:r>
              <a:rPr lang="en-US" dirty="0"/>
              <a:t>Well suited for diverse conversion tasks.</a:t>
            </a:r>
          </a:p>
          <a:p>
            <a:pPr marL="0"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9370" y="526743"/>
            <a:ext cx="3009900" cy="5705475"/>
          </a:xfrm>
          <a:prstGeom prst="rect">
            <a:avLst/>
          </a:prstGeom>
          <a:ln>
            <a:solidFill>
              <a:schemeClr val="accent5">
                <a:lumMod val="75000"/>
              </a:schemeClr>
            </a:solidFill>
          </a:ln>
        </p:spPr>
      </p:pic>
      <p:sp>
        <p:nvSpPr>
          <p:cNvPr id="5" name="Slide Number Placeholder 5"/>
          <p:cNvSpPr>
            <a:spLocks noGrp="1"/>
          </p:cNvSpPr>
          <p:nvPr>
            <p:ph type="sldNum" sz="quarter" idx="12"/>
          </p:nvPr>
        </p:nvSpPr>
        <p:spPr>
          <a:xfrm>
            <a:off x="5801360" y="6356350"/>
            <a:ext cx="2743200" cy="365125"/>
          </a:xfrm>
        </p:spPr>
        <p:txBody>
          <a:bodyPr/>
          <a:lstStyle/>
          <a:p>
            <a:fld id="{B31A39DF-61A9-4ACA-B734-536BAC9BE44A}" type="slidenum">
              <a:rPr lang="en-US" smtClean="0"/>
              <a:t>113</a:t>
            </a:fld>
            <a:endParaRPr lang="en-US"/>
          </a:p>
        </p:txBody>
      </p:sp>
      <p:sp>
        <p:nvSpPr>
          <p:cNvPr id="6" name="TextBox 5"/>
          <p:cNvSpPr txBox="1"/>
          <p:nvPr/>
        </p:nvSpPr>
        <p:spPr>
          <a:xfrm>
            <a:off x="9047285" y="149686"/>
            <a:ext cx="3033346" cy="461665"/>
          </a:xfrm>
          <a:prstGeom prst="rect">
            <a:avLst/>
          </a:prstGeom>
          <a:noFill/>
        </p:spPr>
        <p:txBody>
          <a:bodyPr wrap="square" rtlCol="0">
            <a:spAutoFit/>
          </a:bodyPr>
          <a:lstStyle/>
          <a:p>
            <a:r>
              <a:rPr lang="en-US" sz="2400" b="1" i="1" dirty="0">
                <a:solidFill>
                  <a:schemeClr val="accent6">
                    <a:lumMod val="50000"/>
                  </a:schemeClr>
                </a:solidFill>
              </a:rPr>
              <a:t>Mission         Converter</a:t>
            </a:r>
          </a:p>
        </p:txBody>
      </p:sp>
      <p:sp>
        <p:nvSpPr>
          <p:cNvPr id="7" name="TextBox 6"/>
          <p:cNvSpPr txBox="1"/>
          <p:nvPr/>
        </p:nvSpPr>
        <p:spPr>
          <a:xfrm>
            <a:off x="8929371" y="6232218"/>
            <a:ext cx="3009900" cy="461665"/>
          </a:xfrm>
          <a:prstGeom prst="rect">
            <a:avLst/>
          </a:prstGeom>
          <a:noFill/>
        </p:spPr>
        <p:txBody>
          <a:bodyPr wrap="square" rtlCol="0">
            <a:spAutoFit/>
          </a:bodyPr>
          <a:lstStyle/>
          <a:p>
            <a:pPr algn="ctr"/>
            <a:r>
              <a:rPr lang="en-US" sz="2400" b="1" i="1" dirty="0">
                <a:solidFill>
                  <a:schemeClr val="accent6">
                    <a:lumMod val="50000"/>
                  </a:schemeClr>
                </a:solidFill>
              </a:rPr>
              <a:t>Program Source Code</a:t>
            </a:r>
          </a:p>
        </p:txBody>
      </p:sp>
    </p:spTree>
    <p:extLst>
      <p:ext uri="{BB962C8B-B14F-4D97-AF65-F5344CB8AC3E}">
        <p14:creationId xmlns:p14="http://schemas.microsoft.com/office/powerpoint/2010/main" val="36943462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230" y="365125"/>
            <a:ext cx="9249507" cy="1325563"/>
          </a:xfrm>
        </p:spPr>
        <p:txBody>
          <a:bodyPr>
            <a:normAutofit/>
          </a:bodyPr>
          <a:lstStyle/>
          <a:p>
            <a:r>
              <a:rPr lang="en-US" sz="4200" dirty="0"/>
              <a:t>Lisp Programming for AVCL Mission Logic</a:t>
            </a:r>
          </a:p>
        </p:txBody>
      </p:sp>
      <p:sp>
        <p:nvSpPr>
          <p:cNvPr id="3" name="Content Placeholder 2"/>
          <p:cNvSpPr>
            <a:spLocks noGrp="1"/>
          </p:cNvSpPr>
          <p:nvPr>
            <p:ph idx="1"/>
          </p:nvPr>
        </p:nvSpPr>
        <p:spPr>
          <a:xfrm>
            <a:off x="838199" y="1825625"/>
            <a:ext cx="10741269" cy="4830152"/>
          </a:xfrm>
        </p:spPr>
        <p:txBody>
          <a:bodyPr>
            <a:normAutofit/>
          </a:bodyPr>
          <a:lstStyle/>
          <a:p>
            <a:r>
              <a:rPr lang="en-US" dirty="0"/>
              <a:t>Common </a:t>
            </a:r>
            <a:r>
              <a:rPr lang="en-US" dirty="0">
                <a:hlinkClick r:id="rId3"/>
              </a:rPr>
              <a:t>Lisp</a:t>
            </a:r>
            <a:r>
              <a:rPr lang="en-US" dirty="0"/>
              <a:t> is a functional programming language for AI research.</a:t>
            </a:r>
            <a:endParaRPr lang="en-US" dirty="0">
              <a:hlinkClick r:id="rId4"/>
            </a:endParaRPr>
          </a:p>
          <a:p>
            <a:r>
              <a:rPr lang="en-US" dirty="0">
                <a:hlinkClick r:id="rId4"/>
              </a:rPr>
              <a:t>https://gitlab.nps.edu/Savage/EthicalControl/tree/master/missions/lisp</a:t>
            </a:r>
            <a:r>
              <a:rPr lang="en-US" dirty="0"/>
              <a:t>  holds automatic conversions of all project AVCL missions.</a:t>
            </a:r>
          </a:p>
          <a:p>
            <a:r>
              <a:rPr lang="en-US" dirty="0" err="1">
                <a:hlinkClick r:id="rId5"/>
              </a:rPr>
              <a:t>AvclToLisp.xslt</a:t>
            </a:r>
            <a:r>
              <a:rPr lang="en-US" dirty="0"/>
              <a:t> stylesheet reads AVCL XML to produce Lisp source code</a:t>
            </a:r>
          </a:p>
          <a:p>
            <a:pPr lvl="1"/>
            <a:r>
              <a:rPr lang="en-US" dirty="0"/>
              <a:t>Initial section is Mission Execution Engine (MEE) goal-traversal algorithm.</a:t>
            </a:r>
          </a:p>
          <a:p>
            <a:pPr lvl="1"/>
            <a:r>
              <a:rPr lang="en-US" dirty="0"/>
              <a:t>Next section defines, allows operator testing of mission-goal decision tree logic.</a:t>
            </a:r>
          </a:p>
          <a:p>
            <a:r>
              <a:rPr lang="en-US" dirty="0">
                <a:hlinkClick r:id="rId6"/>
              </a:rPr>
              <a:t>Sailor Overboard mission</a:t>
            </a:r>
            <a:r>
              <a:rPr lang="en-US" dirty="0"/>
              <a:t> includes </a:t>
            </a:r>
            <a:r>
              <a:rPr lang="en-US" dirty="0">
                <a:hlinkClick r:id="rId7"/>
              </a:rPr>
              <a:t>example operator test sequences</a:t>
            </a:r>
            <a:r>
              <a:rPr lang="en-US" dirty="0"/>
              <a:t>.</a:t>
            </a:r>
          </a:p>
          <a:p>
            <a:r>
              <a:rPr lang="en-US" dirty="0"/>
              <a:t>Simple </a:t>
            </a:r>
            <a:r>
              <a:rPr lang="en-US" dirty="0">
                <a:hlinkClick r:id="rId8"/>
              </a:rPr>
              <a:t>test routine</a:t>
            </a:r>
            <a:r>
              <a:rPr lang="en-US" dirty="0"/>
              <a:t> shows how to </a:t>
            </a:r>
            <a:r>
              <a:rPr lang="en-US" dirty="0">
                <a:hlinkClick r:id="rId9"/>
              </a:rPr>
              <a:t>run all possible choice sequences</a:t>
            </a:r>
            <a:r>
              <a:rPr lang="en-US" dirty="0"/>
              <a:t>.</a:t>
            </a:r>
          </a:p>
          <a:p>
            <a:r>
              <a:rPr lang="en-US" b="1" i="1" dirty="0"/>
              <a:t>Future work: </a:t>
            </a:r>
            <a:r>
              <a:rPr lang="en-US" dirty="0"/>
              <a:t>automate exhaustive testing of all choices in all missions as initial exemplar for exhaustive verification of mission logic.</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114</a:t>
            </a:fld>
            <a:endParaRPr lang="en-US"/>
          </a:p>
        </p:txBody>
      </p:sp>
      <p:pic>
        <p:nvPicPr>
          <p:cNvPr id="6" name="Picture 5">
            <a:hlinkClick r:id="rId3" tooltip="Wikipedia: Lisp programming language"/>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26000" y="505069"/>
            <a:ext cx="1053468" cy="1045674"/>
          </a:xfrm>
          <a:prstGeom prst="rect">
            <a:avLst/>
          </a:prstGeom>
        </p:spPr>
      </p:pic>
    </p:spTree>
    <p:extLst>
      <p:ext uri="{BB962C8B-B14F-4D97-AF65-F5344CB8AC3E}">
        <p14:creationId xmlns:p14="http://schemas.microsoft.com/office/powerpoint/2010/main" val="2002526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2162" y="0"/>
            <a:ext cx="10515600" cy="703140"/>
          </a:xfrm>
        </p:spPr>
        <p:txBody>
          <a:bodyPr/>
          <a:lstStyle/>
          <a:p>
            <a:r>
              <a:rPr lang="en-US" dirty="0">
                <a:hlinkClick r:id="rId3"/>
              </a:rPr>
              <a:t>Sailor Overboard mission</a:t>
            </a:r>
            <a:r>
              <a:rPr lang="en-US" dirty="0"/>
              <a:t> in Lisp, excerpted</a:t>
            </a:r>
          </a:p>
        </p:txBody>
      </p:sp>
      <p:pic>
        <p:nvPicPr>
          <p:cNvPr id="15" name="Picture 14"/>
          <p:cNvPicPr>
            <a:picLocks noChangeAspect="1"/>
          </p:cNvPicPr>
          <p:nvPr/>
        </p:nvPicPr>
        <p:blipFill>
          <a:blip r:embed="rId4"/>
          <a:stretch>
            <a:fillRect/>
          </a:stretch>
        </p:blipFill>
        <p:spPr>
          <a:xfrm>
            <a:off x="218440" y="703140"/>
            <a:ext cx="6855652" cy="5768780"/>
          </a:xfrm>
          <a:prstGeom prst="rect">
            <a:avLst/>
          </a:prstGeom>
        </p:spPr>
      </p:pic>
      <p:pic>
        <p:nvPicPr>
          <p:cNvPr id="16" name="Picture 15"/>
          <p:cNvPicPr>
            <a:picLocks noChangeAspect="1"/>
          </p:cNvPicPr>
          <p:nvPr/>
        </p:nvPicPr>
        <p:blipFill>
          <a:blip r:embed="rId5"/>
          <a:stretch>
            <a:fillRect/>
          </a:stretch>
        </p:blipFill>
        <p:spPr>
          <a:xfrm>
            <a:off x="6075680" y="733620"/>
            <a:ext cx="5865754" cy="5154100"/>
          </a:xfrm>
          <a:prstGeom prst="rect">
            <a:avLst/>
          </a:prstGeom>
        </p:spPr>
      </p:pic>
      <p:sp>
        <p:nvSpPr>
          <p:cNvPr id="1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115</a:t>
            </a:fld>
            <a:endParaRPr lang="en-US"/>
          </a:p>
        </p:txBody>
      </p:sp>
    </p:spTree>
    <p:extLst>
      <p:ext uri="{BB962C8B-B14F-4D97-AF65-F5344CB8AC3E}">
        <p14:creationId xmlns:p14="http://schemas.microsoft.com/office/powerpoint/2010/main" val="20473377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994" y="1"/>
            <a:ext cx="12218805" cy="782320"/>
          </a:xfrm>
        </p:spPr>
        <p:txBody>
          <a:bodyPr>
            <a:normAutofit/>
          </a:bodyPr>
          <a:lstStyle/>
          <a:p>
            <a:r>
              <a:rPr lang="en-US" sz="4000" dirty="0"/>
              <a:t>Sailor overboard </a:t>
            </a:r>
            <a:r>
              <a:rPr lang="en-US" sz="4000" dirty="0">
                <a:hlinkClick r:id="rId3"/>
              </a:rPr>
              <a:t>example operator test sequences</a:t>
            </a:r>
            <a:r>
              <a:rPr lang="en-US" sz="4000" dirty="0"/>
              <a:t> in Lisp</a:t>
            </a:r>
          </a:p>
        </p:txBody>
      </p:sp>
      <p:grpSp>
        <p:nvGrpSpPr>
          <p:cNvPr id="5" name="Group 4"/>
          <p:cNvGrpSpPr/>
          <p:nvPr/>
        </p:nvGrpSpPr>
        <p:grpSpPr>
          <a:xfrm>
            <a:off x="838200" y="835220"/>
            <a:ext cx="9837531" cy="5923302"/>
            <a:chOff x="391197" y="703140"/>
            <a:chExt cx="9837531" cy="5923302"/>
          </a:xfrm>
        </p:grpSpPr>
        <p:pic>
          <p:nvPicPr>
            <p:cNvPr id="6" name="Picture 5"/>
            <p:cNvPicPr>
              <a:picLocks noChangeAspect="1"/>
            </p:cNvPicPr>
            <p:nvPr/>
          </p:nvPicPr>
          <p:blipFill>
            <a:blip r:embed="rId4"/>
            <a:stretch>
              <a:fillRect/>
            </a:stretch>
          </p:blipFill>
          <p:spPr>
            <a:xfrm>
              <a:off x="391197" y="703140"/>
              <a:ext cx="9837531" cy="5923302"/>
            </a:xfrm>
            <a:prstGeom prst="rect">
              <a:avLst/>
            </a:prstGeom>
          </p:spPr>
        </p:pic>
        <p:pic>
          <p:nvPicPr>
            <p:cNvPr id="7" name="Picture 6"/>
            <p:cNvPicPr>
              <a:picLocks noChangeAspect="1"/>
            </p:cNvPicPr>
            <p:nvPr/>
          </p:nvPicPr>
          <p:blipFill>
            <a:blip r:embed="rId5"/>
            <a:stretch>
              <a:fillRect/>
            </a:stretch>
          </p:blipFill>
          <p:spPr>
            <a:xfrm>
              <a:off x="4834792" y="2062480"/>
              <a:ext cx="4020476" cy="3799840"/>
            </a:xfrm>
            <a:prstGeom prst="rect">
              <a:avLst/>
            </a:prstGeom>
          </p:spPr>
        </p:pic>
      </p:grpSp>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116</a:t>
            </a:fld>
            <a:endParaRPr lang="en-US"/>
          </a:p>
        </p:txBody>
      </p:sp>
    </p:spTree>
    <p:extLst>
      <p:ext uri="{BB962C8B-B14F-4D97-AF65-F5344CB8AC3E}">
        <p14:creationId xmlns:p14="http://schemas.microsoft.com/office/powerpoint/2010/main" val="4199507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12192000" cy="756920"/>
          </a:xfrm>
        </p:spPr>
        <p:txBody>
          <a:bodyPr>
            <a:normAutofit/>
          </a:bodyPr>
          <a:lstStyle/>
          <a:p>
            <a:r>
              <a:rPr lang="en-US" sz="4000" dirty="0"/>
              <a:t>Simple Lisp </a:t>
            </a:r>
            <a:r>
              <a:rPr lang="en-US" sz="4000" dirty="0">
                <a:hlinkClick r:id="rId3"/>
              </a:rPr>
              <a:t>test routine</a:t>
            </a:r>
            <a:r>
              <a:rPr lang="en-US" sz="4000" dirty="0"/>
              <a:t> of Sailor Overboard mission logic</a:t>
            </a:r>
          </a:p>
        </p:txBody>
      </p:sp>
      <p:pic>
        <p:nvPicPr>
          <p:cNvPr id="2" name="Picture 1"/>
          <p:cNvPicPr>
            <a:picLocks noChangeAspect="1"/>
          </p:cNvPicPr>
          <p:nvPr/>
        </p:nvPicPr>
        <p:blipFill>
          <a:blip r:embed="rId4"/>
          <a:stretch>
            <a:fillRect/>
          </a:stretch>
        </p:blipFill>
        <p:spPr>
          <a:xfrm>
            <a:off x="457200" y="813435"/>
            <a:ext cx="5638800" cy="5962650"/>
          </a:xfrm>
          <a:prstGeom prst="rect">
            <a:avLst/>
          </a:prstGeom>
        </p:spPr>
      </p:pic>
      <p:pic>
        <p:nvPicPr>
          <p:cNvPr id="3" name="Picture 2"/>
          <p:cNvPicPr>
            <a:picLocks noChangeAspect="1"/>
          </p:cNvPicPr>
          <p:nvPr/>
        </p:nvPicPr>
        <p:blipFill>
          <a:blip r:embed="rId5"/>
          <a:stretch>
            <a:fillRect/>
          </a:stretch>
        </p:blipFill>
        <p:spPr>
          <a:xfrm>
            <a:off x="6437312" y="813435"/>
            <a:ext cx="5362575" cy="5953125"/>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117</a:t>
            </a:fld>
            <a:endParaRPr lang="en-US"/>
          </a:p>
        </p:txBody>
      </p:sp>
    </p:spTree>
    <p:extLst>
      <p:ext uri="{BB962C8B-B14F-4D97-AF65-F5344CB8AC3E}">
        <p14:creationId xmlns:p14="http://schemas.microsoft.com/office/powerpoint/2010/main" val="9723395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12192000" cy="751839"/>
          </a:xfrm>
        </p:spPr>
        <p:txBody>
          <a:bodyPr>
            <a:normAutofit fontScale="90000"/>
          </a:bodyPr>
          <a:lstStyle/>
          <a:p>
            <a:pPr algn="ctr"/>
            <a:r>
              <a:rPr lang="en-US" sz="3600" dirty="0">
                <a:hlinkClick r:id="rId3"/>
              </a:rPr>
              <a:t>Running all possible choice sequences</a:t>
            </a:r>
            <a:r>
              <a:rPr lang="en-US" sz="3600" dirty="0"/>
              <a:t> of Sailor Overboard mission logic</a:t>
            </a:r>
          </a:p>
        </p:txBody>
      </p:sp>
      <p:pic>
        <p:nvPicPr>
          <p:cNvPr id="2" name="Picture 1"/>
          <p:cNvPicPr>
            <a:picLocks noChangeAspect="1"/>
          </p:cNvPicPr>
          <p:nvPr/>
        </p:nvPicPr>
        <p:blipFill rotWithShape="1">
          <a:blip r:embed="rId4"/>
          <a:srcRect b="1375"/>
          <a:stretch/>
        </p:blipFill>
        <p:spPr>
          <a:xfrm>
            <a:off x="1495425" y="751840"/>
            <a:ext cx="9201150" cy="5918200"/>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118</a:t>
            </a:fld>
            <a:endParaRPr lang="en-US"/>
          </a:p>
        </p:txBody>
      </p:sp>
    </p:spTree>
    <p:extLst>
      <p:ext uri="{BB962C8B-B14F-4D97-AF65-F5344CB8AC3E}">
        <p14:creationId xmlns:p14="http://schemas.microsoft.com/office/powerpoint/2010/main" val="20534494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80" y="467360"/>
            <a:ext cx="4953964" cy="6019800"/>
          </a:xfrm>
        </p:spPr>
        <p:txBody>
          <a:bodyPr>
            <a:normAutofit/>
          </a:bodyPr>
          <a:lstStyle/>
          <a:p>
            <a:pPr algn="ctr"/>
            <a:r>
              <a:rPr lang="en-US" sz="4000" b="1" dirty="0"/>
              <a:t>Autogenerated </a:t>
            </a:r>
            <a:br>
              <a:rPr lang="en-US" sz="4000" b="1" dirty="0"/>
            </a:br>
            <a:r>
              <a:rPr lang="en-US" sz="4000" b="1" dirty="0"/>
              <a:t>mission excerpt: </a:t>
            </a:r>
            <a:r>
              <a:rPr lang="en-US" sz="4000" b="1" dirty="0" err="1">
                <a:hlinkClick r:id="rId3"/>
              </a:rPr>
              <a:t>LifeboatTracking</a:t>
            </a:r>
            <a:r>
              <a:rPr lang="en-US" sz="4000" b="1" dirty="0"/>
              <a:t> </a:t>
            </a:r>
            <a:br>
              <a:rPr lang="en-US" sz="4000" b="1" dirty="0"/>
            </a:br>
            <a:r>
              <a:rPr lang="en-US" sz="4000" b="1" dirty="0"/>
              <a:t>in Lisp</a:t>
            </a:r>
            <a:br>
              <a:rPr lang="en-US" sz="4000" b="1" dirty="0"/>
            </a:br>
            <a:br>
              <a:rPr lang="en-US" sz="4000" b="1" dirty="0"/>
            </a:br>
            <a:r>
              <a:rPr lang="en-US" sz="4000" b="1" dirty="0">
                <a:hlinkClick r:id="rId4"/>
              </a:rPr>
              <a:t>All existing</a:t>
            </a:r>
            <a:br>
              <a:rPr lang="en-US" sz="4000" b="1" dirty="0">
                <a:hlinkClick r:id="rId4"/>
              </a:rPr>
            </a:br>
            <a:r>
              <a:rPr lang="en-US" sz="4000" b="1" dirty="0">
                <a:hlinkClick r:id="rId4"/>
              </a:rPr>
              <a:t> AVCL missions </a:t>
            </a:r>
            <a:br>
              <a:rPr lang="en-US" sz="4000" b="1" dirty="0"/>
            </a:br>
            <a:r>
              <a:rPr lang="en-US" sz="4000" b="1" dirty="0"/>
              <a:t>are converted to Lisp and tested successfully</a:t>
            </a:r>
          </a:p>
        </p:txBody>
      </p:sp>
      <p:pic>
        <p:nvPicPr>
          <p:cNvPr id="3" name="Picture 2"/>
          <p:cNvPicPr>
            <a:picLocks noChangeAspect="1"/>
          </p:cNvPicPr>
          <p:nvPr/>
        </p:nvPicPr>
        <p:blipFill>
          <a:blip r:embed="rId5"/>
          <a:stretch>
            <a:fillRect/>
          </a:stretch>
        </p:blipFill>
        <p:spPr>
          <a:xfrm>
            <a:off x="5491797" y="38100"/>
            <a:ext cx="6410325" cy="6819900"/>
          </a:xfrm>
          <a:prstGeom prst="rect">
            <a:avLst/>
          </a:prstGeom>
        </p:spPr>
      </p:pic>
      <p:sp>
        <p:nvSpPr>
          <p:cNvPr id="5" name="Slide Number Placeholder 5"/>
          <p:cNvSpPr>
            <a:spLocks noGrp="1"/>
          </p:cNvSpPr>
          <p:nvPr>
            <p:ph type="sldNum" sz="quarter" idx="12"/>
          </p:nvPr>
        </p:nvSpPr>
        <p:spPr>
          <a:xfrm>
            <a:off x="9362440" y="6356350"/>
            <a:ext cx="2743200" cy="365125"/>
          </a:xfrm>
        </p:spPr>
        <p:txBody>
          <a:bodyPr/>
          <a:lstStyle/>
          <a:p>
            <a:fld id="{B31A39DF-61A9-4ACA-B734-536BAC9BE44A}" type="slidenum">
              <a:rPr lang="en-US" smtClean="0"/>
              <a:t>119</a:t>
            </a:fld>
            <a:endParaRPr lang="en-US"/>
          </a:p>
        </p:txBody>
      </p:sp>
    </p:spTree>
    <p:extLst>
      <p:ext uri="{BB962C8B-B14F-4D97-AF65-F5344CB8AC3E}">
        <p14:creationId xmlns:p14="http://schemas.microsoft.com/office/powerpoint/2010/main" val="246404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81947"/>
            <a:ext cx="10515600" cy="1508741"/>
          </a:xfrm>
        </p:spPr>
        <p:txBody>
          <a:bodyPr>
            <a:normAutofit fontScale="90000"/>
          </a:bodyPr>
          <a:lstStyle/>
          <a:p>
            <a:r>
              <a:rPr lang="en-US" dirty="0"/>
              <a:t>NPS contributions toward achieving run-time ethical constraints in mission execution by autonomous robots and human/robot teams        2</a:t>
            </a:r>
          </a:p>
        </p:txBody>
      </p:sp>
      <p:sp>
        <p:nvSpPr>
          <p:cNvPr id="5" name="Content Placeholder 4"/>
          <p:cNvSpPr>
            <a:spLocks noGrp="1"/>
          </p:cNvSpPr>
          <p:nvPr>
            <p:ph idx="1"/>
          </p:nvPr>
        </p:nvSpPr>
        <p:spPr>
          <a:xfrm>
            <a:off x="368559" y="1825624"/>
            <a:ext cx="11695923" cy="4962395"/>
          </a:xfrm>
        </p:spPr>
        <p:txBody>
          <a:bodyPr>
            <a:noAutofit/>
          </a:bodyPr>
          <a:lstStyle/>
          <a:p>
            <a:pPr marL="0" indent="0">
              <a:buNone/>
            </a:pPr>
            <a:r>
              <a:rPr lang="en-US" sz="2000" dirty="0"/>
              <a:t>4. Early in the current decade, we began to realize that responsible experimentation with larger and more powerful robots (AUVs or others) would require that some run-time ethical constraints be incorporated into their mission control software. This was not done for Phoenix or Aries. As we addressed this requirement, it become apparent to us that inclusion of such constraints requires a possible "exception" outcome of execution of a mission phase goal (command) in addition to the "success" and "failure" outcomes we had previously considered. This understanding was summarized in our 2018 JOE paper that was based on such "</a:t>
            </a:r>
            <a:r>
              <a:rPr lang="en-US" sz="2000" dirty="0" err="1"/>
              <a:t>tri-state</a:t>
            </a:r>
            <a:r>
              <a:rPr lang="en-US" sz="2000" dirty="0"/>
              <a:t>" logic.</a:t>
            </a:r>
          </a:p>
          <a:p>
            <a:pPr marL="0" indent="0">
              <a:buNone/>
            </a:pPr>
            <a:r>
              <a:rPr lang="en-US" sz="2000" dirty="0"/>
              <a:t>5. Since publication of our 2018 paper, we have been concerned with implementation details for </a:t>
            </a:r>
            <a:r>
              <a:rPr lang="en-US" sz="2000" dirty="0" err="1"/>
              <a:t>tri-state</a:t>
            </a:r>
            <a:r>
              <a:rPr lang="en-US" sz="2000" dirty="0"/>
              <a:t> mission logic for autonomous robots and human/robot teams. To date, we have demonstrated, in human interactive form, execution of a simulated  8-state "sailor overboard" mission by a human/robot team, using either Prolog or Common Lisp as a programming language. We expect soon to complete an XML implementation.</a:t>
            </a:r>
          </a:p>
          <a:p>
            <a:pPr marL="0" indent="0">
              <a:buNone/>
            </a:pPr>
            <a:r>
              <a:rPr lang="en-US" sz="2000" dirty="0"/>
              <a:t>6. A key aspect of </a:t>
            </a:r>
            <a:r>
              <a:rPr lang="en-US" sz="2000" dirty="0" err="1"/>
              <a:t>tri-state</a:t>
            </a:r>
            <a:r>
              <a:rPr lang="en-US" sz="2000" dirty="0"/>
              <a:t> logic, including possible violation of an ethical constraint, either pending or actual, is the need for constant situational awareness by mission control software. We believe that mandating this type of software for mission control could possibly have prevented loss of human life in recent passenger aircraft and self-driving car accidents. We urge further research on this issue ASAP.  </a:t>
            </a:r>
          </a:p>
          <a:p>
            <a:pPr marL="0" indent="0">
              <a:buNone/>
            </a:pPr>
            <a:r>
              <a:rPr lang="en-US" sz="2000" dirty="0"/>
              <a:t>-- Robert McGhee, NPS, December 2019</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a:t>
            </a:fld>
            <a:endParaRPr lang="en-US"/>
          </a:p>
        </p:txBody>
      </p:sp>
      <p:sp>
        <p:nvSpPr>
          <p:cNvPr id="6" name="Title 1"/>
          <p:cNvSpPr txBox="1">
            <a:spLocks/>
          </p:cNvSpPr>
          <p:nvPr/>
        </p:nvSpPr>
        <p:spPr bwMode="auto">
          <a:xfrm>
            <a:off x="10757997" y="300845"/>
            <a:ext cx="1109665" cy="51752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400" b="1" kern="0" dirty="0">
                <a:solidFill>
                  <a:schemeClr val="accent1">
                    <a:lumMod val="50000"/>
                  </a:schemeClr>
                </a:solidFill>
              </a:rPr>
              <a:t>History</a:t>
            </a:r>
          </a:p>
        </p:txBody>
      </p:sp>
    </p:spTree>
    <p:extLst>
      <p:ext uri="{BB962C8B-B14F-4D97-AF65-F5344CB8AC3E}">
        <p14:creationId xmlns:p14="http://schemas.microsoft.com/office/powerpoint/2010/main" val="316935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8" y="365125"/>
            <a:ext cx="10262089" cy="1325563"/>
          </a:xfrm>
        </p:spPr>
        <p:txBody>
          <a:bodyPr>
            <a:normAutofit/>
          </a:bodyPr>
          <a:lstStyle/>
          <a:p>
            <a:r>
              <a:rPr lang="en-US" sz="4200" dirty="0"/>
              <a:t>Prolog Programming for AVCL Mission Logic</a:t>
            </a:r>
          </a:p>
        </p:txBody>
      </p:sp>
      <p:sp>
        <p:nvSpPr>
          <p:cNvPr id="3" name="Content Placeholder 2"/>
          <p:cNvSpPr>
            <a:spLocks noGrp="1"/>
          </p:cNvSpPr>
          <p:nvPr>
            <p:ph idx="1"/>
          </p:nvPr>
        </p:nvSpPr>
        <p:spPr>
          <a:xfrm>
            <a:off x="838199" y="1503680"/>
            <a:ext cx="10891521" cy="5152097"/>
          </a:xfrm>
        </p:spPr>
        <p:txBody>
          <a:bodyPr>
            <a:normAutofit fontScale="92500"/>
          </a:bodyPr>
          <a:lstStyle/>
          <a:p>
            <a:r>
              <a:rPr lang="en-US" dirty="0"/>
              <a:t>ANSI </a:t>
            </a:r>
            <a:r>
              <a:rPr lang="en-US" dirty="0">
                <a:hlinkClick r:id="rId3"/>
              </a:rPr>
              <a:t>Prolog</a:t>
            </a:r>
            <a:r>
              <a:rPr lang="en-US" dirty="0"/>
              <a:t> is a logic programming language associated with AI research and computational linguistics.</a:t>
            </a:r>
            <a:endParaRPr lang="en-US" dirty="0">
              <a:hlinkClick r:id="rId4"/>
            </a:endParaRPr>
          </a:p>
          <a:p>
            <a:r>
              <a:rPr lang="en-US" sz="2700" dirty="0">
                <a:hlinkClick r:id="rId5"/>
              </a:rPr>
              <a:t>https://gitlab.nps.edu/Savage/EthicalControl/tree/master/missions/prolog</a:t>
            </a:r>
            <a:r>
              <a:rPr lang="en-US" sz="2700" dirty="0"/>
              <a:t> </a:t>
            </a:r>
            <a:r>
              <a:rPr lang="en-US" dirty="0"/>
              <a:t>holds automatic conversions of all project AVCL missions.</a:t>
            </a:r>
          </a:p>
          <a:p>
            <a:r>
              <a:rPr lang="en-US" dirty="0" err="1">
                <a:hlinkClick r:id="rId6"/>
              </a:rPr>
              <a:t>AvclToProlog.xslt</a:t>
            </a:r>
            <a:r>
              <a:rPr lang="en-US" dirty="0"/>
              <a:t> stylesheet reads AVCL XML to produce Prolog source code.</a:t>
            </a:r>
          </a:p>
          <a:p>
            <a:pPr lvl="1"/>
            <a:r>
              <a:rPr lang="en-US" dirty="0"/>
              <a:t>Initial section is Mission Execution Engine (MEE) goal-traversal algorithm.</a:t>
            </a:r>
          </a:p>
          <a:p>
            <a:pPr lvl="1"/>
            <a:r>
              <a:rPr lang="en-US" dirty="0"/>
              <a:t>Next section defines, allows operator testing of mission-goal decision tree logic.</a:t>
            </a:r>
          </a:p>
          <a:p>
            <a:r>
              <a:rPr lang="en-US" dirty="0">
                <a:hlinkClick r:id="rId7"/>
              </a:rPr>
              <a:t>Mission Execution Engine</a:t>
            </a:r>
            <a:r>
              <a:rPr lang="en-US" dirty="0"/>
              <a:t> holds common code for </a:t>
            </a:r>
            <a:r>
              <a:rPr lang="en-US" dirty="0">
                <a:hlinkClick r:id="rId8"/>
              </a:rPr>
              <a:t>Sailor Overboard mission</a:t>
            </a:r>
            <a:r>
              <a:rPr lang="en-US" dirty="0"/>
              <a:t> accompanied by console log of </a:t>
            </a:r>
            <a:r>
              <a:rPr lang="en-US" dirty="0">
                <a:hlinkClick r:id="rId9"/>
              </a:rPr>
              <a:t>example operator test sequences</a:t>
            </a:r>
            <a:r>
              <a:rPr lang="en-US" dirty="0"/>
              <a:t>.</a:t>
            </a:r>
          </a:p>
          <a:p>
            <a:r>
              <a:rPr lang="en-US" b="1" i="1" dirty="0"/>
              <a:t>Future work:  </a:t>
            </a:r>
            <a:r>
              <a:rPr lang="en-US" dirty="0"/>
              <a:t>test routine showing how to build all possible choice sequences.</a:t>
            </a:r>
          </a:p>
          <a:p>
            <a:r>
              <a:rPr lang="en-US" b="1" i="1" dirty="0"/>
              <a:t>Future work:  </a:t>
            </a:r>
            <a:r>
              <a:rPr lang="en-US" dirty="0"/>
              <a:t>automate exhaustive testing of all choices in all missions as initial exemplar for exhaustive verification of mission logic.</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120</a:t>
            </a:fld>
            <a:endParaRPr lang="en-US"/>
          </a:p>
        </p:txBody>
      </p:sp>
      <p:pic>
        <p:nvPicPr>
          <p:cNvPr id="5" name="Picture 4">
            <a:hlinkClick r:id="rId3" tooltip="Wikipedia: Prolog programming language"/>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52638" y="433241"/>
            <a:ext cx="1002323" cy="1002323"/>
          </a:xfrm>
          <a:prstGeom prst="rect">
            <a:avLst/>
          </a:prstGeom>
        </p:spPr>
      </p:pic>
    </p:spTree>
    <p:extLst>
      <p:ext uri="{BB962C8B-B14F-4D97-AF65-F5344CB8AC3E}">
        <p14:creationId xmlns:p14="http://schemas.microsoft.com/office/powerpoint/2010/main" val="1473298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
            <a:ext cx="10515600" cy="929640"/>
          </a:xfrm>
        </p:spPr>
        <p:txBody>
          <a:bodyPr/>
          <a:lstStyle/>
          <a:p>
            <a:r>
              <a:rPr lang="en-US" dirty="0">
                <a:hlinkClick r:id="rId3"/>
              </a:rPr>
              <a:t>Mission Execution Engine</a:t>
            </a:r>
            <a:r>
              <a:rPr lang="en-US" dirty="0"/>
              <a:t> in Prolog, excerpted</a:t>
            </a:r>
          </a:p>
        </p:txBody>
      </p:sp>
      <p:pic>
        <p:nvPicPr>
          <p:cNvPr id="2" name="Picture 1"/>
          <p:cNvPicPr>
            <a:picLocks noChangeAspect="1"/>
          </p:cNvPicPr>
          <p:nvPr/>
        </p:nvPicPr>
        <p:blipFill>
          <a:blip r:embed="rId4"/>
          <a:stretch>
            <a:fillRect/>
          </a:stretch>
        </p:blipFill>
        <p:spPr>
          <a:xfrm>
            <a:off x="2473007" y="855662"/>
            <a:ext cx="6981825" cy="5857875"/>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121</a:t>
            </a:fld>
            <a:endParaRPr lang="en-US"/>
          </a:p>
        </p:txBody>
      </p:sp>
    </p:spTree>
    <p:extLst>
      <p:ext uri="{BB962C8B-B14F-4D97-AF65-F5344CB8AC3E}">
        <p14:creationId xmlns:p14="http://schemas.microsoft.com/office/powerpoint/2010/main" val="24816881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7880" y="1"/>
            <a:ext cx="10515600" cy="949960"/>
          </a:xfrm>
        </p:spPr>
        <p:txBody>
          <a:bodyPr/>
          <a:lstStyle/>
          <a:p>
            <a:r>
              <a:rPr lang="en-US" dirty="0">
                <a:hlinkClick r:id="rId3"/>
              </a:rPr>
              <a:t>Sailor Overboard mission</a:t>
            </a:r>
            <a:r>
              <a:rPr lang="en-US" dirty="0"/>
              <a:t> in Prolog, excerpted</a:t>
            </a:r>
          </a:p>
        </p:txBody>
      </p:sp>
      <p:pic>
        <p:nvPicPr>
          <p:cNvPr id="2" name="Picture 1"/>
          <p:cNvPicPr>
            <a:picLocks noChangeAspect="1"/>
          </p:cNvPicPr>
          <p:nvPr/>
        </p:nvPicPr>
        <p:blipFill>
          <a:blip r:embed="rId4"/>
          <a:stretch>
            <a:fillRect/>
          </a:stretch>
        </p:blipFill>
        <p:spPr>
          <a:xfrm>
            <a:off x="1422400" y="827405"/>
            <a:ext cx="9230360" cy="6049402"/>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122</a:t>
            </a:fld>
            <a:endParaRPr lang="en-US"/>
          </a:p>
        </p:txBody>
      </p:sp>
    </p:spTree>
    <p:extLst>
      <p:ext uri="{BB962C8B-B14F-4D97-AF65-F5344CB8AC3E}">
        <p14:creationId xmlns:p14="http://schemas.microsoft.com/office/powerpoint/2010/main" val="30771806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12192000" cy="812799"/>
          </a:xfrm>
        </p:spPr>
        <p:txBody>
          <a:bodyPr>
            <a:noAutofit/>
          </a:bodyPr>
          <a:lstStyle/>
          <a:p>
            <a:r>
              <a:rPr lang="en-US" sz="3900" dirty="0"/>
              <a:t>Sailor overboard </a:t>
            </a:r>
            <a:r>
              <a:rPr lang="en-US" sz="3900" dirty="0">
                <a:hlinkClick r:id="rId3"/>
              </a:rPr>
              <a:t>example operator test sequences</a:t>
            </a:r>
            <a:r>
              <a:rPr lang="en-US" sz="3900" dirty="0"/>
              <a:t> in Prolog</a:t>
            </a:r>
          </a:p>
        </p:txBody>
      </p:sp>
      <p:pic>
        <p:nvPicPr>
          <p:cNvPr id="2" name="Picture 1"/>
          <p:cNvPicPr>
            <a:picLocks noChangeAspect="1"/>
          </p:cNvPicPr>
          <p:nvPr/>
        </p:nvPicPr>
        <p:blipFill>
          <a:blip r:embed="rId4"/>
          <a:stretch>
            <a:fillRect/>
          </a:stretch>
        </p:blipFill>
        <p:spPr>
          <a:xfrm>
            <a:off x="4443412" y="920115"/>
            <a:ext cx="3305175" cy="5810250"/>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123</a:t>
            </a:fld>
            <a:endParaRPr lang="en-US"/>
          </a:p>
        </p:txBody>
      </p:sp>
    </p:spTree>
    <p:extLst>
      <p:ext uri="{BB962C8B-B14F-4D97-AF65-F5344CB8AC3E}">
        <p14:creationId xmlns:p14="http://schemas.microsoft.com/office/powerpoint/2010/main" val="42870901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Programming Language Here” example</a:t>
            </a:r>
          </a:p>
        </p:txBody>
      </p:sp>
      <p:sp>
        <p:nvSpPr>
          <p:cNvPr id="3" name="Content Placeholder 2"/>
          <p:cNvSpPr>
            <a:spLocks noGrp="1"/>
          </p:cNvSpPr>
          <p:nvPr>
            <p:ph idx="1"/>
          </p:nvPr>
        </p:nvSpPr>
        <p:spPr>
          <a:xfrm>
            <a:off x="838199" y="1825624"/>
            <a:ext cx="11172825" cy="5032376"/>
          </a:xfrm>
        </p:spPr>
        <p:txBody>
          <a:bodyPr>
            <a:normAutofit fontScale="92500" lnSpcReduction="10000"/>
          </a:bodyPr>
          <a:lstStyle/>
          <a:p>
            <a:r>
              <a:rPr lang="en-US" dirty="0"/>
              <a:t>Robot software tends to be highly specialized, idiosyncratic, evolving.</a:t>
            </a:r>
          </a:p>
          <a:p>
            <a:r>
              <a:rPr lang="en-US" dirty="0"/>
              <a:t>Despite rapid change, programmers want library reuse + flexible repeatability.</a:t>
            </a:r>
          </a:p>
          <a:p>
            <a:r>
              <a:rPr lang="en-US" dirty="0">
                <a:hlinkClick r:id="rId3"/>
              </a:rPr>
              <a:t>Robot Operating System (ROS)</a:t>
            </a:r>
            <a:r>
              <a:rPr lang="en-US" dirty="0"/>
              <a:t> is steadily gaining usage</a:t>
            </a:r>
          </a:p>
          <a:p>
            <a:pPr marL="0" indent="0">
              <a:buNone/>
            </a:pPr>
            <a:r>
              <a:rPr lang="en-US" dirty="0"/>
              <a:t>    with hardened </a:t>
            </a:r>
            <a:r>
              <a:rPr lang="en-US" dirty="0">
                <a:hlinkClick r:id="rId4"/>
              </a:rPr>
              <a:t>ROS-Military (ROS-M)</a:t>
            </a:r>
            <a:r>
              <a:rPr lang="en-US" dirty="0"/>
              <a:t> version available.</a:t>
            </a:r>
          </a:p>
          <a:p>
            <a:r>
              <a:rPr lang="en-US" dirty="0"/>
              <a:t>Creating a family of AVCL parsers that can read XML-based missions opens the door to interoperability and shared support.</a:t>
            </a:r>
          </a:p>
          <a:p>
            <a:r>
              <a:rPr lang="en-US" dirty="0"/>
              <a:t>Automating the production of these parsers from the AVCL schema ensures that all systems can have rigorous and consistent support.</a:t>
            </a:r>
          </a:p>
          <a:p>
            <a:r>
              <a:rPr lang="en-US" dirty="0"/>
              <a:t>Individual robot logic may vary widely in implementation details, but core semantics of AVCL goals and nomenclature remain well defined.</a:t>
            </a:r>
          </a:p>
          <a:p>
            <a:r>
              <a:rPr lang="en-US" b="1" i="1" dirty="0"/>
              <a:t>Future work: </a:t>
            </a:r>
            <a:r>
              <a:rPr lang="en-US" dirty="0"/>
              <a:t>establishing qualification testing for software or hardware running “in the loop” can confirm that individual robots operate safely.</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124</a:t>
            </a:fld>
            <a:endParaRPr lang="en-US"/>
          </a:p>
        </p:txBody>
      </p:sp>
      <p:pic>
        <p:nvPicPr>
          <p:cNvPr id="6" name="Picture 5">
            <a:hlinkClick r:id="rId3" tooltip="Robot Operating System (ROS)"/>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275" y="2712738"/>
            <a:ext cx="2939611" cy="844849"/>
          </a:xfrm>
          <a:prstGeom prst="rect">
            <a:avLst/>
          </a:prstGeom>
        </p:spPr>
      </p:pic>
    </p:spTree>
    <p:extLst>
      <p:ext uri="{BB962C8B-B14F-4D97-AF65-F5344CB8AC3E}">
        <p14:creationId xmlns:p14="http://schemas.microsoft.com/office/powerpoint/2010/main" val="27864619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and Visualization</a:t>
            </a:r>
          </a:p>
        </p:txBody>
      </p:sp>
      <p:sp>
        <p:nvSpPr>
          <p:cNvPr id="3" name="Text Placeholder 2"/>
          <p:cNvSpPr>
            <a:spLocks noGrp="1"/>
          </p:cNvSpPr>
          <p:nvPr>
            <p:ph type="body" idx="1"/>
          </p:nvPr>
        </p:nvSpPr>
        <p:spPr>
          <a:xfrm>
            <a:off x="831850" y="4900353"/>
            <a:ext cx="10776874" cy="1189297"/>
          </a:xfrm>
        </p:spPr>
        <p:txBody>
          <a:bodyPr>
            <a:normAutofit/>
          </a:bodyPr>
          <a:lstStyle/>
          <a:p>
            <a:r>
              <a:rPr lang="en-US" sz="2800" dirty="0"/>
              <a:t>Rehearsal, real-time runs and replay are possible using AVCL constructs across multiple representations and programming languages.</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125</a:t>
            </a:fld>
            <a:endParaRPr lang="en-US"/>
          </a:p>
        </p:txBody>
      </p:sp>
      <p:sp>
        <p:nvSpPr>
          <p:cNvPr id="6" name="Action Button: End 5">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460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Path towards achieving interoperability</a:t>
            </a:r>
          </a:p>
        </p:txBody>
      </p:sp>
      <p:sp>
        <p:nvSpPr>
          <p:cNvPr id="5" name="Content Placeholder 4"/>
          <p:cNvSpPr>
            <a:spLocks noGrp="1"/>
          </p:cNvSpPr>
          <p:nvPr>
            <p:ph idx="1"/>
          </p:nvPr>
        </p:nvSpPr>
        <p:spPr>
          <a:xfrm>
            <a:off x="838199" y="1825625"/>
            <a:ext cx="11090565" cy="4766368"/>
          </a:xfrm>
        </p:spPr>
        <p:txBody>
          <a:bodyPr>
            <a:normAutofit fontScale="92500"/>
          </a:bodyPr>
          <a:lstStyle/>
          <a:p>
            <a:pPr marL="0" indent="0">
              <a:buNone/>
            </a:pPr>
            <a:r>
              <a:rPr lang="en-US" dirty="0"/>
              <a:t>Robotic systems tend to be complex codebases with implementations that require strict, idiosyncratic, language-specific programming logic.</a:t>
            </a:r>
          </a:p>
          <a:p>
            <a:r>
              <a:rPr lang="en-US" dirty="0"/>
              <a:t>In general, system designers can say “here are the requirements”</a:t>
            </a:r>
          </a:p>
          <a:p>
            <a:r>
              <a:rPr lang="en-US" dirty="0"/>
              <a:t>In general, programmers can say “here’s how we wrote that code”</a:t>
            </a:r>
          </a:p>
          <a:p>
            <a:r>
              <a:rPr lang="en-US" dirty="0"/>
              <a:t>… but these are not the same, often not even sharing same terms of reference!</a:t>
            </a:r>
          </a:p>
          <a:p>
            <a:pPr marL="0" indent="0">
              <a:buNone/>
            </a:pPr>
            <a:r>
              <a:rPr lang="en-US" dirty="0"/>
              <a:t>Traceable predictability of software logic is difficult, not portable across systems.</a:t>
            </a:r>
          </a:p>
          <a:p>
            <a:r>
              <a:rPr lang="en-US" dirty="0"/>
              <a:t>… but confirming code capabilities is testable and repeatable across systems.</a:t>
            </a:r>
          </a:p>
          <a:p>
            <a:pPr marL="0" indent="0">
              <a:buNone/>
            </a:pPr>
            <a:r>
              <a:rPr lang="en-US" b="1" dirty="0"/>
              <a:t>Key point: strict validation of mission syntax, semantics are both possible!</a:t>
            </a:r>
          </a:p>
          <a:p>
            <a:r>
              <a:rPr lang="en-US" dirty="0"/>
              <a:t>Patterns of implementation then become demonstrable in different systems,</a:t>
            </a:r>
          </a:p>
          <a:p>
            <a:r>
              <a:rPr lang="en-US" dirty="0"/>
              <a:t>Human confirmation of mission definitions remains central throughout.</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126</a:t>
            </a:fld>
            <a:endParaRPr lang="en-US"/>
          </a:p>
        </p:txBody>
      </p:sp>
    </p:spTree>
    <p:extLst>
      <p:ext uri="{BB962C8B-B14F-4D97-AF65-F5344CB8AC3E}">
        <p14:creationId xmlns:p14="http://schemas.microsoft.com/office/powerpoint/2010/main" val="1514671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implementations for scalability</a:t>
            </a:r>
          </a:p>
        </p:txBody>
      </p:sp>
      <p:sp>
        <p:nvSpPr>
          <p:cNvPr id="3" name="Content Placeholder 2"/>
          <p:cNvSpPr>
            <a:spLocks noGrp="1"/>
          </p:cNvSpPr>
          <p:nvPr>
            <p:ph idx="1"/>
          </p:nvPr>
        </p:nvSpPr>
        <p:spPr>
          <a:xfrm>
            <a:off x="838200" y="1825625"/>
            <a:ext cx="10641676" cy="4562706"/>
          </a:xfrm>
        </p:spPr>
        <p:txBody>
          <a:bodyPr>
            <a:normAutofit fontScale="92500" lnSpcReduction="10000"/>
          </a:bodyPr>
          <a:lstStyle/>
          <a:p>
            <a:pPr marL="0" indent="0">
              <a:buNone/>
            </a:pPr>
            <a:r>
              <a:rPr lang="en-US" dirty="0"/>
              <a:t>Given the broad diversity of robotic software and hardware systems under development, no single reference codebase is either possible or desirable.</a:t>
            </a:r>
          </a:p>
          <a:p>
            <a:r>
              <a:rPr lang="en-US" dirty="0"/>
              <a:t>Nevertheless systems can easily parse and utilize well-defined data (orders).</a:t>
            </a:r>
          </a:p>
          <a:p>
            <a:r>
              <a:rPr lang="en-US" dirty="0"/>
              <a:t>Focusing on formal mission definition for both humans and systems provides a testable middle ground that each can use effectively.</a:t>
            </a:r>
          </a:p>
          <a:p>
            <a:pPr marL="0" indent="0">
              <a:buNone/>
            </a:pPr>
            <a:r>
              <a:rPr lang="en-US" dirty="0"/>
              <a:t>Implementing and evaluating using multiple software implementations also provides strong evidence that design capabilities all work as planned.</a:t>
            </a:r>
          </a:p>
          <a:p>
            <a:r>
              <a:rPr lang="en-US" dirty="0"/>
              <a:t>… in turn producing corresponding work lists of needed improvements, to help both mission-design clarity and software-implementation correctness.</a:t>
            </a:r>
          </a:p>
          <a:p>
            <a:pPr marL="0" indent="0">
              <a:buNone/>
            </a:pPr>
            <a:r>
              <a:rPr lang="en-US" dirty="0"/>
              <a:t>This project multiple programming paths in tandem, in order to demonstrate that multiple kinds of unmanned systems can adopt it on their own terms.</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127</a:t>
            </a:fld>
            <a:endParaRPr lang="en-US"/>
          </a:p>
        </p:txBody>
      </p:sp>
    </p:spTree>
    <p:extLst>
      <p:ext uri="{BB962C8B-B14F-4D97-AF65-F5344CB8AC3E}">
        <p14:creationId xmlns:p14="http://schemas.microsoft.com/office/powerpoint/2010/main" val="36370227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representation languages of interest</a:t>
            </a:r>
          </a:p>
        </p:txBody>
      </p:sp>
      <p:sp>
        <p:nvSpPr>
          <p:cNvPr id="3" name="Content Placeholder 2"/>
          <p:cNvSpPr>
            <a:spLocks noGrp="1"/>
          </p:cNvSpPr>
          <p:nvPr>
            <p:ph idx="1"/>
          </p:nvPr>
        </p:nvSpPr>
        <p:spPr>
          <a:xfrm>
            <a:off x="838200" y="1825624"/>
            <a:ext cx="10586014" cy="4783519"/>
          </a:xfrm>
        </p:spPr>
        <p:txBody>
          <a:bodyPr>
            <a:normAutofit fontScale="85000" lnSpcReduction="20000"/>
          </a:bodyPr>
          <a:lstStyle/>
          <a:p>
            <a:pPr marL="0" indent="0">
              <a:buNone/>
            </a:pPr>
            <a:r>
              <a:rPr lang="en-US" b="1" i="1" dirty="0"/>
              <a:t>Extensible Markup Language (XML)</a:t>
            </a:r>
            <a:r>
              <a:rPr lang="en-US" dirty="0"/>
              <a:t> provides declarative basis for customized, strictly defined data definitions of interest.</a:t>
            </a:r>
          </a:p>
          <a:p>
            <a:r>
              <a:rPr lang="en-US" b="1" i="1" dirty="0"/>
              <a:t>Autonomous Vehicle Command Language (AVCL)</a:t>
            </a:r>
            <a:r>
              <a:rPr lang="en-US" b="1" dirty="0"/>
              <a:t> </a:t>
            </a:r>
            <a:r>
              <a:rPr lang="en-US" dirty="0"/>
              <a:t>is defined using XML schema for strict validation of syntax, particularly hierarchical data modeling relationships, strictly defined enumerations and legal values for numerical values.</a:t>
            </a:r>
          </a:p>
          <a:p>
            <a:pPr marL="0" indent="0">
              <a:buNone/>
            </a:pPr>
            <a:r>
              <a:rPr lang="en-US" dirty="0"/>
              <a:t>Semantic Web languages add ability to perform queries and reasoning.</a:t>
            </a:r>
          </a:p>
          <a:p>
            <a:r>
              <a:rPr lang="en-US" b="1" i="1" dirty="0"/>
              <a:t>Turtle</a:t>
            </a:r>
            <a:r>
              <a:rPr lang="en-US" dirty="0"/>
              <a:t> (Terse Triple Language) deconstructs AVCL into primitives.</a:t>
            </a:r>
          </a:p>
          <a:p>
            <a:r>
              <a:rPr lang="en-US" b="1" i="1" dirty="0"/>
              <a:t>RDF/OWL</a:t>
            </a:r>
            <a:r>
              <a:rPr lang="en-US" dirty="0"/>
              <a:t> expresses logical conditions and constraints of Mission Execution Ontology (MEO) corresponding to AVCL.</a:t>
            </a:r>
          </a:p>
          <a:p>
            <a:r>
              <a:rPr lang="en-US" b="1" i="1" dirty="0"/>
              <a:t>SPARQL</a:t>
            </a:r>
            <a:r>
              <a:rPr lang="en-US" dirty="0"/>
              <a:t> query language enables further inspection and verification of logical relationships.</a:t>
            </a:r>
          </a:p>
          <a:p>
            <a:pPr marL="0" indent="0">
              <a:buNone/>
            </a:pPr>
            <a:endParaRPr lang="en-US" dirty="0"/>
          </a:p>
          <a:p>
            <a:pPr marL="0" indent="0">
              <a:buNone/>
            </a:pPr>
            <a:r>
              <a:rPr lang="en-US" dirty="0"/>
              <a:t>Not used in this work: JavaScript Object Notation (JSON) syntax is also available.</a:t>
            </a:r>
          </a:p>
          <a:p>
            <a:r>
              <a:rPr lang="en-US" dirty="0"/>
              <a:t>Common use, potential to match XML expressiveness, lesser validation maturity.</a:t>
            </a:r>
          </a:p>
          <a:p>
            <a:pPr marL="0" indent="0">
              <a:buNone/>
            </a:pP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128</a:t>
            </a:fld>
            <a:endParaRPr lang="en-US" dirty="0"/>
          </a:p>
        </p:txBody>
      </p:sp>
    </p:spTree>
    <p:extLst>
      <p:ext uri="{BB962C8B-B14F-4D97-AF65-F5344CB8AC3E}">
        <p14:creationId xmlns:p14="http://schemas.microsoft.com/office/powerpoint/2010/main" val="32080338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languages of interest</a:t>
            </a:r>
          </a:p>
        </p:txBody>
      </p:sp>
      <p:sp>
        <p:nvSpPr>
          <p:cNvPr id="3" name="Content Placeholder 2"/>
          <p:cNvSpPr>
            <a:spLocks noGrp="1"/>
          </p:cNvSpPr>
          <p:nvPr>
            <p:ph idx="1"/>
          </p:nvPr>
        </p:nvSpPr>
        <p:spPr>
          <a:xfrm>
            <a:off x="838200" y="1825624"/>
            <a:ext cx="10515600" cy="4951353"/>
          </a:xfrm>
        </p:spPr>
        <p:txBody>
          <a:bodyPr>
            <a:normAutofit fontScale="92500" lnSpcReduction="10000"/>
          </a:bodyPr>
          <a:lstStyle/>
          <a:p>
            <a:pPr marL="0" indent="0">
              <a:buNone/>
            </a:pPr>
            <a:r>
              <a:rPr lang="en-US" b="1" i="1" dirty="0"/>
              <a:t>Java</a:t>
            </a:r>
            <a:r>
              <a:rPr lang="en-US" dirty="0"/>
              <a:t> is primary language used for exemplar robot controllers.</a:t>
            </a:r>
          </a:p>
          <a:p>
            <a:r>
              <a:rPr lang="en-US" dirty="0"/>
              <a:t>Implemented in AUV Workbench and various build processes.</a:t>
            </a:r>
          </a:p>
          <a:p>
            <a:r>
              <a:rPr lang="en-US" dirty="0"/>
              <a:t>Not currently used but similar expressiveness: C++ and C# (C sharp).</a:t>
            </a:r>
          </a:p>
          <a:p>
            <a:endParaRPr lang="en-US" dirty="0"/>
          </a:p>
          <a:p>
            <a:pPr marL="0" indent="0">
              <a:buNone/>
            </a:pPr>
            <a:r>
              <a:rPr lang="en-US" b="1" i="1" dirty="0"/>
              <a:t>Lisp</a:t>
            </a:r>
            <a:r>
              <a:rPr lang="en-US" dirty="0"/>
              <a:t> and </a:t>
            </a:r>
            <a:r>
              <a:rPr lang="en-US" b="1" i="1" dirty="0"/>
              <a:t>Prolog </a:t>
            </a:r>
            <a:r>
              <a:rPr lang="en-US" dirty="0"/>
              <a:t>are also used for testing AVCL mission-tasking logic.</a:t>
            </a:r>
          </a:p>
          <a:p>
            <a:r>
              <a:rPr lang="en-US" dirty="0"/>
              <a:t>Both are well suited for AI application design.</a:t>
            </a:r>
          </a:p>
          <a:p>
            <a:r>
              <a:rPr lang="en-US" dirty="0"/>
              <a:t>Earlier thesis work similarly applied CLIPS expert-system rule bases.</a:t>
            </a:r>
          </a:p>
          <a:p>
            <a:endParaRPr lang="en-US" dirty="0"/>
          </a:p>
          <a:p>
            <a:pPr marL="0" indent="0">
              <a:buNone/>
            </a:pPr>
            <a:r>
              <a:rPr lang="en-US" dirty="0"/>
              <a:t>Of note: AVCL missions can be used to autogenerate exemplar source code in various alternative languages by creating XLST conversion stylesheets.</a:t>
            </a:r>
          </a:p>
          <a:p>
            <a:r>
              <a:rPr lang="en-US" dirty="0"/>
              <a:t>Thus showing interoperability path to all manner of robotic systems.</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129</a:t>
            </a:fld>
            <a:endParaRPr lang="en-US"/>
          </a:p>
        </p:txBody>
      </p:sp>
    </p:spTree>
    <p:extLst>
      <p:ext uri="{BB962C8B-B14F-4D97-AF65-F5344CB8AC3E}">
        <p14:creationId xmlns:p14="http://schemas.microsoft.com/office/powerpoint/2010/main" val="1703669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Mission Representation using Autonomous Vehicle </a:t>
            </a:r>
            <a:br>
              <a:rPr lang="en-US" dirty="0"/>
            </a:br>
            <a:r>
              <a:rPr lang="en-US" dirty="0"/>
              <a:t>Command Language (AVCL)</a:t>
            </a:r>
          </a:p>
        </p:txBody>
      </p:sp>
      <p:sp>
        <p:nvSpPr>
          <p:cNvPr id="3" name="Text Placeholder 2"/>
          <p:cNvSpPr>
            <a:spLocks noGrp="1"/>
          </p:cNvSpPr>
          <p:nvPr>
            <p:ph type="body" idx="1"/>
          </p:nvPr>
        </p:nvSpPr>
        <p:spPr>
          <a:xfrm>
            <a:off x="831850" y="4900353"/>
            <a:ext cx="10941050" cy="1588370"/>
          </a:xfrm>
        </p:spPr>
        <p:txBody>
          <a:bodyPr>
            <a:normAutofit/>
          </a:bodyPr>
          <a:lstStyle/>
          <a:p>
            <a:r>
              <a:rPr lang="en-US" sz="3200" dirty="0"/>
              <a:t>Structured vocabulary to define unmanned-system missions, understandable by human commanders, useful in multiple programming languages plus Semantic Web logical queries.</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13</a:t>
            </a:fld>
            <a:endParaRPr lang="en-US"/>
          </a:p>
        </p:txBody>
      </p:sp>
      <p:sp>
        <p:nvSpPr>
          <p:cNvPr id="6" name="Action Button: End 5">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3351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languages of interest</a:t>
            </a:r>
          </a:p>
        </p:txBody>
      </p:sp>
      <p:sp>
        <p:nvSpPr>
          <p:cNvPr id="3" name="Content Placeholder 2"/>
          <p:cNvSpPr>
            <a:spLocks noGrp="1"/>
          </p:cNvSpPr>
          <p:nvPr>
            <p:ph idx="1"/>
          </p:nvPr>
        </p:nvSpPr>
        <p:spPr/>
        <p:txBody>
          <a:bodyPr/>
          <a:lstStyle/>
          <a:p>
            <a:pPr marL="0" indent="0">
              <a:buNone/>
            </a:pPr>
            <a:r>
              <a:rPr lang="en-US" b="1" i="1" dirty="0"/>
              <a:t>HTML5</a:t>
            </a:r>
            <a:r>
              <a:rPr lang="en-US" dirty="0"/>
              <a:t> for mission reports as portable, archival Web pages</a:t>
            </a:r>
          </a:p>
          <a:p>
            <a:r>
              <a:rPr lang="en-US" dirty="0"/>
              <a:t>Also </a:t>
            </a:r>
            <a:r>
              <a:rPr lang="en-US" b="1" i="1" dirty="0"/>
              <a:t>Cascading Style Sheets (CSS) </a:t>
            </a:r>
            <a:r>
              <a:rPr lang="en-US" dirty="0"/>
              <a:t>for consistency, quality</a:t>
            </a:r>
          </a:p>
          <a:p>
            <a:pPr marL="0" indent="0">
              <a:buNone/>
            </a:pPr>
            <a:endParaRPr lang="en-US" dirty="0"/>
          </a:p>
          <a:p>
            <a:pPr marL="0" indent="0">
              <a:buNone/>
            </a:pPr>
            <a:r>
              <a:rPr lang="en-US" b="1" i="1" dirty="0"/>
              <a:t>KML</a:t>
            </a:r>
            <a:r>
              <a:rPr lang="en-US" dirty="0"/>
              <a:t> for annotated, animated </a:t>
            </a:r>
            <a:r>
              <a:rPr lang="en-US" dirty="0" err="1"/>
              <a:t>placemarks</a:t>
            </a:r>
            <a:r>
              <a:rPr lang="en-US" dirty="0"/>
              <a:t> on maps and globes</a:t>
            </a:r>
          </a:p>
          <a:p>
            <a:r>
              <a:rPr lang="en-US" dirty="0"/>
              <a:t>OpenStreetMap/</a:t>
            </a:r>
            <a:r>
              <a:rPr lang="en-US" dirty="0" err="1"/>
              <a:t>OpenSeaMap</a:t>
            </a:r>
            <a:r>
              <a:rPr lang="en-US" dirty="0"/>
              <a:t>, Google maps, etc.</a:t>
            </a:r>
          </a:p>
          <a:p>
            <a:endParaRPr lang="en-US" dirty="0"/>
          </a:p>
          <a:p>
            <a:pPr marL="0" indent="0">
              <a:buNone/>
            </a:pPr>
            <a:r>
              <a:rPr lang="en-US" b="1" i="1" dirty="0"/>
              <a:t>Extensible 3D (X3D) Graphics </a:t>
            </a:r>
            <a:r>
              <a:rPr lang="en-US" dirty="0"/>
              <a:t>for 3D visualization and animation</a:t>
            </a:r>
          </a:p>
          <a:p>
            <a:r>
              <a:rPr lang="en-US" dirty="0"/>
              <a:t>Future publication expected in SPIDERS3D virtual environments (VE)</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130</a:t>
            </a:fld>
            <a:endParaRPr lang="en-US"/>
          </a:p>
        </p:txBody>
      </p:sp>
    </p:spTree>
    <p:extLst>
      <p:ext uri="{BB962C8B-B14F-4D97-AF65-F5344CB8AC3E}">
        <p14:creationId xmlns:p14="http://schemas.microsoft.com/office/powerpoint/2010/main" val="9720722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669" y="76200"/>
            <a:ext cx="6007331" cy="1371600"/>
          </a:xfrm>
        </p:spPr>
        <p:txBody>
          <a:bodyPr/>
          <a:lstStyle/>
          <a:p>
            <a:r>
              <a:rPr lang="en-US" dirty="0"/>
              <a:t>AUV Workbench</a:t>
            </a:r>
          </a:p>
        </p:txBody>
      </p:sp>
      <p:sp>
        <p:nvSpPr>
          <p:cNvPr id="3" name="Content Placeholder 2"/>
          <p:cNvSpPr>
            <a:spLocks noGrp="1"/>
          </p:cNvSpPr>
          <p:nvPr>
            <p:ph idx="1"/>
          </p:nvPr>
        </p:nvSpPr>
        <p:spPr>
          <a:xfrm>
            <a:off x="1562793" y="1447800"/>
            <a:ext cx="9110749" cy="4114800"/>
          </a:xfrm>
        </p:spPr>
        <p:txBody>
          <a:bodyPr/>
          <a:lstStyle/>
          <a:p>
            <a:r>
              <a:rPr lang="en-US" dirty="0"/>
              <a:t>Autonomous Unmanned Vehicle (AUV) Workbench supports underwater, surface and air vehicles</a:t>
            </a:r>
          </a:p>
          <a:p>
            <a:pPr lvl="1"/>
            <a:r>
              <a:rPr lang="en-US" dirty="0"/>
              <a:t>Rehearsal of physics-based mission response</a:t>
            </a:r>
          </a:p>
          <a:p>
            <a:pPr lvl="1">
              <a:buFont typeface="Arial" pitchFamily="34" charset="0"/>
              <a:buChar char="•"/>
            </a:pPr>
            <a:r>
              <a:rPr lang="en-US" dirty="0"/>
              <a:t>Real-time task-level control of robot missions, and</a:t>
            </a:r>
          </a:p>
          <a:p>
            <a:pPr lvl="1">
              <a:buFont typeface="Arial" pitchFamily="34" charset="0"/>
              <a:buChar char="•"/>
            </a:pPr>
            <a:r>
              <a:rPr lang="en-US" dirty="0"/>
              <a:t>Replay of recorded results</a:t>
            </a:r>
          </a:p>
          <a:p>
            <a:pPr lvl="1">
              <a:buFont typeface="Arial" pitchFamily="34" charset="0"/>
              <a:buChar char="•"/>
            </a:pPr>
            <a:r>
              <a:rPr lang="en-US" dirty="0"/>
              <a:t>Industry-friendly open-source license, Sourceforge</a:t>
            </a:r>
          </a:p>
          <a:p>
            <a:pPr lvl="1">
              <a:buFont typeface="Arial" pitchFamily="34" charset="0"/>
              <a:buChar char="•"/>
            </a:pPr>
            <a:r>
              <a:rPr lang="en-US" dirty="0"/>
              <a:t>Basis:  RBM 3-level architecture, AVCL commands</a:t>
            </a:r>
          </a:p>
          <a:p>
            <a:r>
              <a:rPr lang="en-US" dirty="0"/>
              <a:t>Used to rehearse strategic-level agenda missions</a:t>
            </a:r>
          </a:p>
          <a:p>
            <a:pPr lvl="1">
              <a:buFont typeface="Arial" pitchFamily="34" charset="0"/>
              <a:buChar char="•"/>
            </a:pPr>
            <a:r>
              <a:rPr lang="en-US" dirty="0">
                <a:hlinkClick r:id="rId3"/>
              </a:rPr>
              <a:t>https://savage.nps.edu/AuvWorkbench</a:t>
            </a:r>
            <a:r>
              <a:rPr lang="en-US" dirty="0"/>
              <a:t> </a:t>
            </a:r>
          </a:p>
        </p:txBody>
      </p:sp>
      <p:pic>
        <p:nvPicPr>
          <p:cNvPr id="44034" name="Picture 2"/>
          <p:cNvPicPr>
            <a:picLocks noChangeAspect="1" noChangeArrowheads="1"/>
          </p:cNvPicPr>
          <p:nvPr/>
        </p:nvPicPr>
        <p:blipFill>
          <a:blip r:embed="rId4" cstate="print"/>
          <a:srcRect/>
          <a:stretch>
            <a:fillRect/>
          </a:stretch>
        </p:blipFill>
        <p:spPr bwMode="auto">
          <a:xfrm>
            <a:off x="1447800" y="5340532"/>
            <a:ext cx="9347736" cy="1045029"/>
          </a:xfrm>
          <a:prstGeom prst="rect">
            <a:avLst/>
          </a:prstGeom>
          <a:noFill/>
          <a:ln w="9525">
            <a:noFill/>
            <a:miter lim="800000"/>
            <a:headEnd/>
            <a:tailEnd/>
          </a:ln>
        </p:spPr>
      </p:pic>
      <p:sp>
        <p:nvSpPr>
          <p:cNvPr id="6" name="Title 1"/>
          <p:cNvSpPr txBox="1">
            <a:spLocks/>
          </p:cNvSpPr>
          <p:nvPr/>
        </p:nvSpPr>
        <p:spPr bwMode="auto">
          <a:xfrm>
            <a:off x="9359418" y="266697"/>
            <a:ext cx="2037806" cy="1066800"/>
          </a:xfrm>
          <a:prstGeom prst="rect">
            <a:avLst/>
          </a:prstGeom>
          <a:noFill/>
          <a:ln w="19050">
            <a:solidFill>
              <a:schemeClr val="accent6">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6">
                    <a:lumMod val="50000"/>
                  </a:schemeClr>
                </a:solidFill>
              </a:rPr>
              <a:t>Example </a:t>
            </a:r>
          </a:p>
          <a:p>
            <a:r>
              <a:rPr lang="en-US" sz="2000" b="1" kern="0" dirty="0">
                <a:solidFill>
                  <a:schemeClr val="accent6">
                    <a:lumMod val="50000"/>
                  </a:schemeClr>
                </a:solidFill>
              </a:rPr>
              <a:t>open-source</a:t>
            </a:r>
          </a:p>
          <a:p>
            <a:r>
              <a:rPr lang="en-US" sz="2000" b="1" kern="0" dirty="0">
                <a:solidFill>
                  <a:schemeClr val="accent6">
                    <a:lumMod val="50000"/>
                  </a:schemeClr>
                </a:solidFill>
              </a:rPr>
              <a:t>implementation </a:t>
            </a:r>
          </a:p>
        </p:txBody>
      </p:sp>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131</a:t>
            </a:fld>
            <a:endParaRPr lang="en-US"/>
          </a:p>
        </p:txBody>
      </p:sp>
    </p:spTree>
    <p:extLst>
      <p:ext uri="{BB962C8B-B14F-4D97-AF65-F5344CB8AC3E}">
        <p14:creationId xmlns:p14="http://schemas.microsoft.com/office/powerpoint/2010/main" val="230456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447801" y="1259839"/>
            <a:ext cx="9388748" cy="54864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1" charset="-128"/>
            </a:endParaRPr>
          </a:p>
        </p:txBody>
      </p:sp>
      <p:sp>
        <p:nvSpPr>
          <p:cNvPr id="2" name="Title 1"/>
          <p:cNvSpPr>
            <a:spLocks noGrp="1"/>
          </p:cNvSpPr>
          <p:nvPr>
            <p:ph type="title"/>
          </p:nvPr>
        </p:nvSpPr>
        <p:spPr>
          <a:xfrm>
            <a:off x="1565617" y="152400"/>
            <a:ext cx="9152207" cy="1143000"/>
          </a:xfrm>
        </p:spPr>
        <p:txBody>
          <a:bodyPr>
            <a:normAutofit fontScale="90000"/>
          </a:bodyPr>
          <a:lstStyle/>
          <a:p>
            <a:pPr algn="ctr"/>
            <a:r>
              <a:rPr lang="en-US" dirty="0"/>
              <a:t>4 earlier example missions, UUV and USV</a:t>
            </a:r>
          </a:p>
        </p:txBody>
      </p:sp>
      <p:pic>
        <p:nvPicPr>
          <p:cNvPr id="2050" name="Picture 2" descr="C:\Users\brutzman\Desktop\AuvWorkbench4Mission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5617" y="1330960"/>
            <a:ext cx="9152207" cy="538090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132</a:t>
            </a:fld>
            <a:endParaRPr lang="en-US"/>
          </a:p>
        </p:txBody>
      </p:sp>
    </p:spTree>
    <p:extLst>
      <p:ext uri="{BB962C8B-B14F-4D97-AF65-F5344CB8AC3E}">
        <p14:creationId xmlns:p14="http://schemas.microsoft.com/office/powerpoint/2010/main" val="6690057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AVCL version 3 improvements planned</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Refactoring of agenda mission definitions is being closely considered.</a:t>
            </a:r>
          </a:p>
          <a:p>
            <a:r>
              <a:rPr lang="en-US" dirty="0"/>
              <a:t>Overly complex, multiple data-model simplifications in progress.</a:t>
            </a:r>
          </a:p>
          <a:p>
            <a:r>
              <a:rPr lang="en-US" dirty="0"/>
              <a:t>Consolidating distinctions between UAVs, USVs, UUVs, UGVs.</a:t>
            </a:r>
          </a:p>
          <a:p>
            <a:r>
              <a:rPr lang="en-US" dirty="0"/>
              <a:t>Ensuring convertibility AVCL3 to AVCL2 for backwards compatibility.</a:t>
            </a:r>
          </a:p>
          <a:p>
            <a:pPr marL="0" indent="0">
              <a:buNone/>
            </a:pPr>
            <a:r>
              <a:rPr lang="en-US" dirty="0"/>
              <a:t>Refactoring corresponding software implementation in Java:</a:t>
            </a:r>
          </a:p>
          <a:p>
            <a:r>
              <a:rPr lang="en-US" dirty="0"/>
              <a:t>Prior AVCL2 implementation uses Java Advanced XML Binding (JAXB) which is exceedingly complex and difficult to maintain.</a:t>
            </a:r>
          </a:p>
          <a:p>
            <a:r>
              <a:rPr lang="en-US" dirty="0"/>
              <a:t>Planning to create Plain Old Java Object (POJO) mapping for AVCL3, will be much easier to maintain and utilize programmatically.</a:t>
            </a:r>
          </a:p>
          <a:p>
            <a:pPr marL="0" indent="0">
              <a:buNone/>
            </a:pPr>
            <a:r>
              <a:rPr lang="en-US" dirty="0"/>
              <a:t>Review, confirm mappings for mission scripts and telemetry logs are OK.</a:t>
            </a:r>
          </a:p>
          <a:p>
            <a:endParaRPr lang="en-US" dirty="0"/>
          </a:p>
        </p:txBody>
      </p:sp>
      <p:sp>
        <p:nvSpPr>
          <p:cNvPr id="8" name="Title 1"/>
          <p:cNvSpPr txBox="1">
            <a:spLocks/>
          </p:cNvSpPr>
          <p:nvPr/>
        </p:nvSpPr>
        <p:spPr bwMode="auto">
          <a:xfrm>
            <a:off x="10519755" y="164869"/>
            <a:ext cx="1508760" cy="604058"/>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rPr>
              <a:t>Coder speak!</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133</a:t>
            </a:fld>
            <a:endParaRPr lang="en-US"/>
          </a:p>
        </p:txBody>
      </p:sp>
    </p:spTree>
    <p:extLst>
      <p:ext uri="{BB962C8B-B14F-4D97-AF65-F5344CB8AC3E}">
        <p14:creationId xmlns:p14="http://schemas.microsoft.com/office/powerpoint/2010/main" val="168054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AUV Workbench improvements planned</a:t>
            </a:r>
          </a:p>
        </p:txBody>
      </p:sp>
      <p:sp>
        <p:nvSpPr>
          <p:cNvPr id="3" name="Content Placeholder 2"/>
          <p:cNvSpPr>
            <a:spLocks noGrp="1"/>
          </p:cNvSpPr>
          <p:nvPr>
            <p:ph idx="1"/>
          </p:nvPr>
        </p:nvSpPr>
        <p:spPr/>
        <p:txBody>
          <a:bodyPr/>
          <a:lstStyle/>
          <a:p>
            <a:pPr marL="0" indent="0">
              <a:buNone/>
            </a:pPr>
            <a:r>
              <a:rPr lang="en-US" dirty="0"/>
              <a:t>TODO</a:t>
            </a:r>
          </a:p>
          <a:p>
            <a:r>
              <a:rPr lang="en-US" dirty="0"/>
              <a:t>Upgrade legacy codebase and libraries to latest versions of Java</a:t>
            </a:r>
          </a:p>
          <a:p>
            <a:r>
              <a:rPr lang="en-US" dirty="0"/>
              <a:t>Upgrade AUV Workbench to support for AVCL version 3 missions</a:t>
            </a:r>
          </a:p>
          <a:p>
            <a:pPr lvl="1"/>
            <a:r>
              <a:rPr lang="en-US" dirty="0"/>
              <a:t>Near term will be quite simple, AVCL3 -&gt; AVCL2 conversion</a:t>
            </a:r>
          </a:p>
          <a:p>
            <a:r>
              <a:rPr lang="en-US" dirty="0"/>
              <a:t>Display conduct of canonical missions developed in this project</a:t>
            </a:r>
          </a:p>
          <a:p>
            <a:r>
              <a:rPr lang="en-US" dirty="0"/>
              <a:t>Manually record videos of mission demonstrations and playbacks</a:t>
            </a:r>
          </a:p>
          <a:p>
            <a:r>
              <a:rPr lang="en-US" dirty="0"/>
              <a:t>Update mission production of HTML reports, KML maps, X3D graphics</a:t>
            </a:r>
          </a:p>
          <a:p>
            <a:r>
              <a:rPr lang="en-US" dirty="0"/>
              <a:t>Support project report and multiple peer-review presentations</a:t>
            </a:r>
          </a:p>
        </p:txBody>
      </p:sp>
      <p:sp>
        <p:nvSpPr>
          <p:cNvPr id="4" name="Title 1"/>
          <p:cNvSpPr txBox="1">
            <a:spLocks/>
          </p:cNvSpPr>
          <p:nvPr/>
        </p:nvSpPr>
        <p:spPr bwMode="auto">
          <a:xfrm>
            <a:off x="10519755" y="164869"/>
            <a:ext cx="1508760" cy="604058"/>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rPr>
              <a:t>Coder speak!</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134</a:t>
            </a:fld>
            <a:endParaRPr lang="en-US"/>
          </a:p>
        </p:txBody>
      </p:sp>
    </p:spTree>
    <p:extLst>
      <p:ext uri="{BB962C8B-B14F-4D97-AF65-F5344CB8AC3E}">
        <p14:creationId xmlns:p14="http://schemas.microsoft.com/office/powerpoint/2010/main" val="347385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AUV Workbench Demo Mode  1</a:t>
            </a:r>
          </a:p>
        </p:txBody>
      </p:sp>
      <p:sp>
        <p:nvSpPr>
          <p:cNvPr id="3" name="Content Placeholder 2"/>
          <p:cNvSpPr>
            <a:spLocks noGrp="1"/>
          </p:cNvSpPr>
          <p:nvPr>
            <p:ph idx="1"/>
          </p:nvPr>
        </p:nvSpPr>
        <p:spPr>
          <a:xfrm>
            <a:off x="838200" y="1825624"/>
            <a:ext cx="10234613" cy="5032376"/>
          </a:xfrm>
        </p:spPr>
        <p:txBody>
          <a:bodyPr>
            <a:normAutofit fontScale="92500" lnSpcReduction="10000"/>
          </a:bodyPr>
          <a:lstStyle/>
          <a:p>
            <a:pPr marL="0" indent="0">
              <a:buNone/>
            </a:pPr>
            <a:r>
              <a:rPr lang="en-US" b="1" dirty="0"/>
              <a:t>How can we rapidly test missions and visualize their progress?</a:t>
            </a:r>
          </a:p>
          <a:p>
            <a:r>
              <a:rPr lang="en-US" dirty="0"/>
              <a:t>Demo mode resets each goal's Search type to EXPANDINGSQUARE</a:t>
            </a:r>
          </a:p>
          <a:p>
            <a:r>
              <a:rPr lang="en-US" dirty="0"/>
              <a:t>with slight change in criteria: reaching the center of the goal is sufficient to declare goal success, skipping the actual search.</a:t>
            </a:r>
          </a:p>
          <a:p>
            <a:r>
              <a:rPr lang="en-US" dirty="0"/>
              <a:t>Demo mode thus lets a mission proceed as written in rapid fashion to illustrate decision-tree logic checking.</a:t>
            </a:r>
          </a:p>
          <a:p>
            <a:endParaRPr lang="en-US" dirty="0"/>
          </a:p>
          <a:p>
            <a:pPr marL="0" indent="0">
              <a:buNone/>
            </a:pPr>
            <a:r>
              <a:rPr lang="en-US" b="1" dirty="0"/>
              <a:t>Demo: 2D map display on next slide shows</a:t>
            </a:r>
          </a:p>
          <a:p>
            <a:pPr lvl="1"/>
            <a:r>
              <a:rPr lang="en-US" dirty="0"/>
              <a:t>Green arrows are nextOnSuccess, </a:t>
            </a:r>
          </a:p>
          <a:p>
            <a:pPr lvl="1"/>
            <a:r>
              <a:rPr lang="en-US" dirty="0"/>
              <a:t>Orange arrows are nextOnFailure, </a:t>
            </a:r>
          </a:p>
          <a:p>
            <a:pPr lvl="1"/>
            <a:r>
              <a:rPr lang="en-US" dirty="0"/>
              <a:t>Bolded arrows indicate which of choices was taken during mission conduct. </a:t>
            </a:r>
          </a:p>
          <a:p>
            <a:pPr lvl="1"/>
            <a:r>
              <a:rPr lang="en-US" dirty="0"/>
              <a:t>_</a:t>
            </a:r>
            <a:r>
              <a:rPr lang="en-US" dirty="0" err="1"/>
              <a:t>S_uccess</a:t>
            </a:r>
            <a:r>
              <a:rPr lang="en-US" dirty="0"/>
              <a:t> _</a:t>
            </a:r>
            <a:r>
              <a:rPr lang="en-US" dirty="0" err="1"/>
              <a:t>F_ailure</a:t>
            </a:r>
            <a:r>
              <a:rPr lang="en-US" dirty="0"/>
              <a:t> letters (upper-left panel) also report results of each Goal's conduct.</a:t>
            </a:r>
          </a:p>
          <a:p>
            <a:endParaRPr lang="en-US"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135</a:t>
            </a:fld>
            <a:endParaRPr lang="en-US"/>
          </a:p>
        </p:txBody>
      </p:sp>
    </p:spTree>
    <p:extLst>
      <p:ext uri="{BB962C8B-B14F-4D97-AF65-F5344CB8AC3E}">
        <p14:creationId xmlns:p14="http://schemas.microsoft.com/office/powerpoint/2010/main" val="32354735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rot="16200000">
            <a:off x="-2927484" y="2927485"/>
            <a:ext cx="6858000" cy="1003030"/>
          </a:xfrm>
        </p:spPr>
        <p:txBody>
          <a:bodyPr>
            <a:noAutofit/>
          </a:bodyPr>
          <a:lstStyle/>
          <a:p>
            <a:pPr algn="ctr"/>
            <a:r>
              <a:rPr lang="en-US" sz="2800" dirty="0"/>
              <a:t>AUV Workbench Demo Mode  2</a:t>
            </a:r>
          </a:p>
        </p:txBody>
      </p:sp>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003028" y="0"/>
            <a:ext cx="11188972" cy="6858000"/>
          </a:xfrm>
        </p:spPr>
      </p:pic>
      <p:sp>
        <p:nvSpPr>
          <p:cNvPr id="6" name="Slide Number Placeholder 5"/>
          <p:cNvSpPr>
            <a:spLocks noGrp="1"/>
          </p:cNvSpPr>
          <p:nvPr>
            <p:ph type="sldNum" sz="quarter" idx="12"/>
          </p:nvPr>
        </p:nvSpPr>
        <p:spPr>
          <a:xfrm>
            <a:off x="8610600" y="6280146"/>
            <a:ext cx="2743200" cy="365125"/>
          </a:xfrm>
        </p:spPr>
        <p:txBody>
          <a:bodyPr/>
          <a:lstStyle/>
          <a:p>
            <a:fld id="{B31A39DF-61A9-4ACA-B734-536BAC9BE44A}" type="slidenum">
              <a:rPr lang="en-US" smtClean="0"/>
              <a:t>136</a:t>
            </a:fld>
            <a:endParaRPr lang="en-US"/>
          </a:p>
        </p:txBody>
      </p:sp>
      <p:sp>
        <p:nvSpPr>
          <p:cNvPr id="7" name="Title 7"/>
          <p:cNvSpPr txBox="1">
            <a:spLocks/>
          </p:cNvSpPr>
          <p:nvPr/>
        </p:nvSpPr>
        <p:spPr>
          <a:xfrm>
            <a:off x="8564011" y="1162050"/>
            <a:ext cx="2743200" cy="2638425"/>
          </a:xfrm>
          <a:prstGeom prst="rect">
            <a:avLst/>
          </a:prstGeom>
          <a:solidFill>
            <a:schemeClr val="bg1"/>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Example</a:t>
            </a:r>
            <a:br>
              <a:rPr lang="en-US" b="1"/>
            </a:br>
            <a:r>
              <a:rPr lang="en-US" b="1"/>
              <a:t>simulation using AUV Workbench</a:t>
            </a:r>
            <a:endParaRPr lang="en-US" dirty="0"/>
          </a:p>
        </p:txBody>
      </p:sp>
    </p:spTree>
    <p:extLst>
      <p:ext uri="{BB962C8B-B14F-4D97-AF65-F5344CB8AC3E}">
        <p14:creationId xmlns:p14="http://schemas.microsoft.com/office/powerpoint/2010/main" val="3896022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AUV Workbench Demo Mode 3</a:t>
            </a:r>
          </a:p>
        </p:txBody>
      </p:sp>
      <p:sp>
        <p:nvSpPr>
          <p:cNvPr id="3" name="Content Placeholder 2"/>
          <p:cNvSpPr>
            <a:spLocks noGrp="1"/>
          </p:cNvSpPr>
          <p:nvPr>
            <p:ph idx="1"/>
          </p:nvPr>
        </p:nvSpPr>
        <p:spPr>
          <a:xfrm>
            <a:off x="838200" y="1600200"/>
            <a:ext cx="10948988" cy="5219700"/>
          </a:xfrm>
        </p:spPr>
        <p:txBody>
          <a:bodyPr>
            <a:normAutofit fontScale="92500" lnSpcReduction="20000"/>
          </a:bodyPr>
          <a:lstStyle/>
          <a:p>
            <a:pPr marL="0" indent="0">
              <a:buNone/>
            </a:pPr>
            <a:r>
              <a:rPr lang="en-US" b="1" dirty="0"/>
              <a:t>Goal-by-goal narrative of completed mission conduct</a:t>
            </a:r>
            <a:br>
              <a:rPr lang="en-US" dirty="0"/>
            </a:br>
            <a:r>
              <a:rPr lang="en-US" sz="2400" dirty="0"/>
              <a:t>[0] Launch from launch position.</a:t>
            </a:r>
            <a:br>
              <a:rPr lang="en-US" sz="2400" dirty="0"/>
            </a:br>
            <a:r>
              <a:rPr lang="en-US" sz="2400" dirty="0"/>
              <a:t>[6] Avoid first obstacle, next proceed to </a:t>
            </a:r>
            <a:r>
              <a:rPr lang="en-US" sz="2400" dirty="0" err="1"/>
              <a:t>goalA</a:t>
            </a:r>
            <a:r>
              <a:rPr lang="en-US" sz="2400" dirty="0"/>
              <a:t> boundary and then center.</a:t>
            </a:r>
            <a:br>
              <a:rPr lang="en-US" sz="2400" dirty="0"/>
            </a:br>
            <a:r>
              <a:rPr lang="en-US" sz="2400" dirty="0"/>
              <a:t>[2] Once at center: success </a:t>
            </a:r>
            <a:r>
              <a:rPr lang="en-US" sz="2400" dirty="0" err="1"/>
              <a:t>goalA</a:t>
            </a:r>
            <a:r>
              <a:rPr lang="en-US" sz="2400" dirty="0"/>
              <a:t> (Search), next proceed to </a:t>
            </a:r>
            <a:r>
              <a:rPr lang="en-US" sz="2400" dirty="0" err="1"/>
              <a:t>goalB</a:t>
            </a:r>
            <a:r>
              <a:rPr lang="en-US" sz="2400" dirty="0"/>
              <a:t> boundary and then center.</a:t>
            </a:r>
            <a:br>
              <a:rPr lang="en-US" sz="2400" dirty="0"/>
            </a:br>
            <a:r>
              <a:rPr lang="en-US" sz="2400" dirty="0"/>
              <a:t>[3] Once at center: success </a:t>
            </a:r>
            <a:r>
              <a:rPr lang="en-US" sz="2400" dirty="0" err="1"/>
              <a:t>goalB</a:t>
            </a:r>
            <a:r>
              <a:rPr lang="en-US" sz="2400" dirty="0"/>
              <a:t> (Sample Environment), next proceed to </a:t>
            </a:r>
            <a:r>
              <a:rPr lang="en-US" sz="2400" dirty="0" err="1"/>
              <a:t>goalC</a:t>
            </a:r>
            <a:r>
              <a:rPr lang="en-US" sz="2400" dirty="0"/>
              <a:t> boundary and 	then center.</a:t>
            </a:r>
            <a:br>
              <a:rPr lang="en-US" sz="2400" dirty="0"/>
            </a:br>
            <a:r>
              <a:rPr lang="en-US" sz="2400" dirty="0"/>
              <a:t>[4] Once at center: failure </a:t>
            </a:r>
            <a:r>
              <a:rPr lang="en-US" sz="2400" dirty="0" err="1"/>
              <a:t>goalC</a:t>
            </a:r>
            <a:r>
              <a:rPr lang="en-US" sz="2400" dirty="0"/>
              <a:t> (Search), next proceed to </a:t>
            </a:r>
            <a:r>
              <a:rPr lang="en-US" sz="2400" dirty="0" err="1"/>
              <a:t>goalD</a:t>
            </a:r>
            <a:r>
              <a:rPr lang="en-US" sz="2400" dirty="0"/>
              <a:t> boundary and then center.</a:t>
            </a:r>
            <a:br>
              <a:rPr lang="en-US" sz="2400" dirty="0"/>
            </a:br>
            <a:r>
              <a:rPr lang="en-US" sz="2400" dirty="0"/>
              <a:t>[5] Immediate failure without transit to </a:t>
            </a:r>
            <a:r>
              <a:rPr lang="en-US" sz="2400" dirty="0" err="1"/>
              <a:t>goalD</a:t>
            </a:r>
            <a:r>
              <a:rPr lang="en-US" sz="2400" dirty="0"/>
              <a:t> (Rendezvous) since capability is declared as not 	supported by robot controller.</a:t>
            </a:r>
            <a:br>
              <a:rPr lang="en-US" sz="2400" dirty="0"/>
            </a:br>
            <a:r>
              <a:rPr lang="en-US" sz="2400" dirty="0"/>
              <a:t>[1] Proceed directly to nextOnSuccess Recovery Position, once there finished in terminal state. </a:t>
            </a:r>
            <a:br>
              <a:rPr lang="en-US" sz="2400" dirty="0"/>
            </a:br>
            <a:endParaRPr lang="en-US" sz="2400" dirty="0"/>
          </a:p>
          <a:p>
            <a:pPr marL="0" indent="0">
              <a:buNone/>
            </a:pPr>
            <a:r>
              <a:rPr lang="en-US" sz="2400" b="1" dirty="0"/>
              <a:t>Methodology summary</a:t>
            </a:r>
          </a:p>
          <a:p>
            <a:r>
              <a:rPr lang="en-US" sz="2400" dirty="0"/>
              <a:t>Read an AVCL mission document</a:t>
            </a:r>
          </a:p>
          <a:p>
            <a:r>
              <a:rPr lang="en-US" sz="2400" dirty="0"/>
              <a:t>Test decision logic using a virtual Software In The Loop (SITL) robot controller, </a:t>
            </a:r>
          </a:p>
          <a:p>
            <a:r>
              <a:rPr lang="en-US" sz="2400" dirty="0"/>
              <a:t>Run within an evaluation virtual environment (AUV Workbench).</a:t>
            </a:r>
          </a:p>
          <a:p>
            <a:r>
              <a:rPr lang="en-US" sz="2400" dirty="0"/>
              <a:t>Human evaluators then evaluate proper execution of the AVCL ethical mission, specifically assessing that robot-controller SITL within the AUV Workbench virtual environment.</a:t>
            </a:r>
          </a:p>
        </p:txBody>
      </p:sp>
      <p:sp>
        <p:nvSpPr>
          <p:cNvPr id="5" name="Title 1"/>
          <p:cNvSpPr txBox="1">
            <a:spLocks/>
          </p:cNvSpPr>
          <p:nvPr/>
        </p:nvSpPr>
        <p:spPr bwMode="auto">
          <a:xfrm>
            <a:off x="9695125" y="641349"/>
            <a:ext cx="2092063" cy="773113"/>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rPr>
              <a:t>Repeatable Ethical Mission Testing</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137</a:t>
            </a:fld>
            <a:endParaRPr lang="en-US"/>
          </a:p>
        </p:txBody>
      </p:sp>
    </p:spTree>
    <p:extLst>
      <p:ext uri="{BB962C8B-B14F-4D97-AF65-F5344CB8AC3E}">
        <p14:creationId xmlns:p14="http://schemas.microsoft.com/office/powerpoint/2010/main" val="62286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92812" cy="1325563"/>
          </a:xfrm>
        </p:spPr>
        <p:txBody>
          <a:bodyPr>
            <a:normAutofit/>
          </a:bodyPr>
          <a:lstStyle/>
          <a:p>
            <a:r>
              <a:rPr lang="en-US" sz="4100" dirty="0"/>
              <a:t>Qualification of unmanned systems: extend Verification Validation Accreditation (V V</a:t>
            </a:r>
            <a:r>
              <a:rPr lang="en-US" sz="4000" dirty="0"/>
              <a:t>&amp;</a:t>
            </a:r>
            <a:r>
              <a:rPr lang="en-US" sz="4100" dirty="0"/>
              <a:t>A)</a:t>
            </a:r>
          </a:p>
        </p:txBody>
      </p:sp>
      <p:sp>
        <p:nvSpPr>
          <p:cNvPr id="3" name="Content Placeholder 2"/>
          <p:cNvSpPr>
            <a:spLocks noGrp="1"/>
          </p:cNvSpPr>
          <p:nvPr>
            <p:ph idx="1"/>
          </p:nvPr>
        </p:nvSpPr>
        <p:spPr>
          <a:xfrm>
            <a:off x="838199" y="1825624"/>
            <a:ext cx="10701760" cy="4895851"/>
          </a:xfrm>
        </p:spPr>
        <p:txBody>
          <a:bodyPr>
            <a:normAutofit fontScale="92500" lnSpcReduction="10000"/>
          </a:bodyPr>
          <a:lstStyle/>
          <a:p>
            <a:pPr marL="0" indent="0">
              <a:buNone/>
            </a:pPr>
            <a:r>
              <a:rPr lang="en-US" dirty="0"/>
              <a:t>How to test and certify robots will follow both orders and constraints? Humans confirm understanding and trust through qualification processes.</a:t>
            </a:r>
          </a:p>
          <a:p>
            <a:r>
              <a:rPr lang="en-US" dirty="0"/>
              <a:t>Design, construct “qualification card” for testing unmanned systems…</a:t>
            </a:r>
          </a:p>
          <a:p>
            <a:r>
              <a:rPr lang="en-US" dirty="0"/>
              <a:t>Comprehensive virtual environment, hardware/software in the loop.</a:t>
            </a:r>
          </a:p>
          <a:p>
            <a:r>
              <a:rPr lang="en-US" dirty="0"/>
              <a:t>Carefully crafted scenario testing of key requirements and capabilities.</a:t>
            </a:r>
          </a:p>
          <a:p>
            <a:r>
              <a:rPr lang="en-US" dirty="0"/>
              <a:t>Anti-pattern tests to provoke and confirm constraints are not violated.</a:t>
            </a:r>
          </a:p>
          <a:p>
            <a:r>
              <a:rPr lang="en-US" dirty="0"/>
              <a:t>Record all unit-test decision trees, decision-branching traces, and results as a certification record for each hardware/software version of robots.</a:t>
            </a:r>
          </a:p>
          <a:p>
            <a:r>
              <a:rPr lang="en-US" dirty="0"/>
              <a:t>Visualize realistic rehearsal, real-time and replay of robot operations repeatably using shared Web-based SPIDERS3D virtual environment.</a:t>
            </a:r>
          </a:p>
          <a:p>
            <a:r>
              <a:rPr lang="en-US" dirty="0"/>
              <a:t>Humans assess mission logs and scenario outcomes for after-action analysis, lessons learned, and continuous improvement via suite of unit tests.</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138</a:t>
            </a:fld>
            <a:endParaRPr lang="en-US"/>
          </a:p>
        </p:txBody>
      </p:sp>
      <p:sp>
        <p:nvSpPr>
          <p:cNvPr id="9" name="Title 1"/>
          <p:cNvSpPr txBox="1">
            <a:spLocks/>
          </p:cNvSpPr>
          <p:nvPr/>
        </p:nvSpPr>
        <p:spPr bwMode="auto">
          <a:xfrm>
            <a:off x="10387857" y="365125"/>
            <a:ext cx="1510193" cy="76314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rPr>
              <a:t>Proposed Future Work</a:t>
            </a:r>
          </a:p>
        </p:txBody>
      </p:sp>
      <p:sp>
        <p:nvSpPr>
          <p:cNvPr id="6" name="Title 1"/>
          <p:cNvSpPr txBox="1">
            <a:spLocks/>
          </p:cNvSpPr>
          <p:nvPr/>
        </p:nvSpPr>
        <p:spPr bwMode="auto">
          <a:xfrm>
            <a:off x="10387856" y="1208752"/>
            <a:ext cx="1510193" cy="76314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hlinkClick r:id="rId3"/>
              </a:rPr>
              <a:t>SISO V V&amp;A Study Group</a:t>
            </a:r>
            <a:endParaRPr lang="en-US" sz="2000" b="1" kern="0" dirty="0">
              <a:solidFill>
                <a:schemeClr val="accent1">
                  <a:lumMod val="50000"/>
                </a:schemeClr>
              </a:solidFill>
            </a:endParaRPr>
          </a:p>
        </p:txBody>
      </p:sp>
    </p:spTree>
    <p:extLst>
      <p:ext uri="{BB962C8B-B14F-4D97-AF65-F5344CB8AC3E}">
        <p14:creationId xmlns:p14="http://schemas.microsoft.com/office/powerpoint/2010/main" val="110417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Python Mission Evaluation, Exhaustive Test Analysis and Connecting to AI-based Opponent Systems</a:t>
            </a:r>
            <a:endParaRPr lang="en-US" dirty="0"/>
          </a:p>
        </p:txBody>
      </p:sp>
      <p:sp>
        <p:nvSpPr>
          <p:cNvPr id="3" name="Content Placeholder 2"/>
          <p:cNvSpPr>
            <a:spLocks noGrp="1"/>
          </p:cNvSpPr>
          <p:nvPr>
            <p:ph idx="1"/>
          </p:nvPr>
        </p:nvSpPr>
        <p:spPr/>
        <p:txBody>
          <a:bodyPr>
            <a:normAutofit fontScale="70000" lnSpcReduction="20000"/>
          </a:bodyPr>
          <a:lstStyle/>
          <a:p>
            <a:r>
              <a:rPr lang="en-US" dirty="0"/>
              <a:t>Implementation Demonstration Video, </a:t>
            </a:r>
            <a:r>
              <a:rPr lang="en-US" dirty="0">
                <a:hlinkClick r:id="rId2"/>
              </a:rPr>
              <a:t>Jon </a:t>
            </a:r>
            <a:r>
              <a:rPr lang="en-US" dirty="0" err="1">
                <a:hlinkClick r:id="rId2"/>
              </a:rPr>
              <a:t>Cefalu</a:t>
            </a:r>
            <a:r>
              <a:rPr lang="en-US" dirty="0"/>
              <a:t>, </a:t>
            </a:r>
            <a:r>
              <a:rPr lang="en-US" dirty="0">
                <a:hlinkClick r:id="rId3"/>
              </a:rPr>
              <a:t>neurobinder.com</a:t>
            </a:r>
            <a:r>
              <a:rPr lang="en-US" dirty="0"/>
              <a:t>  16 December 2020 (59:41)</a:t>
            </a:r>
          </a:p>
          <a:p>
            <a:r>
              <a:rPr lang="en-US" dirty="0"/>
              <a:t>( (6:00) Jon shows new capabilities include a Python implementation for exercising decision logic in Autonomous Vehicle Command Language (AVCL) mission. Additional features include the ability to exhaustively test mission variations, checking functional mission correctness and detecting decision loops.</a:t>
            </a:r>
          </a:p>
          <a:p>
            <a:r>
              <a:rPr lang="en-US" dirty="0"/>
              <a:t>(20:00) Mission testing considerations appear to provide an initial basis for evaluating human-machine mission logic and </a:t>
            </a:r>
            <a:r>
              <a:rPr lang="en-US" dirty="0">
                <a:hlinkClick r:id="rId4"/>
              </a:rPr>
              <a:t>code coverage</a:t>
            </a:r>
            <a:r>
              <a:rPr lang="en-US" dirty="0"/>
              <a:t>, building stepping stones towards </a:t>
            </a:r>
            <a:r>
              <a:rPr lang="en-US" dirty="0">
                <a:hlinkClick r:id="rId5"/>
              </a:rPr>
              <a:t>model-based testing</a:t>
            </a:r>
            <a:r>
              <a:rPr lang="en-US" dirty="0"/>
              <a:t> as well as </a:t>
            </a:r>
            <a:r>
              <a:rPr lang="en-US" dirty="0">
                <a:hlinkClick r:id="rId6"/>
              </a:rPr>
              <a:t>verification and validation</a:t>
            </a:r>
            <a:r>
              <a:rPr lang="en-US" dirty="0"/>
              <a:t>,</a:t>
            </a:r>
          </a:p>
          <a:p>
            <a:r>
              <a:rPr lang="en-US" dirty="0"/>
              <a:t>(27:30) Jon also demonstrated cross-connecting the Pirate mission to </a:t>
            </a:r>
            <a:r>
              <a:rPr lang="en-US" dirty="0">
                <a:hlinkClick r:id="rId7"/>
              </a:rPr>
              <a:t>AI Dungeon</a:t>
            </a:r>
            <a:r>
              <a:rPr lang="en-US" dirty="0"/>
              <a:t> (</a:t>
            </a:r>
            <a:r>
              <a:rPr lang="en-US" dirty="0">
                <a:hlinkClick r:id="rId8"/>
              </a:rPr>
              <a:t>Wikipedia</a:t>
            </a:r>
            <a:r>
              <a:rPr lang="en-US" dirty="0"/>
              <a:t>), a text-based adventure game engine based on the </a:t>
            </a:r>
            <a:r>
              <a:rPr lang="en-US" dirty="0">
                <a:hlinkClick r:id="rId9"/>
              </a:rPr>
              <a:t>Generative Pre-trained Transformer 3 (GPT-3)</a:t>
            </a:r>
            <a:r>
              <a:rPr lang="en-US" dirty="0"/>
              <a:t> language-prediction model by </a:t>
            </a:r>
            <a:r>
              <a:rPr lang="en-US" dirty="0" err="1">
                <a:hlinkClick r:id="rId10"/>
              </a:rPr>
              <a:t>OpenAI</a:t>
            </a:r>
            <a:r>
              <a:rPr lang="en-US" dirty="0"/>
              <a:t> that uses deep learning to produce human-like text responses. Despite only superficial configuration, scenario exploration became possible using interesting (and occasionally outlandish) text responses from the tool.</a:t>
            </a:r>
          </a:p>
          <a:p>
            <a:r>
              <a:rPr lang="en-US" dirty="0"/>
              <a:t>(48:30) Group discussion on future design considerations for connecting human-machine teaming systems with realistic </a:t>
            </a:r>
            <a:r>
              <a:rPr lang="en-US" dirty="0" err="1"/>
              <a:t>wargaming</a:t>
            </a:r>
            <a:r>
              <a:rPr lang="en-US" dirty="0"/>
              <a:t> systems for </a:t>
            </a:r>
            <a:r>
              <a:rPr lang="en-US" dirty="0">
                <a:hlinkClick r:id="rId11"/>
              </a:rPr>
              <a:t>sensitivity analysis</a:t>
            </a:r>
            <a:r>
              <a:rPr lang="en-US" dirty="0"/>
              <a:t>, massively repeatable testing, and </a:t>
            </a:r>
            <a:r>
              <a:rPr lang="en-US" dirty="0">
                <a:hlinkClick r:id="rId12"/>
              </a:rPr>
              <a:t>analysis of alternatives</a:t>
            </a:r>
            <a:r>
              <a:rPr lang="en-US" dirty="0"/>
              <a:t>.</a:t>
            </a:r>
          </a:p>
          <a:p>
            <a:endParaRPr lang="en-US" dirty="0"/>
          </a:p>
        </p:txBody>
      </p:sp>
    </p:spTree>
    <p:extLst>
      <p:ext uri="{BB962C8B-B14F-4D97-AF65-F5344CB8AC3E}">
        <p14:creationId xmlns:p14="http://schemas.microsoft.com/office/powerpoint/2010/main" val="42304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Autonomous Vehicle Command Language (AVCL)</a:t>
            </a:r>
          </a:p>
        </p:txBody>
      </p:sp>
      <p:sp>
        <p:nvSpPr>
          <p:cNvPr id="3" name="Content Placeholder 2"/>
          <p:cNvSpPr>
            <a:spLocks noGrp="1"/>
          </p:cNvSpPr>
          <p:nvPr>
            <p:ph idx="1"/>
          </p:nvPr>
        </p:nvSpPr>
        <p:spPr>
          <a:xfrm>
            <a:off x="838200" y="1825625"/>
            <a:ext cx="10783078" cy="4351338"/>
          </a:xfrm>
        </p:spPr>
        <p:txBody>
          <a:bodyPr>
            <a:normAutofit fontScale="92500"/>
          </a:bodyPr>
          <a:lstStyle/>
          <a:p>
            <a:r>
              <a:rPr lang="en-US" dirty="0"/>
              <a:t>AVCL is a command and control language for humans supervising autonomous unmanned vehicles.</a:t>
            </a:r>
          </a:p>
          <a:p>
            <a:pPr lvl="1">
              <a:buFont typeface="Arial" pitchFamily="34" charset="0"/>
              <a:buChar char="•"/>
            </a:pPr>
            <a:r>
              <a:rPr lang="en-US" dirty="0"/>
              <a:t>Clarity arises from close correspondence to human naval terminology.</a:t>
            </a:r>
          </a:p>
          <a:p>
            <a:r>
              <a:rPr lang="en-US" dirty="0"/>
              <a:t>Structured vocabulary defining terms and relationships for mission planning, execution, conduct, recording and replay across diverse robot types.</a:t>
            </a:r>
          </a:p>
          <a:p>
            <a:r>
              <a:rPr lang="en-US" dirty="0"/>
              <a:t>Common-ground XML representations for </a:t>
            </a:r>
          </a:p>
          <a:p>
            <a:pPr lvl="1"/>
            <a:r>
              <a:rPr lang="en-US" dirty="0"/>
              <a:t>Mission agenda plans, mission scripts, and post-mission recorded telemetry results.</a:t>
            </a:r>
          </a:p>
          <a:p>
            <a:pPr lvl="1"/>
            <a:r>
              <a:rPr lang="en-US" b="1" i="1" dirty="0"/>
              <a:t>Future work: </a:t>
            </a:r>
            <a:r>
              <a:rPr lang="en-US" dirty="0"/>
              <a:t>defining unit tests and expected results for verification and validation.</a:t>
            </a:r>
          </a:p>
          <a:p>
            <a:r>
              <a:rPr lang="en-US" dirty="0"/>
              <a:t>Operators have single archivable, validatable format for robot tasking, results </a:t>
            </a:r>
          </a:p>
          <a:p>
            <a:pPr lvl="1">
              <a:buFont typeface="Arial" pitchFamily="34" charset="0"/>
              <a:buChar char="•"/>
            </a:pPr>
            <a:r>
              <a:rPr lang="en-US" dirty="0"/>
              <a:t>directly convertible to and from a wide variety of different robot command languages.</a:t>
            </a:r>
          </a:p>
          <a:p>
            <a:pPr marL="457200" lvl="1" indent="0">
              <a:buNone/>
            </a:pPr>
            <a:endParaRPr lang="en-US" dirty="0"/>
          </a:p>
        </p:txBody>
      </p:sp>
      <p:sp>
        <p:nvSpPr>
          <p:cNvPr id="4" name="TextBox 3"/>
          <p:cNvSpPr txBox="1"/>
          <p:nvPr/>
        </p:nvSpPr>
        <p:spPr>
          <a:xfrm>
            <a:off x="1625138" y="6165854"/>
            <a:ext cx="8803178" cy="461665"/>
          </a:xfrm>
          <a:prstGeom prst="rect">
            <a:avLst/>
          </a:prstGeom>
          <a:noFill/>
        </p:spPr>
        <p:txBody>
          <a:bodyPr wrap="square" rtlCol="0">
            <a:spAutoFit/>
          </a:bodyPr>
          <a:lstStyle/>
          <a:p>
            <a:pPr algn="ctr"/>
            <a:r>
              <a:rPr lang="en-US" sz="2400" dirty="0">
                <a:hlinkClick r:id="rId3"/>
              </a:rPr>
              <a:t>https://savage.nps.edu/Savage/AuvWorkbench/AVCL/AVCL.html</a:t>
            </a:r>
            <a:r>
              <a:rPr lang="en-US" sz="2400" dirty="0"/>
              <a:t> </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14</a:t>
            </a:fld>
            <a:endParaRPr lang="en-US"/>
          </a:p>
        </p:txBody>
      </p:sp>
      <p:sp>
        <p:nvSpPr>
          <p:cNvPr id="6" name="Title 1"/>
          <p:cNvSpPr txBox="1">
            <a:spLocks/>
          </p:cNvSpPr>
          <p:nvPr/>
        </p:nvSpPr>
        <p:spPr bwMode="auto">
          <a:xfrm>
            <a:off x="10428316" y="2008505"/>
            <a:ext cx="1140715" cy="76314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rPr>
              <a:t>Mission Tasking</a:t>
            </a:r>
          </a:p>
        </p:txBody>
      </p:sp>
    </p:spTree>
    <p:extLst>
      <p:ext uri="{BB962C8B-B14F-4D97-AF65-F5344CB8AC3E}">
        <p14:creationId xmlns:p14="http://schemas.microsoft.com/office/powerpoint/2010/main" val="89188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mission testing </a:t>
            </a:r>
            <a:r>
              <a:rPr lang="en-US" dirty="0" err="1"/>
              <a:t>vieo</a:t>
            </a:r>
            <a:endParaRPr lang="en-US" dirty="0"/>
          </a:p>
        </p:txBody>
      </p:sp>
      <p:pic>
        <p:nvPicPr>
          <p:cNvPr id="2050" name="Picture 2" descr="https://savage.nps.edu/EthicalControl/documentation/videos/EthicalControlUnmannedSystems.PythonMissionTestingDemoCefaluDecember20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7396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ideo_icon1.png (274×205)">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528" y="5338121"/>
            <a:ext cx="1613743" cy="120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1654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419350"/>
          </a:xfrm>
        </p:spPr>
        <p:txBody>
          <a:bodyPr/>
          <a:lstStyle/>
          <a:p>
            <a:r>
              <a:rPr lang="en-US" dirty="0"/>
              <a:t>Data-Centric Security and Trust</a:t>
            </a:r>
          </a:p>
        </p:txBody>
      </p:sp>
      <p:sp>
        <p:nvSpPr>
          <p:cNvPr id="4" name="Text Placeholder 3"/>
          <p:cNvSpPr>
            <a:spLocks noGrp="1"/>
          </p:cNvSpPr>
          <p:nvPr>
            <p:ph type="body" idx="1"/>
          </p:nvPr>
        </p:nvSpPr>
        <p:spPr>
          <a:xfrm>
            <a:off x="831850" y="4471988"/>
            <a:ext cx="10121900" cy="2012785"/>
          </a:xfrm>
        </p:spPr>
        <p:txBody>
          <a:bodyPr>
            <a:noAutofit/>
          </a:bodyPr>
          <a:lstStyle/>
          <a:p>
            <a:r>
              <a:rPr lang="en-US" sz="3200" dirty="0"/>
              <a:t>Compression, authentication, encryption, composability, blockchain ledger, and asymmetric advantages enable group communication of secure mission orders and responses. This is a Chain of Trust for distributed Command Authority.</a:t>
            </a:r>
          </a:p>
        </p:txBody>
      </p:sp>
      <p:sp>
        <p:nvSpPr>
          <p:cNvPr id="5" name="Action Button: End 4">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141</a:t>
            </a:fld>
            <a:endParaRPr lang="en-US"/>
          </a:p>
        </p:txBody>
      </p:sp>
    </p:spTree>
    <p:extLst>
      <p:ext uri="{BB962C8B-B14F-4D97-AF65-F5344CB8AC3E}">
        <p14:creationId xmlns:p14="http://schemas.microsoft.com/office/powerpoint/2010/main" val="435955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Security for Data: </a:t>
            </a:r>
            <a:r>
              <a:rPr lang="en-US" b="1" dirty="0"/>
              <a:t>Structure</a:t>
            </a:r>
            <a:r>
              <a:rPr lang="en-US" dirty="0"/>
              <a:t>                      1</a:t>
            </a:r>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a:t>Extensible Markup Language (XML) provides formal structure for data models and information exchange.</a:t>
            </a:r>
          </a:p>
          <a:p>
            <a:pPr marL="914400" lvl="1" indent="-457200">
              <a:buFont typeface="+mj-lt"/>
              <a:buAutoNum type="alphaLcPeriod"/>
            </a:pPr>
            <a:r>
              <a:rPr lang="en-US" dirty="0"/>
              <a:t>“</a:t>
            </a:r>
            <a:r>
              <a:rPr lang="en-US" dirty="0">
                <a:hlinkClick r:id="rId3"/>
              </a:rPr>
              <a:t>XML</a:t>
            </a:r>
            <a:r>
              <a:rPr lang="en-US" dirty="0"/>
              <a:t> is a </a:t>
            </a:r>
            <a:r>
              <a:rPr lang="en-US" dirty="0">
                <a:hlinkClick r:id="rId4" tooltip="Markup language"/>
              </a:rPr>
              <a:t>markup language</a:t>
            </a:r>
            <a:r>
              <a:rPr lang="en-US" dirty="0"/>
              <a:t> that defines a set of rules for encoding </a:t>
            </a:r>
            <a:r>
              <a:rPr lang="en-US" dirty="0">
                <a:hlinkClick r:id="rId5" tooltip="Electronic document"/>
              </a:rPr>
              <a:t>documents</a:t>
            </a:r>
            <a:r>
              <a:rPr lang="en-US" dirty="0"/>
              <a:t> in a </a:t>
            </a:r>
            <a:r>
              <a:rPr lang="en-US" dirty="0">
                <a:hlinkClick r:id="rId6" tooltip="File format"/>
              </a:rPr>
              <a:t>format</a:t>
            </a:r>
            <a:r>
              <a:rPr lang="en-US" dirty="0"/>
              <a:t> that is both </a:t>
            </a:r>
            <a:r>
              <a:rPr lang="en-US" dirty="0">
                <a:hlinkClick r:id="rId7" tooltip="Human-readable medium"/>
              </a:rPr>
              <a:t>human-readable</a:t>
            </a:r>
            <a:r>
              <a:rPr lang="en-US" dirty="0"/>
              <a:t> and </a:t>
            </a:r>
            <a:r>
              <a:rPr lang="en-US" dirty="0">
                <a:hlinkClick r:id="rId8" tooltip="Machine-readable data"/>
              </a:rPr>
              <a:t>machine-readable</a:t>
            </a:r>
            <a:r>
              <a:rPr lang="en-US" dirty="0"/>
              <a:t>.” – Wikipedia</a:t>
            </a:r>
          </a:p>
          <a:p>
            <a:pPr marL="914400" lvl="1" indent="-457200">
              <a:buFont typeface="+mj-lt"/>
              <a:buAutoNum type="alphaLcPeriod"/>
            </a:pPr>
            <a:r>
              <a:rPr lang="en-US" dirty="0"/>
              <a:t>Declarative and self-describing data structures, not program source code.</a:t>
            </a:r>
          </a:p>
          <a:p>
            <a:pPr marL="914400" lvl="1" indent="-457200">
              <a:buFont typeface="+mj-lt"/>
              <a:buAutoNum type="alphaLcPeriod"/>
            </a:pPr>
            <a:r>
              <a:rPr lang="en-US" dirty="0"/>
              <a:t>Data validation through XML Schema includes strong typing of values and correct parent-child hierarchical relationships.</a:t>
            </a:r>
          </a:p>
          <a:p>
            <a:pPr marL="914400" lvl="1" indent="-457200">
              <a:buFont typeface="+mj-lt"/>
              <a:buAutoNum type="alphaLcPeriod"/>
            </a:pPr>
            <a:r>
              <a:rPr lang="en-US" dirty="0"/>
              <a:t>Avoids </a:t>
            </a:r>
            <a:r>
              <a:rPr lang="en-US" dirty="0">
                <a:hlinkClick r:id="rId9"/>
              </a:rPr>
              <a:t>Garbage In Garbage Out (GIGO) </a:t>
            </a:r>
            <a:r>
              <a:rPr lang="en-US" dirty="0"/>
              <a:t>pathologies when communicating between multiple systems and across related protocols.</a:t>
            </a:r>
          </a:p>
          <a:p>
            <a:pPr marL="914400" lvl="1" indent="-457200">
              <a:buFont typeface="+mj-lt"/>
              <a:buAutoNum type="alphaLcPeriod"/>
            </a:pPr>
            <a:r>
              <a:rPr lang="en-US" dirty="0"/>
              <a:t>Similarly applicable using </a:t>
            </a:r>
            <a:r>
              <a:rPr lang="en-US" dirty="0">
                <a:hlinkClick r:id="rId10"/>
              </a:rPr>
              <a:t>JavaScript Object Notation (JSON)</a:t>
            </a:r>
            <a:r>
              <a:rPr lang="en-US" dirty="0"/>
              <a:t> and other formats.</a:t>
            </a:r>
          </a:p>
          <a:p>
            <a:pPr marL="914400" lvl="1" indent="-457200">
              <a:buFont typeface="+mj-lt"/>
              <a:buAutoNum type="alphaLcPeriod"/>
            </a:pPr>
            <a:r>
              <a:rPr lang="en-US" dirty="0"/>
              <a:t>Offers complete precision of expressive power when defining human orders and system responses, e.g. via Autonomous Vehicle Command Language (AVCL).</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142</a:t>
            </a:fld>
            <a:endParaRPr lang="en-US"/>
          </a:p>
        </p:txBody>
      </p:sp>
    </p:spTree>
    <p:extLst>
      <p:ext uri="{BB962C8B-B14F-4D97-AF65-F5344CB8AC3E}">
        <p14:creationId xmlns:p14="http://schemas.microsoft.com/office/powerpoint/2010/main" val="13362116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Security for Data: </a:t>
            </a:r>
            <a:r>
              <a:rPr lang="en-US" b="1" dirty="0"/>
              <a:t>EXI Compression</a:t>
            </a:r>
            <a:r>
              <a:rPr lang="en-US" dirty="0"/>
              <a:t>         2</a:t>
            </a:r>
          </a:p>
        </p:txBody>
      </p:sp>
      <p:sp>
        <p:nvSpPr>
          <p:cNvPr id="3" name="Content Placeholder 2"/>
          <p:cNvSpPr>
            <a:spLocks noGrp="1"/>
          </p:cNvSpPr>
          <p:nvPr>
            <p:ph idx="1"/>
          </p:nvPr>
        </p:nvSpPr>
        <p:spPr>
          <a:xfrm>
            <a:off x="838200" y="1825625"/>
            <a:ext cx="10400818" cy="4351338"/>
          </a:xfrm>
        </p:spPr>
        <p:txBody>
          <a:bodyPr>
            <a:normAutofit/>
          </a:bodyPr>
          <a:lstStyle/>
          <a:p>
            <a:pPr marL="514350" indent="-514350">
              <a:buFont typeface="+mj-lt"/>
              <a:buAutoNum type="arabicPeriod" startAt="2"/>
            </a:pPr>
            <a:r>
              <a:rPr lang="en-US" dirty="0"/>
              <a:t>Efficient XML Interchange (EXI) provides best-possible compression of XML documents, reducing size and speeding up decompression.</a:t>
            </a:r>
          </a:p>
          <a:p>
            <a:pPr marL="914400" lvl="1" indent="-457200">
              <a:buFont typeface="+mj-lt"/>
              <a:buAutoNum type="alphaLcPeriod"/>
            </a:pPr>
            <a:r>
              <a:rPr lang="en-US" dirty="0"/>
              <a:t>Years of work by exceptionally competent working group, proven results.</a:t>
            </a:r>
          </a:p>
          <a:p>
            <a:pPr marL="914400" lvl="1" indent="-457200">
              <a:buFont typeface="+mj-lt"/>
              <a:buAutoNum type="alphaLcPeriod"/>
            </a:pPr>
            <a:r>
              <a:rPr lang="en-US" dirty="0"/>
              <a:t>EXI Recommendations by World Wide Web Consortium (W3C).</a:t>
            </a:r>
          </a:p>
          <a:p>
            <a:pPr marL="914400" lvl="1" indent="-457200">
              <a:buFont typeface="+mj-lt"/>
              <a:buAutoNum type="alphaLcPeriod"/>
            </a:pPr>
            <a:r>
              <a:rPr lang="en-US" dirty="0"/>
              <a:t>Multiple open-source and commercial implementations in Java, C++</a:t>
            </a:r>
          </a:p>
          <a:p>
            <a:pPr marL="914400" lvl="1" indent="-457200">
              <a:buFont typeface="+mj-lt"/>
              <a:buAutoNum type="alphaLcPeriod"/>
            </a:pPr>
            <a:r>
              <a:rPr lang="en-US" dirty="0"/>
              <a:t>Preserves sufficient structure for lossless composition of compressed XML.</a:t>
            </a:r>
          </a:p>
          <a:p>
            <a:pPr marL="914400" lvl="1" indent="-457200">
              <a:buFont typeface="+mj-lt"/>
              <a:buAutoNum type="alphaLcPeriod"/>
            </a:pPr>
            <a:endParaRPr lang="en-US" dirty="0"/>
          </a:p>
          <a:p>
            <a:pPr marL="0" indent="0">
              <a:buNone/>
            </a:pPr>
            <a:r>
              <a:rPr lang="en-US" dirty="0"/>
              <a:t>Thus even signed and encrypted data documents shown in this work can get best-proven compression for use on limited, disadvantaged and challenged communications links facing deployed Naval forces.</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143</a:t>
            </a:fld>
            <a:endParaRPr lang="en-US"/>
          </a:p>
        </p:txBody>
      </p:sp>
      <p:sp>
        <p:nvSpPr>
          <p:cNvPr id="5" name="Rectangle 4"/>
          <p:cNvSpPr/>
          <p:nvPr/>
        </p:nvSpPr>
        <p:spPr>
          <a:xfrm>
            <a:off x="729205" y="4589365"/>
            <a:ext cx="10359342" cy="1435258"/>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83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69068"/>
          </a:xfrm>
        </p:spPr>
        <p:txBody>
          <a:bodyPr>
            <a:normAutofit/>
          </a:bodyPr>
          <a:lstStyle/>
          <a:p>
            <a:r>
              <a:rPr lang="en-US" sz="3600" dirty="0"/>
              <a:t>Network Optional Warfare (NOW): </a:t>
            </a:r>
            <a:r>
              <a:rPr lang="en-US" sz="3600" b="1" dirty="0">
                <a:hlinkClick r:id="rId3"/>
              </a:rPr>
              <a:t>Efficient Messaging</a:t>
            </a:r>
            <a:endParaRPr lang="en-US" sz="3600" b="1" dirty="0"/>
          </a:p>
        </p:txBody>
      </p:sp>
      <p:sp>
        <p:nvSpPr>
          <p:cNvPr id="3" name="Content Placeholder 2"/>
          <p:cNvSpPr>
            <a:spLocks noGrp="1"/>
          </p:cNvSpPr>
          <p:nvPr>
            <p:ph idx="1"/>
          </p:nvPr>
        </p:nvSpPr>
        <p:spPr>
          <a:xfrm>
            <a:off x="838200" y="1280160"/>
            <a:ext cx="10515600" cy="5407429"/>
          </a:xfrm>
        </p:spPr>
        <p:txBody>
          <a:bodyPr>
            <a:noAutofit/>
          </a:bodyPr>
          <a:lstStyle/>
          <a:p>
            <a:pPr marL="0" indent="0">
              <a:buNone/>
            </a:pPr>
            <a:r>
              <a:rPr lang="en-US" sz="1600" b="1" dirty="0"/>
              <a:t>Navy networks afloat are very different than networks ashore.</a:t>
            </a:r>
            <a:r>
              <a:rPr lang="en-US" sz="1600" dirty="0"/>
              <a:t> Bandwidth is a precious and finite resource, latency can be huge, connectivity can be intermittent, environmental effects dominate, channels are limited in varying ways, and mobile relays are rare.  Manned and unmanned naval systems need efficient messaging for networks afloat - but rarely have it.  Failing to properly utilize communications capacity directly limits tactical effectiveness.</a:t>
            </a:r>
          </a:p>
          <a:p>
            <a:pPr marL="0" indent="0">
              <a:buNone/>
            </a:pPr>
            <a:r>
              <a:rPr lang="en-US" sz="1600" b="1" dirty="0"/>
              <a:t>Efficient messaging is needed to take maximum advantage of severely constrained data links.  </a:t>
            </a:r>
            <a:r>
              <a:rPr lang="en-US" sz="1600" dirty="0"/>
              <a:t>The key to our strategies for achieving efficient messaging is first to use of </a:t>
            </a:r>
            <a:r>
              <a:rPr lang="en-US" sz="1600" dirty="0">
                <a:hlinkClick r:id="rId4"/>
              </a:rPr>
              <a:t>Extensible Markup Language (XML)</a:t>
            </a:r>
            <a:r>
              <a:rPr lang="en-US" sz="1600" dirty="0"/>
              <a:t> for structured data languages, and then use EXI for compressing XML.  Since XML provides a flexible and validatable way to define regular data structures for any language, it provides a practical opportunity to compatibly capture and convert all manner of diverse data formats used for military messaging.  The economics of Web technologies are undeniable and usually provide industry-wide best practices as well.  As a result, this use of open standards is scalable and repeatable, avoiding the "stove pipes" which commonly prevent system-wide interoperability between Navy platforms and coalition partners.</a:t>
            </a:r>
          </a:p>
          <a:p>
            <a:pPr marL="0" indent="0">
              <a:buNone/>
            </a:pPr>
            <a:r>
              <a:rPr lang="en-US" sz="1600" b="1" dirty="0"/>
              <a:t>"Efficiency" means both size and speed.</a:t>
            </a:r>
            <a:r>
              <a:rPr lang="en-US" sz="1600" dirty="0"/>
              <a:t>  EXI has demonstrated compaction that </a:t>
            </a:r>
            <a:r>
              <a:rPr lang="en-US" sz="1600" i="1" dirty="0"/>
              <a:t>always</a:t>
            </a:r>
            <a:r>
              <a:rPr lang="en-US" sz="1600" dirty="0"/>
              <a:t> meets or beats the most commonly used compression techniques (zip and </a:t>
            </a:r>
            <a:r>
              <a:rPr lang="en-US" sz="1600" dirty="0" err="1"/>
              <a:t>gzip</a:t>
            </a:r>
            <a:r>
              <a:rPr lang="en-US" sz="1600" dirty="0"/>
              <a:t>).  Additionally, because EXI decompression goes straight into memory rather than string characters, which then require significant additional parsing, decoding EXI is many times faster than other techniques.  This approach also reduces memory requirements and power consumption on small devices. Because Navy tactical traffic is usually highly structured and highly numeric, EXI provides major advantages that might well impact all afloat Navy communications.  Alternative bit-centric compression schemes cannot take full advantage of those characteristics.</a:t>
            </a:r>
          </a:p>
          <a:p>
            <a:pPr marL="0" indent="0">
              <a:buNone/>
            </a:pPr>
            <a:r>
              <a:rPr lang="en-US" sz="1600" b="1" dirty="0"/>
              <a:t>"Efficiency" is compatible with Data-Centric Security.</a:t>
            </a:r>
            <a:r>
              <a:rPr lang="en-US" sz="1600" dirty="0"/>
              <a:t>  Demonstrated thesis work has shown that digital signature (for authentication) and XML Encryption (privacy and access control) can coexist with efficient compression, when applied in the correct order.  Such interoperability for Information Assurance (IA) Is necessary when working with coalition partners, and also for safeguarding data within deployed unmanned systems that are beyond the reach of network-centric security.</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144</a:t>
            </a:fld>
            <a:endParaRPr lang="en-US"/>
          </a:p>
        </p:txBody>
      </p:sp>
    </p:spTree>
    <p:extLst>
      <p:ext uri="{BB962C8B-B14F-4D97-AF65-F5344CB8AC3E}">
        <p14:creationId xmlns:p14="http://schemas.microsoft.com/office/powerpoint/2010/main" val="12189223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Security for Data: </a:t>
            </a:r>
            <a:r>
              <a:rPr lang="en-US" b="1" dirty="0"/>
              <a:t>Digital Signature</a:t>
            </a:r>
            <a:r>
              <a:rPr lang="en-US" dirty="0"/>
              <a:t>         3</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startAt="3"/>
            </a:pPr>
            <a:r>
              <a:rPr lang="en-US" dirty="0"/>
              <a:t>XML Digital Signature (DS) defines XML syntax for digital signatures.</a:t>
            </a:r>
          </a:p>
          <a:p>
            <a:pPr marL="914400" lvl="1" indent="-457200">
              <a:buFont typeface="+mj-lt"/>
              <a:buAutoNum type="alphaLcPeriod"/>
            </a:pPr>
            <a:r>
              <a:rPr lang="en-US" dirty="0"/>
              <a:t>W3C Recommendation, stable since 2013, international adoption.</a:t>
            </a:r>
          </a:p>
          <a:p>
            <a:pPr lvl="2"/>
            <a:r>
              <a:rPr lang="en-US" dirty="0">
                <a:hlinkClick r:id="rId3"/>
              </a:rPr>
              <a:t>https://www.w3.org/TR/xmldsig-core1</a:t>
            </a:r>
            <a:r>
              <a:rPr lang="en-US" dirty="0"/>
              <a:t> </a:t>
            </a:r>
          </a:p>
          <a:p>
            <a:pPr marL="914400" lvl="1" indent="-457200">
              <a:buFont typeface="+mj-lt"/>
              <a:buAutoNum type="alphaLcPeriod"/>
            </a:pPr>
            <a:r>
              <a:rPr lang="en-US" dirty="0"/>
              <a:t>Public-private key pairs for signature/authentication, key distribution is separate.</a:t>
            </a:r>
          </a:p>
          <a:p>
            <a:pPr marL="914400" lvl="1" indent="-457200">
              <a:buFont typeface="+mj-lt"/>
              <a:buAutoNum type="alphaLcPeriod"/>
            </a:pPr>
            <a:r>
              <a:rPr lang="en-US" dirty="0"/>
              <a:t>Applicable to entire documents or to fragments (subsections).</a:t>
            </a:r>
          </a:p>
          <a:p>
            <a:pPr marL="914400" lvl="1" indent="-457200">
              <a:buFont typeface="+mj-lt"/>
              <a:buAutoNum type="alphaLcPeriod"/>
            </a:pPr>
            <a:r>
              <a:rPr lang="en-US" dirty="0"/>
              <a:t>Requires XML Canonicalization of input documents to regularize formatting so that identical documents are uniquely expressed. </a:t>
            </a:r>
          </a:p>
          <a:p>
            <a:pPr marL="914400" lvl="1" indent="-457200">
              <a:buFont typeface="+mj-lt"/>
              <a:buAutoNum type="alphaLcPeriod"/>
            </a:pPr>
            <a:r>
              <a:rPr lang="en-US" dirty="0"/>
              <a:t>Can sign any data resource for identity verification, non-</a:t>
            </a:r>
            <a:r>
              <a:rPr lang="en-US" dirty="0" err="1"/>
              <a:t>repudiability</a:t>
            </a:r>
            <a:r>
              <a:rPr lang="en-US" dirty="0"/>
              <a:t>, confirmation that original information has not been tampered with, etc.</a:t>
            </a:r>
          </a:p>
          <a:p>
            <a:pPr marL="914400" lvl="1" indent="-457200">
              <a:buFont typeface="+mj-lt"/>
              <a:buAutoNum type="alphaLcPeriod"/>
            </a:pPr>
            <a:r>
              <a:rPr lang="en-US" dirty="0"/>
              <a:t>Completely compatible for data handling within trusted networks.</a:t>
            </a:r>
          </a:p>
          <a:p>
            <a:pPr marL="914400" lvl="1" indent="-457200">
              <a:buFont typeface="+mj-lt"/>
              <a:buAutoNum type="alphaLcPeriod"/>
            </a:pPr>
            <a:r>
              <a:rPr lang="en-US" dirty="0"/>
              <a:t>2019 NPS has adapted open-source Java version of Apache </a:t>
            </a:r>
            <a:r>
              <a:rPr lang="en-US" dirty="0" err="1"/>
              <a:t>Santuario</a:t>
            </a:r>
            <a:r>
              <a:rPr lang="en-US" dirty="0"/>
              <a:t> as utility classes and test suite for further use. Prior examples from years ago still work.</a:t>
            </a:r>
          </a:p>
          <a:p>
            <a:pPr marL="914400" lvl="2" indent="0">
              <a:buNone/>
            </a:pPr>
            <a:r>
              <a:rPr lang="en-US" dirty="0">
                <a:hlinkClick r:id="rId4"/>
              </a:rPr>
              <a:t>https://sourceforge.net/p/x3d/code/HEAD/tree/www.web3d.org/x3d/tools/security/ </a:t>
            </a:r>
            <a:r>
              <a:rPr lang="en-US" dirty="0" err="1">
                <a:hlinkClick r:id="rId4"/>
              </a:rPr>
              <a:t>XmlSecurityApacheSantuario</a:t>
            </a:r>
            <a:r>
              <a:rPr lang="en-US" dirty="0"/>
              <a:t> </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145</a:t>
            </a:fld>
            <a:endParaRPr lang="en-US"/>
          </a:p>
        </p:txBody>
      </p:sp>
    </p:spTree>
    <p:extLst>
      <p:ext uri="{BB962C8B-B14F-4D97-AF65-F5344CB8AC3E}">
        <p14:creationId xmlns:p14="http://schemas.microsoft.com/office/powerpoint/2010/main" val="1087450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Security for Data:  </a:t>
            </a:r>
            <a:r>
              <a:rPr lang="en-US" b="1" dirty="0"/>
              <a:t>Encryption</a:t>
            </a:r>
            <a:r>
              <a:rPr lang="en-US" dirty="0"/>
              <a:t>                  4</a:t>
            </a:r>
          </a:p>
        </p:txBody>
      </p:sp>
      <p:sp>
        <p:nvSpPr>
          <p:cNvPr id="3" name="Content Placeholder 2"/>
          <p:cNvSpPr>
            <a:spLocks noGrp="1"/>
          </p:cNvSpPr>
          <p:nvPr>
            <p:ph idx="1"/>
          </p:nvPr>
        </p:nvSpPr>
        <p:spPr/>
        <p:txBody>
          <a:bodyPr>
            <a:normAutofit/>
          </a:bodyPr>
          <a:lstStyle/>
          <a:p>
            <a:pPr marL="514350" indent="-514350">
              <a:buFont typeface="+mj-lt"/>
              <a:buAutoNum type="arabicPeriod" startAt="4"/>
            </a:pPr>
            <a:r>
              <a:rPr lang="en-US" dirty="0"/>
              <a:t>XML Encryption (XML-</a:t>
            </a:r>
            <a:r>
              <a:rPr lang="en-US" dirty="0" err="1"/>
              <a:t>Enc</a:t>
            </a:r>
            <a:r>
              <a:rPr lang="en-US" dirty="0"/>
              <a:t>) defines how to encrypt XML data.</a:t>
            </a:r>
          </a:p>
          <a:p>
            <a:pPr marL="914400" lvl="1" indent="-457200">
              <a:buFont typeface="+mj-lt"/>
              <a:buAutoNum type="alphaLcPeriod"/>
            </a:pPr>
            <a:r>
              <a:rPr lang="en-US" dirty="0"/>
              <a:t>W3C Recommendation, stable since 2013, international adoption.</a:t>
            </a:r>
          </a:p>
          <a:p>
            <a:pPr lvl="2"/>
            <a:r>
              <a:rPr lang="en-US" dirty="0">
                <a:hlinkClick r:id="rId3"/>
              </a:rPr>
              <a:t>https://www.w3.org/TR/xmlenc-core1</a:t>
            </a:r>
            <a:r>
              <a:rPr lang="en-US" dirty="0"/>
              <a:t> </a:t>
            </a:r>
          </a:p>
          <a:p>
            <a:pPr marL="914400" lvl="1" indent="-457200">
              <a:buFont typeface="+mj-lt"/>
              <a:buAutoNum type="alphaLcPeriod"/>
            </a:pPr>
            <a:r>
              <a:rPr lang="en-US" dirty="0"/>
              <a:t>Public-private (i.e. shared-secret) key pairs, key distribution is separate.</a:t>
            </a:r>
          </a:p>
          <a:p>
            <a:pPr marL="914400" lvl="1" indent="-457200">
              <a:buFont typeface="+mj-lt"/>
              <a:buAutoNum type="alphaLcPeriod"/>
            </a:pPr>
            <a:r>
              <a:rPr lang="en-US" dirty="0"/>
              <a:t>Applicable to entire documents or to fragments (subsections).</a:t>
            </a:r>
          </a:p>
          <a:p>
            <a:pPr marL="914400" lvl="1" indent="-457200">
              <a:buFont typeface="+mj-lt"/>
              <a:buAutoNum type="alphaLcPeriod"/>
            </a:pPr>
            <a:r>
              <a:rPr lang="en-US" dirty="0"/>
              <a:t>Different from Transport Layer Security (TLS) used by http/https for sending encrypted traffic over the Internet.</a:t>
            </a:r>
          </a:p>
          <a:p>
            <a:pPr marL="914400" lvl="1" indent="-457200">
              <a:buFont typeface="+mj-lt"/>
              <a:buAutoNum type="alphaLcPeriod"/>
            </a:pPr>
            <a:r>
              <a:rPr lang="en-US" dirty="0"/>
              <a:t>Some vulnerabilities were reported publicly, but each was performed via exhaustive attacks against server, incrementally analyzing error responses.  Not likely or practical mode of attack against unmanned systems.</a:t>
            </a:r>
          </a:p>
          <a:p>
            <a:pPr marL="914400" lvl="1" indent="-457200">
              <a:buFont typeface="+mj-lt"/>
              <a:buAutoNum type="alphaLcPeriod"/>
            </a:pPr>
            <a:r>
              <a:rPr lang="en-US" dirty="0"/>
              <a:t>Completely compatible for data handling within already-trusted networks.</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146</a:t>
            </a:fld>
            <a:endParaRPr lang="en-US"/>
          </a:p>
        </p:txBody>
      </p:sp>
    </p:spTree>
    <p:extLst>
      <p:ext uri="{BB962C8B-B14F-4D97-AF65-F5344CB8AC3E}">
        <p14:creationId xmlns:p14="http://schemas.microsoft.com/office/powerpoint/2010/main" val="14298323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XML Security Suite: unit tests sat</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80" y="4042"/>
            <a:ext cx="12207419" cy="6853957"/>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147</a:t>
            </a:fld>
            <a:endParaRPr lang="en-US"/>
          </a:p>
        </p:txBody>
      </p:sp>
    </p:spTree>
    <p:extLst>
      <p:ext uri="{BB962C8B-B14F-4D97-AF65-F5344CB8AC3E}">
        <p14:creationId xmlns:p14="http://schemas.microsoft.com/office/powerpoint/2010/main" val="21831970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XML Security: </a:t>
            </a:r>
            <a:r>
              <a:rPr lang="en-US" b="1" dirty="0"/>
              <a:t>Composition</a:t>
            </a:r>
            <a:r>
              <a:rPr lang="en-US" dirty="0"/>
              <a:t>                              5</a:t>
            </a:r>
          </a:p>
        </p:txBody>
      </p:sp>
      <p:sp>
        <p:nvSpPr>
          <p:cNvPr id="3" name="Content Placeholder 2"/>
          <p:cNvSpPr>
            <a:spLocks noGrp="1"/>
          </p:cNvSpPr>
          <p:nvPr>
            <p:ph idx="1"/>
          </p:nvPr>
        </p:nvSpPr>
        <p:spPr/>
        <p:txBody>
          <a:bodyPr>
            <a:normAutofit/>
          </a:bodyPr>
          <a:lstStyle/>
          <a:p>
            <a:pPr marL="514350" indent="-514350">
              <a:buFont typeface="+mj-lt"/>
              <a:buAutoNum type="arabicPeriod" startAt="5"/>
            </a:pPr>
            <a:r>
              <a:rPr lang="en-US" dirty="0"/>
              <a:t>EXI Compression, XML Digital Signature and XML Encryption can be composed for applying to data in single files/documents/messages.</a:t>
            </a:r>
          </a:p>
          <a:p>
            <a:pPr marL="914400" lvl="1" indent="-457200">
              <a:buFont typeface="+mj-lt"/>
              <a:buAutoNum type="alphaLcPeriod"/>
            </a:pPr>
            <a:r>
              <a:rPr lang="en-US" dirty="0"/>
              <a:t>Each technology works on data formatted as valid XML.</a:t>
            </a:r>
          </a:p>
          <a:p>
            <a:pPr marL="914400" lvl="1" indent="-457200">
              <a:buFont typeface="+mj-lt"/>
              <a:buAutoNum type="alphaLcPeriod"/>
            </a:pPr>
            <a:r>
              <a:rPr lang="en-US" dirty="0"/>
              <a:t>Multiple NPS theses have examined EXI characteristics in combination with XML Security.</a:t>
            </a:r>
          </a:p>
          <a:p>
            <a:pPr marL="914400" lvl="1" indent="-457200">
              <a:buFont typeface="+mj-lt"/>
              <a:buAutoNum type="alphaLcPeriod"/>
            </a:pPr>
            <a:r>
              <a:rPr lang="en-US" dirty="0"/>
              <a:t>Such composition is partially demonstrated, appears completely feasible.</a:t>
            </a:r>
          </a:p>
          <a:p>
            <a:pPr marL="914400" lvl="1" indent="-457200">
              <a:buFont typeface="+mj-lt"/>
              <a:buAutoNum type="alphaLcPeriod"/>
            </a:pPr>
            <a:r>
              <a:rPr lang="en-US" dirty="0"/>
              <a:t>Williams, Jeffrey S., </a:t>
            </a:r>
            <a:r>
              <a:rPr lang="en-US" dirty="0">
                <a:hlinkClick r:id="rId3"/>
              </a:rPr>
              <a:t>Document-based message-centric security using XML authentication and encryption for coalition and interagency operations</a:t>
            </a:r>
            <a:r>
              <a:rPr lang="en-US" dirty="0"/>
              <a:t>, Masters Thesis, Naval Postgraduate School, Monterey, California, 2009.</a:t>
            </a:r>
          </a:p>
          <a:p>
            <a:pPr marL="914400" lvl="1" indent="-457200">
              <a:buFont typeface="+mj-lt"/>
              <a:buAutoNum type="alphaLcPeriod"/>
            </a:pPr>
            <a:r>
              <a:rPr lang="en-US" dirty="0"/>
              <a:t>Each is usable in concert for data-centric security, compatibly within any secure network or within fixed/mobile data storage of unmanned systems.</a:t>
            </a:r>
          </a:p>
          <a:p>
            <a:pPr marL="457200" lvl="1" indent="0">
              <a:buNone/>
            </a:pP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148</a:t>
            </a:fld>
            <a:endParaRPr lang="en-US"/>
          </a:p>
        </p:txBody>
      </p:sp>
    </p:spTree>
    <p:extLst>
      <p:ext uri="{BB962C8B-B14F-4D97-AF65-F5344CB8AC3E}">
        <p14:creationId xmlns:p14="http://schemas.microsoft.com/office/powerpoint/2010/main" val="28787462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7013"/>
            <a:ext cx="10515600" cy="1325563"/>
          </a:xfrm>
        </p:spPr>
        <p:txBody>
          <a:bodyPr>
            <a:normAutofit fontScale="90000"/>
          </a:bodyPr>
          <a:lstStyle/>
          <a:p>
            <a:r>
              <a:rPr lang="en-US" dirty="0"/>
              <a:t>Williams Thesis:  Composition of EXI Compression, XML Authentication, and XML Signature</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b="13573"/>
          <a:stretch/>
        </p:blipFill>
        <p:spPr>
          <a:xfrm>
            <a:off x="1770612" y="1758141"/>
            <a:ext cx="8728363" cy="5037513"/>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149</a:t>
            </a:fld>
            <a:endParaRPr lang="en-US"/>
          </a:p>
        </p:txBody>
      </p:sp>
    </p:spTree>
    <p:extLst>
      <p:ext uri="{BB962C8B-B14F-4D97-AF65-F5344CB8AC3E}">
        <p14:creationId xmlns:p14="http://schemas.microsoft.com/office/powerpoint/2010/main" val="249788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6993" y="-115687"/>
            <a:ext cx="11072552" cy="1143000"/>
          </a:xfrm>
        </p:spPr>
        <p:txBody>
          <a:bodyPr>
            <a:normAutofit fontScale="90000"/>
          </a:bodyPr>
          <a:lstStyle/>
          <a:p>
            <a:r>
              <a:rPr lang="en-US" dirty="0"/>
              <a:t>Example AVCL mission agenda, as pseudo-code XML</a:t>
            </a:r>
          </a:p>
        </p:txBody>
      </p:sp>
      <p:sp>
        <p:nvSpPr>
          <p:cNvPr id="6" name="Content Placeholder 5"/>
          <p:cNvSpPr>
            <a:spLocks noGrp="1"/>
          </p:cNvSpPr>
          <p:nvPr>
            <p:ph idx="1"/>
          </p:nvPr>
        </p:nvSpPr>
        <p:spPr>
          <a:xfrm>
            <a:off x="508519" y="1089493"/>
            <a:ext cx="6106594" cy="5716120"/>
          </a:xfrm>
        </p:spPr>
        <p:txBody>
          <a:bodyPr>
            <a:noAutofit/>
          </a:bodyPr>
          <a:lstStyle/>
          <a:p>
            <a:pPr marL="0" indent="0">
              <a:lnSpc>
                <a:spcPct val="100000"/>
              </a:lnSpc>
              <a:spcBef>
                <a:spcPts val="200"/>
              </a:spcBef>
              <a:buNone/>
            </a:pPr>
            <a:r>
              <a:rPr lang="en-US" sz="1500" dirty="0"/>
              <a:t>&lt;?xml version="1.0" encoding="UTF-8"?&gt;</a:t>
            </a:r>
          </a:p>
          <a:p>
            <a:pPr marL="0" indent="0">
              <a:lnSpc>
                <a:spcPct val="100000"/>
              </a:lnSpc>
              <a:spcBef>
                <a:spcPts val="200"/>
              </a:spcBef>
              <a:buNone/>
            </a:pPr>
            <a:r>
              <a:rPr lang="en-US" sz="1500" dirty="0"/>
              <a:t>&lt;</a:t>
            </a:r>
            <a:r>
              <a:rPr lang="en-US" sz="1500" dirty="0" err="1"/>
              <a:t>UUVMission</a:t>
            </a:r>
            <a:r>
              <a:rPr lang="en-US" sz="1500" dirty="0"/>
              <a:t>&gt;</a:t>
            </a:r>
          </a:p>
          <a:p>
            <a:pPr marL="0" indent="0">
              <a:lnSpc>
                <a:spcPct val="100000"/>
              </a:lnSpc>
              <a:spcBef>
                <a:spcPts val="200"/>
              </a:spcBef>
              <a:buNone/>
            </a:pPr>
            <a:r>
              <a:rPr lang="en-US" sz="1500" dirty="0"/>
              <a:t>    &lt;</a:t>
            </a:r>
            <a:r>
              <a:rPr lang="en-US" sz="1500" dirty="0" err="1"/>
              <a:t>GoalSet</a:t>
            </a:r>
            <a:r>
              <a:rPr lang="en-US" sz="1500" dirty="0"/>
              <a:t>&gt;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 </a:t>
            </a:r>
            <a:r>
              <a:rPr lang="en-US" sz="1500" dirty="0">
                <a:solidFill>
                  <a:schemeClr val="accent4">
                    <a:lumMod val="50000"/>
                  </a:schemeClr>
                </a:solidFill>
              </a:rPr>
              <a:t>id=”goal1”&gt;</a:t>
            </a:r>
          </a:p>
          <a:p>
            <a:pPr marL="0" indent="0">
              <a:lnSpc>
                <a:spcPct val="100000"/>
              </a:lnSpc>
              <a:spcBef>
                <a:spcPts val="200"/>
              </a:spcBef>
              <a:buNone/>
            </a:pPr>
            <a:r>
              <a:rPr lang="en-US" sz="1500" dirty="0"/>
              <a:t>            &lt;</a:t>
            </a:r>
            <a:r>
              <a:rPr lang="en-US" sz="1500" b="1" dirty="0">
                <a:solidFill>
                  <a:srgbClr val="00CC00"/>
                </a:solidFill>
              </a:rPr>
              <a:t>Search</a:t>
            </a:r>
            <a:r>
              <a:rPr lang="en-US" sz="1500" dirty="0">
                <a:solidFill>
                  <a:srgbClr val="00CC00"/>
                </a:solidFill>
              </a:rPr>
              <a:t> </a:t>
            </a:r>
            <a:r>
              <a:rPr lang="en-US" sz="1500" dirty="0"/>
              <a:t>nextOnSuccess=”goal2” nextOnFailure=”goal3”/&gt;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a:t>
            </a:r>
            <a:r>
              <a:rPr lang="en-US" sz="1500" dirty="0">
                <a:solidFill>
                  <a:schemeClr val="accent4">
                    <a:lumMod val="50000"/>
                  </a:schemeClr>
                </a:solidFill>
              </a:rPr>
              <a:t> id=”goal2”&gt;</a:t>
            </a:r>
          </a:p>
          <a:p>
            <a:pPr marL="0" indent="0">
              <a:lnSpc>
                <a:spcPct val="100000"/>
              </a:lnSpc>
              <a:spcBef>
                <a:spcPts val="200"/>
              </a:spcBef>
              <a:buNone/>
            </a:pPr>
            <a:r>
              <a:rPr lang="en-US" sz="1500" dirty="0"/>
              <a:t>            &lt;</a:t>
            </a:r>
            <a:r>
              <a:rPr lang="en-US" sz="1500" b="1" dirty="0" err="1">
                <a:solidFill>
                  <a:srgbClr val="00CC00"/>
                </a:solidFill>
              </a:rPr>
              <a:t>SampleEnvironment</a:t>
            </a:r>
            <a:r>
              <a:rPr lang="en-US" sz="1500" dirty="0">
                <a:solidFill>
                  <a:srgbClr val="00CC00"/>
                </a:solidFill>
              </a:rPr>
              <a:t> </a:t>
            </a:r>
            <a:r>
              <a:rPr lang="en-US" sz="1500" dirty="0"/>
              <a:t>nextOnSuccess=”goal3” </a:t>
            </a:r>
          </a:p>
          <a:p>
            <a:pPr marL="0" indent="0">
              <a:lnSpc>
                <a:spcPct val="100000"/>
              </a:lnSpc>
              <a:spcBef>
                <a:spcPts val="200"/>
              </a:spcBef>
              <a:buNone/>
            </a:pPr>
            <a:r>
              <a:rPr lang="en-US" sz="1500" dirty="0"/>
              <a:t>	nextOnFailure=”recover”/&gt;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area=”B”</a:t>
            </a:r>
            <a:r>
              <a:rPr lang="en-US" sz="1500" dirty="0">
                <a:solidFill>
                  <a:schemeClr val="accent4">
                    <a:lumMod val="50000"/>
                  </a:schemeClr>
                </a:solidFill>
              </a:rPr>
              <a:t> id=”goal3”&gt;</a:t>
            </a:r>
          </a:p>
          <a:p>
            <a:pPr marL="0" indent="0">
              <a:lnSpc>
                <a:spcPct val="100000"/>
              </a:lnSpc>
              <a:spcBef>
                <a:spcPts val="200"/>
              </a:spcBef>
              <a:buNone/>
            </a:pPr>
            <a:r>
              <a:rPr lang="en-US" sz="1500" dirty="0"/>
              <a:t>            &lt;</a:t>
            </a:r>
            <a:r>
              <a:rPr lang="en-US" sz="1500" b="1" dirty="0">
                <a:solidFill>
                  <a:srgbClr val="00CC00"/>
                </a:solidFill>
              </a:rPr>
              <a:t>Search</a:t>
            </a:r>
            <a:r>
              <a:rPr lang="en-US" sz="1500" dirty="0"/>
              <a:t> nextOnSuccess=”goal4” nextOnFailure=”goal4”/&gt;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area=”C”</a:t>
            </a:r>
            <a:r>
              <a:rPr lang="en-US" sz="1500" dirty="0">
                <a:solidFill>
                  <a:schemeClr val="accent4">
                    <a:lumMod val="50000"/>
                  </a:schemeClr>
                </a:solidFill>
              </a:rPr>
              <a:t> id=”goal4”&gt;</a:t>
            </a:r>
          </a:p>
          <a:p>
            <a:pPr marL="0" indent="0">
              <a:lnSpc>
                <a:spcPct val="100000"/>
              </a:lnSpc>
              <a:spcBef>
                <a:spcPts val="200"/>
              </a:spcBef>
              <a:buNone/>
            </a:pPr>
            <a:r>
              <a:rPr lang="en-US" sz="1500" dirty="0"/>
              <a:t>            &lt;</a:t>
            </a:r>
            <a:r>
              <a:rPr lang="en-US" sz="1500" b="1" dirty="0">
                <a:solidFill>
                  <a:srgbClr val="00CC00"/>
                </a:solidFill>
              </a:rPr>
              <a:t>Rendezvous</a:t>
            </a:r>
            <a:r>
              <a:rPr lang="en-US" sz="1500" dirty="0">
                <a:solidFill>
                  <a:srgbClr val="00CC00"/>
                </a:solidFill>
              </a:rPr>
              <a:t> </a:t>
            </a:r>
            <a:r>
              <a:rPr lang="en-US" sz="1500" dirty="0"/>
              <a:t>nextOnSuccess=”recover” nextOnFailure=”recover”/&gt;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t>
            </a:r>
            <a:r>
              <a:rPr lang="en-US" sz="1500" dirty="0" err="1"/>
              <a:t>recoveryPosition</a:t>
            </a:r>
            <a:r>
              <a:rPr lang="en-US" sz="1500" dirty="0"/>
              <a:t>” </a:t>
            </a:r>
            <a:r>
              <a:rPr lang="en-US" sz="1500" dirty="0">
                <a:solidFill>
                  <a:schemeClr val="accent4">
                    <a:lumMod val="50000"/>
                  </a:schemeClr>
                </a:solidFill>
              </a:rPr>
              <a:t>id=”recover”&gt;</a:t>
            </a:r>
          </a:p>
          <a:p>
            <a:pPr marL="0" indent="0">
              <a:lnSpc>
                <a:spcPct val="100000"/>
              </a:lnSpc>
              <a:spcBef>
                <a:spcPts val="200"/>
              </a:spcBef>
              <a:buNone/>
            </a:pPr>
            <a:r>
              <a:rPr lang="en-US" sz="1500" dirty="0"/>
              <a:t>            &lt;</a:t>
            </a:r>
            <a:r>
              <a:rPr lang="en-US" sz="1500" b="1" dirty="0">
                <a:solidFill>
                  <a:srgbClr val="00CC00"/>
                </a:solidFill>
              </a:rPr>
              <a:t>Transit</a:t>
            </a:r>
            <a:r>
              <a:rPr lang="en-US" sz="1500" dirty="0">
                <a:solidFill>
                  <a:srgbClr val="00CC00"/>
                </a:solidFill>
              </a:rPr>
              <a:t> </a:t>
            </a:r>
            <a:r>
              <a:rPr lang="en-US" sz="1500" dirty="0"/>
              <a:t>nextOnSuccess=”</a:t>
            </a:r>
            <a:r>
              <a:rPr lang="en-US" sz="1500" dirty="0" err="1"/>
              <a:t>missionComplete</a:t>
            </a:r>
            <a:r>
              <a:rPr lang="en-US" sz="1500" dirty="0"/>
              <a:t>” 	nextOnFailure=”</a:t>
            </a:r>
            <a:r>
              <a:rPr lang="en-US" sz="1500" dirty="0" err="1"/>
              <a:t>missionAbort</a:t>
            </a:r>
            <a:r>
              <a:rPr lang="en-US" sz="1500" dirty="0"/>
              <a:t>”/&gt;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dirty="0" err="1"/>
              <a:t>GoalSet</a:t>
            </a:r>
            <a:r>
              <a:rPr lang="en-US" sz="1500" dirty="0"/>
              <a:t>&gt;</a:t>
            </a:r>
          </a:p>
          <a:p>
            <a:pPr marL="0" indent="0">
              <a:lnSpc>
                <a:spcPct val="100000"/>
              </a:lnSpc>
              <a:spcBef>
                <a:spcPts val="200"/>
              </a:spcBef>
              <a:buNone/>
            </a:pPr>
            <a:r>
              <a:rPr lang="en-US" sz="1500" dirty="0"/>
              <a:t>&lt;/</a:t>
            </a:r>
            <a:r>
              <a:rPr lang="en-US" sz="1500" dirty="0" err="1"/>
              <a:t>UUVMission</a:t>
            </a:r>
            <a:r>
              <a:rPr lang="en-US" sz="1500" dirty="0"/>
              <a:t>&gt;</a:t>
            </a:r>
          </a:p>
          <a:p>
            <a:pPr>
              <a:lnSpc>
                <a:spcPct val="100000"/>
              </a:lnSpc>
              <a:spcBef>
                <a:spcPts val="200"/>
              </a:spcBef>
            </a:pPr>
            <a:endParaRPr lang="en-US" sz="1500" dirty="0"/>
          </a:p>
        </p:txBody>
      </p:sp>
      <p:sp>
        <p:nvSpPr>
          <p:cNvPr id="4" name="Content Placeholder 12"/>
          <p:cNvSpPr txBox="1">
            <a:spLocks/>
          </p:cNvSpPr>
          <p:nvPr/>
        </p:nvSpPr>
        <p:spPr bwMode="auto">
          <a:xfrm>
            <a:off x="5739937" y="1570411"/>
            <a:ext cx="6209608"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algn="ctr"/>
            <a:r>
              <a:rPr lang="en-US" sz="3200" dirty="0">
                <a:solidFill>
                  <a:schemeClr val="tx2"/>
                </a:solidFill>
              </a:rPr>
              <a:t>AVCL is readable by human or robot,</a:t>
            </a:r>
          </a:p>
          <a:p>
            <a:pPr algn="ctr"/>
            <a:r>
              <a:rPr lang="en-US" sz="3200" dirty="0">
                <a:solidFill>
                  <a:schemeClr val="tx2"/>
                </a:solidFill>
              </a:rPr>
              <a:t>captures logic of mission tasking</a:t>
            </a:r>
          </a:p>
        </p:txBody>
      </p:sp>
      <p:sp>
        <p:nvSpPr>
          <p:cNvPr id="7" name="Content Placeholder 12"/>
          <p:cNvSpPr txBox="1">
            <a:spLocks/>
          </p:cNvSpPr>
          <p:nvPr/>
        </p:nvSpPr>
        <p:spPr bwMode="auto">
          <a:xfrm>
            <a:off x="5739937" y="3318855"/>
            <a:ext cx="6217921"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marL="0" algn="ctr">
              <a:spcBef>
                <a:spcPts val="0"/>
              </a:spcBef>
            </a:pPr>
            <a:r>
              <a:rPr lang="en-US" sz="3200" dirty="0">
                <a:solidFill>
                  <a:schemeClr val="tx2"/>
                </a:solidFill>
              </a:rPr>
              <a:t>XML ensures syntactically correct, well-defined, numerically valid</a:t>
            </a:r>
          </a:p>
        </p:txBody>
      </p:sp>
      <p:sp>
        <p:nvSpPr>
          <p:cNvPr id="8" name="Content Placeholder 12"/>
          <p:cNvSpPr txBox="1">
            <a:spLocks/>
          </p:cNvSpPr>
          <p:nvPr/>
        </p:nvSpPr>
        <p:spPr bwMode="auto">
          <a:xfrm>
            <a:off x="5739937" y="5067299"/>
            <a:ext cx="6217921"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algn="ctr"/>
            <a:r>
              <a:rPr lang="en-US" sz="3200" dirty="0">
                <a:solidFill>
                  <a:schemeClr val="tx2"/>
                </a:solidFill>
              </a:rPr>
              <a:t>Needed: semantic representation </a:t>
            </a:r>
          </a:p>
          <a:p>
            <a:pPr algn="ctr"/>
            <a:r>
              <a:rPr lang="en-US" sz="3200" dirty="0">
                <a:solidFill>
                  <a:schemeClr val="tx2"/>
                </a:solidFill>
              </a:rPr>
              <a:t>to check ethical, logical consistency</a:t>
            </a:r>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15</a:t>
            </a:fld>
            <a:endParaRPr lang="en-US"/>
          </a:p>
        </p:txBody>
      </p:sp>
    </p:spTree>
    <p:extLst>
      <p:ext uri="{BB962C8B-B14F-4D97-AF65-F5344CB8AC3E}">
        <p14:creationId xmlns:p14="http://schemas.microsoft.com/office/powerpoint/2010/main" val="11341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0358" y="5646863"/>
            <a:ext cx="3212744" cy="898670"/>
          </a:xfrm>
          <a:prstGeom prst="rect">
            <a:avLst/>
          </a:prstGeom>
        </p:spPr>
      </p:pic>
      <p:sp>
        <p:nvSpPr>
          <p:cNvPr id="2" name="Title 1"/>
          <p:cNvSpPr>
            <a:spLocks noGrp="1"/>
          </p:cNvSpPr>
          <p:nvPr>
            <p:ph type="title"/>
          </p:nvPr>
        </p:nvSpPr>
        <p:spPr/>
        <p:txBody>
          <a:bodyPr/>
          <a:lstStyle/>
          <a:p>
            <a:r>
              <a:rPr lang="en-US" dirty="0"/>
              <a:t>Security Assertion Markup Language (SAML)</a:t>
            </a:r>
          </a:p>
        </p:txBody>
      </p:sp>
      <p:sp>
        <p:nvSpPr>
          <p:cNvPr id="3" name="Content Placeholder 2"/>
          <p:cNvSpPr>
            <a:spLocks noGrp="1"/>
          </p:cNvSpPr>
          <p:nvPr>
            <p:ph idx="1"/>
          </p:nvPr>
        </p:nvSpPr>
        <p:spPr>
          <a:xfrm>
            <a:off x="838200" y="1825624"/>
            <a:ext cx="10972800" cy="4752975"/>
          </a:xfrm>
        </p:spPr>
        <p:txBody>
          <a:bodyPr>
            <a:normAutofit lnSpcReduction="10000"/>
          </a:bodyPr>
          <a:lstStyle/>
          <a:p>
            <a:r>
              <a:rPr lang="en-US" dirty="0">
                <a:hlinkClick r:id="rId5"/>
              </a:rPr>
              <a:t>Security Assertion Markup Language (SAML) </a:t>
            </a:r>
            <a:r>
              <a:rPr lang="en-US" dirty="0"/>
              <a:t>is an open standard for exchanging authentication and authorization data between parties, in particular, between an identity provider and a service provider.  </a:t>
            </a:r>
          </a:p>
          <a:p>
            <a:r>
              <a:rPr lang="en-US" dirty="0"/>
              <a:t>SAML is an XML-based markup language for security assertions (statements that service providers use to make access-control decisions).</a:t>
            </a:r>
          </a:p>
          <a:p>
            <a:r>
              <a:rPr lang="en-US" dirty="0"/>
              <a:t>With some adaptation work, SAML might be used to formally describe policies and requirements for data-centric security of mission orders.</a:t>
            </a:r>
          </a:p>
          <a:p>
            <a:pPr marL="0" indent="0">
              <a:buNone/>
            </a:pPr>
            <a:r>
              <a:rPr lang="en-US" dirty="0"/>
              <a:t>References</a:t>
            </a:r>
          </a:p>
          <a:p>
            <a:r>
              <a:rPr lang="en-US" dirty="0"/>
              <a:t>RDML </a:t>
            </a:r>
            <a:r>
              <a:rPr lang="en-US" dirty="0" err="1"/>
              <a:t>Danelle</a:t>
            </a:r>
            <a:r>
              <a:rPr lang="en-US" dirty="0"/>
              <a:t> Barrett USN, “</a:t>
            </a:r>
            <a:r>
              <a:rPr lang="en-US" dirty="0">
                <a:hlinkClick r:id="rId6"/>
              </a:rPr>
              <a:t>The data-driven Department of the Navy</a:t>
            </a:r>
            <a:r>
              <a:rPr lang="en-US" dirty="0"/>
              <a:t>,” </a:t>
            </a:r>
            <a:r>
              <a:rPr lang="en-US" i="1" dirty="0"/>
              <a:t>CHIPS</a:t>
            </a:r>
            <a:r>
              <a:rPr lang="en-US" dirty="0"/>
              <a:t>, January-March 2018</a:t>
            </a:r>
          </a:p>
          <a:p>
            <a:r>
              <a:rPr lang="en-US" dirty="0"/>
              <a:t>Latest version is </a:t>
            </a:r>
            <a:r>
              <a:rPr lang="en-US" dirty="0">
                <a:hlinkClick r:id="rId7"/>
              </a:rPr>
              <a:t>SAML 2.0</a:t>
            </a:r>
            <a:r>
              <a:rPr lang="en-US" dirty="0"/>
              <a:t> standardized by OASIS</a:t>
            </a:r>
          </a:p>
          <a:p>
            <a:endParaRPr lang="en-US" dirty="0"/>
          </a:p>
        </p:txBody>
      </p:sp>
      <p:sp>
        <p:nvSpPr>
          <p:cNvPr id="5" name="Slide Number Placeholder 5"/>
          <p:cNvSpPr>
            <a:spLocks noGrp="1"/>
          </p:cNvSpPr>
          <p:nvPr>
            <p:ph type="sldNum" sz="quarter" idx="12"/>
          </p:nvPr>
        </p:nvSpPr>
        <p:spPr>
          <a:xfrm>
            <a:off x="9089778" y="6356350"/>
            <a:ext cx="2743200" cy="365125"/>
          </a:xfrm>
        </p:spPr>
        <p:txBody>
          <a:bodyPr/>
          <a:lstStyle/>
          <a:p>
            <a:fld id="{B31A39DF-61A9-4ACA-B734-536BAC9BE44A}" type="slidenum">
              <a:rPr lang="en-US" smtClean="0"/>
              <a:t>150</a:t>
            </a:fld>
            <a:endParaRPr lang="en-US" dirty="0"/>
          </a:p>
        </p:txBody>
      </p:sp>
    </p:spTree>
    <p:extLst>
      <p:ext uri="{BB962C8B-B14F-4D97-AF65-F5344CB8AC3E}">
        <p14:creationId xmlns:p14="http://schemas.microsoft.com/office/powerpoint/2010/main" val="15491662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distributed ledger characteristics</a:t>
            </a:r>
          </a:p>
        </p:txBody>
      </p:sp>
      <p:sp>
        <p:nvSpPr>
          <p:cNvPr id="3" name="Content Placeholder 2"/>
          <p:cNvSpPr>
            <a:spLocks noGrp="1"/>
          </p:cNvSpPr>
          <p:nvPr>
            <p:ph idx="1"/>
          </p:nvPr>
        </p:nvSpPr>
        <p:spPr>
          <a:xfrm>
            <a:off x="838200" y="1825625"/>
            <a:ext cx="10515600" cy="4719262"/>
          </a:xfrm>
        </p:spPr>
        <p:txBody>
          <a:bodyPr>
            <a:normAutofit/>
          </a:bodyPr>
          <a:lstStyle/>
          <a:p>
            <a:r>
              <a:rPr lang="en-US" dirty="0"/>
              <a:t>“A </a:t>
            </a:r>
            <a:r>
              <a:rPr lang="en-US" b="1" dirty="0">
                <a:hlinkClick r:id="rId3"/>
              </a:rPr>
              <a:t>distributed ledger</a:t>
            </a:r>
            <a:r>
              <a:rPr lang="en-US" dirty="0"/>
              <a:t> is a consensus of replicated, shared, and synchronized digital data geographically spread across multiple sites, countries, or institutions. There is no central administrator or centralized data storage.”</a:t>
            </a:r>
            <a:r>
              <a:rPr lang="en-US" baseline="30000" dirty="0"/>
              <a:t> –</a:t>
            </a:r>
            <a:r>
              <a:rPr lang="en-US" dirty="0"/>
              <a:t> Wikipedia</a:t>
            </a:r>
          </a:p>
          <a:p>
            <a:r>
              <a:rPr lang="en-US" dirty="0"/>
              <a:t>Design characteristics can be tuned to match system needs and include strict sequencing of ledger entries, nonrepudiability of message indexes, consensus algorithm (proof of work or stake), etc.</a:t>
            </a:r>
          </a:p>
          <a:p>
            <a:r>
              <a:rPr lang="en-US" dirty="0"/>
              <a:t>Implementation is often accomplished via a </a:t>
            </a:r>
            <a:r>
              <a:rPr lang="en-US" dirty="0">
                <a:hlinkClick r:id="rId4"/>
              </a:rPr>
              <a:t>blockchain</a:t>
            </a:r>
            <a:r>
              <a:rPr lang="en-US" dirty="0"/>
              <a:t> system.</a:t>
            </a:r>
          </a:p>
          <a:p>
            <a:pPr marL="0" indent="0">
              <a:buNone/>
            </a:pPr>
            <a:r>
              <a:rPr lang="en-US" i="1" dirty="0"/>
              <a:t>Future work: </a:t>
            </a:r>
            <a:r>
              <a:rPr lang="en-US" dirty="0"/>
              <a:t>ships, aircraft and ground systems might maintain a strong distributed ledger of all messages sent and received, reducing risk of spoofing or counterfeit messages compromising unmanned systems.</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151</a:t>
            </a:fld>
            <a:endParaRPr lang="en-US"/>
          </a:p>
        </p:txBody>
      </p:sp>
    </p:spTree>
    <p:extLst>
      <p:ext uri="{BB962C8B-B14F-4D97-AF65-F5344CB8AC3E}">
        <p14:creationId xmlns:p14="http://schemas.microsoft.com/office/powerpoint/2010/main" val="42569105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Significant protections from hostile takeover… is possible for deployed friendly-force robots</a:t>
            </a:r>
          </a:p>
        </p:txBody>
      </p:sp>
      <p:sp>
        <p:nvSpPr>
          <p:cNvPr id="3" name="Content Placeholder 2"/>
          <p:cNvSpPr>
            <a:spLocks noGrp="1"/>
          </p:cNvSpPr>
          <p:nvPr>
            <p:ph idx="1"/>
          </p:nvPr>
        </p:nvSpPr>
        <p:spPr>
          <a:xfrm>
            <a:off x="838200" y="1825624"/>
            <a:ext cx="10280073" cy="4712335"/>
          </a:xfrm>
        </p:spPr>
        <p:txBody>
          <a:bodyPr>
            <a:normAutofit fontScale="92500" lnSpcReduction="20000"/>
          </a:bodyPr>
          <a:lstStyle/>
          <a:p>
            <a:pPr marL="0" indent="0">
              <a:buNone/>
            </a:pPr>
            <a:r>
              <a:rPr lang="en-US" dirty="0"/>
              <a:t>Accountability for actions requires a traceable, provable decision tree.</a:t>
            </a:r>
          </a:p>
          <a:p>
            <a:pPr marL="0" indent="0">
              <a:buNone/>
            </a:pPr>
            <a:r>
              <a:rPr lang="en-US" dirty="0"/>
              <a:t>The following vulnerability "anti-pattern" provides an interesting use case, whereby non-</a:t>
            </a:r>
            <a:r>
              <a:rPr lang="en-US" dirty="0" err="1"/>
              <a:t>repudiability</a:t>
            </a:r>
            <a:r>
              <a:rPr lang="en-US" dirty="0"/>
              <a:t> of mission orders can prevent an opponent from falsely claiming a "rogue robot" or "rogue commander" scenario: </a:t>
            </a:r>
          </a:p>
          <a:p>
            <a:r>
              <a:rPr lang="en-US" dirty="0"/>
              <a:t>Opponent captures control of a friendly unmanned system (physically or through cyber attack). </a:t>
            </a:r>
          </a:p>
          <a:p>
            <a:r>
              <a:rPr lang="en-US" dirty="0"/>
              <a:t>Opponent has no key, unable to decrypt previously recorded sensor data.</a:t>
            </a:r>
          </a:p>
          <a:p>
            <a:r>
              <a:rPr lang="en-US" dirty="0"/>
              <a:t>Opponent disables onboard security interlocks, directs unmanned system to execute hostile act (e.g. attack on friendly or neutral force). </a:t>
            </a:r>
          </a:p>
          <a:p>
            <a:r>
              <a:rPr lang="en-US" dirty="0"/>
              <a:t>Post-incident investigation reveals and proves that mission orders were not authenticated or authorized by original friendly commander. </a:t>
            </a:r>
          </a:p>
          <a:p>
            <a:r>
              <a:rPr lang="en-US" dirty="0"/>
              <a:t>Block-chain ledger of all issued authenticated orders reveals that no gaps occurred in shipboard records of approved missions.</a:t>
            </a:r>
          </a:p>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152</a:t>
            </a:fld>
            <a:endParaRPr lang="en-US"/>
          </a:p>
        </p:txBody>
      </p:sp>
    </p:spTree>
    <p:extLst>
      <p:ext uri="{BB962C8B-B14F-4D97-AF65-F5344CB8AC3E}">
        <p14:creationId xmlns:p14="http://schemas.microsoft.com/office/powerpoint/2010/main" val="42896499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749742" cy="1325563"/>
          </a:xfrm>
        </p:spPr>
        <p:txBody>
          <a:bodyPr/>
          <a:lstStyle/>
          <a:p>
            <a:r>
              <a:rPr lang="en-US" dirty="0"/>
              <a:t>Data-Centric Security and Command Authority</a:t>
            </a:r>
          </a:p>
        </p:txBody>
      </p:sp>
      <p:sp>
        <p:nvSpPr>
          <p:cNvPr id="4" name="Content Placeholder 3"/>
          <p:cNvSpPr>
            <a:spLocks noGrp="1"/>
          </p:cNvSpPr>
          <p:nvPr>
            <p:ph idx="1"/>
          </p:nvPr>
        </p:nvSpPr>
        <p:spPr>
          <a:xfrm>
            <a:off x="838200" y="1825624"/>
            <a:ext cx="10683240" cy="5032375"/>
          </a:xfrm>
        </p:spPr>
        <p:txBody>
          <a:bodyPr>
            <a:normAutofit/>
          </a:bodyPr>
          <a:lstStyle/>
          <a:p>
            <a:pPr marL="0" indent="0">
              <a:buNone/>
            </a:pPr>
            <a:r>
              <a:rPr lang="en-US" dirty="0"/>
              <a:t>Data-centric security that includes authentication of ordered missions for unmanned systems provides a military, legal, ethical and moral basis for non-</a:t>
            </a:r>
            <a:r>
              <a:rPr lang="en-US" dirty="0" err="1"/>
              <a:t>repudiability</a:t>
            </a:r>
            <a:r>
              <a:rPr lang="en-US" dirty="0"/>
              <a:t> and accountability of human commanders.</a:t>
            </a:r>
          </a:p>
          <a:p>
            <a:r>
              <a:rPr lang="en-US" dirty="0"/>
              <a:t>Authorized humans remain in charge, accountable for robot actions.</a:t>
            </a:r>
          </a:p>
          <a:p>
            <a:r>
              <a:rPr lang="en-US" dirty="0"/>
              <a:t>Collected robot data is encrypted in asymmetric manner, greatly reducing vulnerabilities following any robot capture or compromise.</a:t>
            </a:r>
          </a:p>
          <a:p>
            <a:r>
              <a:rPr lang="en-US" dirty="0"/>
              <a:t>Data-centric security can coexist within all levels of network security.</a:t>
            </a:r>
            <a:endParaRPr lang="en-US" sz="1800" dirty="0"/>
          </a:p>
          <a:p>
            <a:pPr marL="0" indent="0">
              <a:buNone/>
            </a:pPr>
            <a:r>
              <a:rPr lang="en-US" dirty="0"/>
              <a:t>Such reliability provide excellent rationale to link data-centric security to design considerations for Ethical Control, compatibly across all networks.</a:t>
            </a:r>
          </a:p>
          <a:p>
            <a:r>
              <a:rPr lang="en-US" dirty="0"/>
              <a:t>Once again, Ethical Control leads to </a:t>
            </a:r>
            <a:r>
              <a:rPr lang="en-US" i="1" dirty="0"/>
              <a:t>more-effective warfighting</a:t>
            </a:r>
            <a:r>
              <a:rPr lang="en-US" dirty="0"/>
              <a:t>.</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153</a:t>
            </a:fld>
            <a:endParaRPr lang="en-US"/>
          </a:p>
        </p:txBody>
      </p:sp>
    </p:spTree>
    <p:extLst>
      <p:ext uri="{BB962C8B-B14F-4D97-AF65-F5344CB8AC3E}">
        <p14:creationId xmlns:p14="http://schemas.microsoft.com/office/powerpoint/2010/main" val="1208383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644" y="365126"/>
            <a:ext cx="10673744" cy="931660"/>
          </a:xfrm>
        </p:spPr>
        <p:txBody>
          <a:bodyPr/>
          <a:lstStyle/>
          <a:p>
            <a:r>
              <a:rPr lang="en-US" sz="5400" dirty="0"/>
              <a:t>Trust</a:t>
            </a:r>
            <a:r>
              <a:rPr lang="en-US" dirty="0"/>
              <a:t>			</a:t>
            </a:r>
          </a:p>
        </p:txBody>
      </p:sp>
      <p:sp>
        <p:nvSpPr>
          <p:cNvPr id="6" name="Text Placeholder 5"/>
          <p:cNvSpPr>
            <a:spLocks noGrp="1"/>
          </p:cNvSpPr>
          <p:nvPr>
            <p:ph type="body" idx="1"/>
          </p:nvPr>
        </p:nvSpPr>
        <p:spPr>
          <a:xfrm>
            <a:off x="681643" y="1291981"/>
            <a:ext cx="5315931" cy="823912"/>
          </a:xfrm>
        </p:spPr>
        <p:txBody>
          <a:bodyPr>
            <a:normAutofit/>
          </a:bodyPr>
          <a:lstStyle/>
          <a:p>
            <a:r>
              <a:rPr lang="en-US" sz="3200" dirty="0"/>
              <a:t>Trusted Mission Orders</a:t>
            </a:r>
          </a:p>
        </p:txBody>
      </p:sp>
      <p:sp>
        <p:nvSpPr>
          <p:cNvPr id="7" name="Content Placeholder 6"/>
          <p:cNvSpPr>
            <a:spLocks noGrp="1"/>
          </p:cNvSpPr>
          <p:nvPr>
            <p:ph sz="half" idx="2"/>
          </p:nvPr>
        </p:nvSpPr>
        <p:spPr>
          <a:xfrm>
            <a:off x="681644" y="2261062"/>
            <a:ext cx="5611091" cy="4326774"/>
          </a:xfrm>
        </p:spPr>
        <p:txBody>
          <a:bodyPr>
            <a:normAutofit/>
          </a:bodyPr>
          <a:lstStyle/>
          <a:p>
            <a:r>
              <a:rPr lang="en-US" dirty="0"/>
              <a:t>Formal shared meaning between robots and human commanders </a:t>
            </a:r>
          </a:p>
          <a:p>
            <a:r>
              <a:rPr lang="en-US" dirty="0"/>
              <a:t>Controlled vocabulary of terms with well-defined conditions, outcomes</a:t>
            </a:r>
          </a:p>
          <a:p>
            <a:r>
              <a:rPr lang="en-US" dirty="0"/>
              <a:t>Syntax validation, well-formed data</a:t>
            </a:r>
          </a:p>
          <a:p>
            <a:r>
              <a:rPr lang="en-US" dirty="0"/>
              <a:t>Numerical validation, in bounds</a:t>
            </a:r>
          </a:p>
          <a:p>
            <a:r>
              <a:rPr lang="en-US" dirty="0"/>
              <a:t>Semantic confirmation of tactical prerequisites, coordination steps</a:t>
            </a:r>
          </a:p>
          <a:p>
            <a:r>
              <a:rPr lang="en-US" dirty="0"/>
              <a:t>No logical contradictions present</a:t>
            </a:r>
          </a:p>
        </p:txBody>
      </p:sp>
      <p:sp>
        <p:nvSpPr>
          <p:cNvPr id="8" name="Text Placeholder 7"/>
          <p:cNvSpPr>
            <a:spLocks noGrp="1"/>
          </p:cNvSpPr>
          <p:nvPr>
            <p:ph type="body" sz="quarter" idx="3"/>
          </p:nvPr>
        </p:nvSpPr>
        <p:spPr>
          <a:xfrm>
            <a:off x="6371702" y="1291981"/>
            <a:ext cx="5183188" cy="823912"/>
          </a:xfrm>
        </p:spPr>
        <p:txBody>
          <a:bodyPr>
            <a:normAutofit/>
          </a:bodyPr>
          <a:lstStyle/>
          <a:p>
            <a:r>
              <a:rPr lang="en-US" sz="3200" dirty="0"/>
              <a:t>Trusted Mission Execution</a:t>
            </a:r>
          </a:p>
        </p:txBody>
      </p:sp>
      <p:sp>
        <p:nvSpPr>
          <p:cNvPr id="9" name="Content Placeholder 8"/>
          <p:cNvSpPr>
            <a:spLocks noGrp="1"/>
          </p:cNvSpPr>
          <p:nvPr>
            <p:ph sz="quarter" idx="4"/>
          </p:nvPr>
        </p:nvSpPr>
        <p:spPr>
          <a:xfrm>
            <a:off x="6371702" y="2261061"/>
            <a:ext cx="5357813" cy="4193772"/>
          </a:xfrm>
        </p:spPr>
        <p:txBody>
          <a:bodyPr>
            <a:normAutofit lnSpcReduction="10000"/>
          </a:bodyPr>
          <a:lstStyle/>
          <a:p>
            <a:r>
              <a:rPr lang="en-US" dirty="0"/>
              <a:t>Portable tasking across diverse unmanned systems, C4I networks</a:t>
            </a:r>
          </a:p>
          <a:p>
            <a:r>
              <a:rPr lang="en-US" dirty="0"/>
              <a:t>Data-centric encryption for transmission across any network</a:t>
            </a:r>
          </a:p>
          <a:p>
            <a:r>
              <a:rPr lang="en-US" dirty="0"/>
              <a:t>Digital-signature authentication that confirms command identity</a:t>
            </a:r>
          </a:p>
          <a:p>
            <a:r>
              <a:rPr lang="en-US" dirty="0"/>
              <a:t>Blockchain ledger authoritatively confirms completeness, no gaps</a:t>
            </a:r>
          </a:p>
          <a:p>
            <a:r>
              <a:rPr lang="en-US" dirty="0"/>
              <a:t>Testable in simulation, eventually formalized as robot qualification</a:t>
            </a:r>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154</a:t>
            </a:fld>
            <a:endParaRPr lang="en-US"/>
          </a:p>
        </p:txBody>
      </p:sp>
    </p:spTree>
    <p:extLst>
      <p:ext uri="{BB962C8B-B14F-4D97-AF65-F5344CB8AC3E}">
        <p14:creationId xmlns:p14="http://schemas.microsoft.com/office/powerpoint/2010/main" val="9005598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Blockchain ledger for distributed accountability</a:t>
            </a:r>
          </a:p>
        </p:txBody>
      </p:sp>
      <p:sp>
        <p:nvSpPr>
          <p:cNvPr id="3" name="Content Placeholder 2"/>
          <p:cNvSpPr>
            <a:spLocks noGrp="1"/>
          </p:cNvSpPr>
          <p:nvPr>
            <p:ph idx="1"/>
          </p:nvPr>
        </p:nvSpPr>
        <p:spPr>
          <a:xfrm>
            <a:off x="838199" y="1825625"/>
            <a:ext cx="10763251" cy="4699000"/>
          </a:xfrm>
        </p:spPr>
        <p:txBody>
          <a:bodyPr>
            <a:normAutofit fontScale="92500"/>
          </a:bodyPr>
          <a:lstStyle/>
          <a:p>
            <a:pPr marL="0" indent="0">
              <a:buNone/>
            </a:pPr>
            <a:r>
              <a:rPr lang="en-US" dirty="0"/>
              <a:t>Given a trusted chain of message exchange among participating human commands and distributed systems, there are additional vulnerabilities that still need to be considered. Blockchain technology is relevant.</a:t>
            </a:r>
          </a:p>
          <a:p>
            <a:pPr marL="0" indent="0">
              <a:buNone/>
            </a:pPr>
            <a:r>
              <a:rPr lang="en-US" dirty="0"/>
              <a:t>Obvious tactical accountability issue is missing gaps or jammed messages</a:t>
            </a:r>
          </a:p>
          <a:p>
            <a:r>
              <a:rPr lang="en-US" dirty="0"/>
              <a:t>Failure to receive even one message (perhaps requiring human permissions) can invalidate any subsequent actions, thereby losing control of lethal force.</a:t>
            </a:r>
          </a:p>
          <a:p>
            <a:pPr marL="0" indent="0">
              <a:buNone/>
            </a:pPr>
            <a:r>
              <a:rPr lang="en-US" dirty="0"/>
              <a:t>Extrapolating further needs: after-action analysis, investigation, improvement.</a:t>
            </a:r>
          </a:p>
          <a:p>
            <a:r>
              <a:rPr lang="en-US" dirty="0"/>
              <a:t>Having a ledger of all received/sent messages can provide accountability and verifiable chain of trust for authoritative reconstruction and progress.</a:t>
            </a:r>
          </a:p>
          <a:p>
            <a:pPr marL="0" indent="0">
              <a:buNone/>
            </a:pPr>
            <a:r>
              <a:rPr lang="en-US" dirty="0"/>
              <a:t>Important future work: custom blockchain providing assurances that scale among diverse participants and over time, without needing a central hub.</a:t>
            </a:r>
          </a:p>
          <a:p>
            <a:endParaRPr lang="en-US" dirty="0"/>
          </a:p>
        </p:txBody>
      </p:sp>
    </p:spTree>
    <p:extLst>
      <p:ext uri="{BB962C8B-B14F-4D97-AF65-F5344CB8AC3E}">
        <p14:creationId xmlns:p14="http://schemas.microsoft.com/office/powerpoint/2010/main" val="13571999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 Zero Trust Architecture (ZTA)</a:t>
            </a:r>
          </a:p>
        </p:txBody>
      </p:sp>
      <p:sp>
        <p:nvSpPr>
          <p:cNvPr id="3" name="Content Placeholder 2"/>
          <p:cNvSpPr>
            <a:spLocks noGrp="1"/>
          </p:cNvSpPr>
          <p:nvPr>
            <p:ph idx="1"/>
          </p:nvPr>
        </p:nvSpPr>
        <p:spPr>
          <a:xfrm>
            <a:off x="838200" y="1825624"/>
            <a:ext cx="10515600" cy="4689475"/>
          </a:xfrm>
        </p:spPr>
        <p:txBody>
          <a:bodyPr>
            <a:normAutofit fontScale="92500"/>
          </a:bodyPr>
          <a:lstStyle/>
          <a:p>
            <a:pPr marL="0" indent="0">
              <a:buNone/>
            </a:pPr>
            <a:r>
              <a:rPr lang="en-US" i="1" dirty="0"/>
              <a:t>Zero Trust Architecture</a:t>
            </a:r>
            <a:r>
              <a:rPr lang="en-US" dirty="0"/>
              <a:t>, Scott Rose (NIST), Oliver </a:t>
            </a:r>
            <a:r>
              <a:rPr lang="en-US" dirty="0" err="1"/>
              <a:t>Borchert</a:t>
            </a:r>
            <a:r>
              <a:rPr lang="en-US" dirty="0"/>
              <a:t> (NIST), Stu Mitchell (Stu2Labs), Sean Connelly (DHS), 2nd Draft, NIST SP 800-207, February 2020. </a:t>
            </a:r>
            <a:r>
              <a:rPr lang="en-US" dirty="0">
                <a:hlinkClick r:id="rId3"/>
              </a:rPr>
              <a:t>zerotrust-arch@nist.gov</a:t>
            </a:r>
            <a:r>
              <a:rPr lang="en-US" dirty="0"/>
              <a:t> </a:t>
            </a:r>
          </a:p>
          <a:p>
            <a:r>
              <a:rPr lang="en-US" dirty="0"/>
              <a:t>“Zero trust refers to an evolving set of network security paradigms that narrows defenses from wide network perimeters to individual resources. Its focus on protecting resources rather than network segments is a response to enterprise trends that include remote users and cloud-based assets that are not located within an enterprise-owned network boundary.”</a:t>
            </a:r>
            <a:endParaRPr lang="en-US" dirty="0">
              <a:hlinkClick r:id="rId4"/>
            </a:endParaRPr>
          </a:p>
          <a:p>
            <a:r>
              <a:rPr lang="en-US" dirty="0">
                <a:hlinkClick r:id="rId4"/>
              </a:rPr>
              <a:t>https://csrc.nist.gov/publications/detail/sp/800-207/draft</a:t>
            </a:r>
            <a:endParaRPr lang="en-US" dirty="0"/>
          </a:p>
          <a:p>
            <a:endParaRPr lang="en-US" dirty="0"/>
          </a:p>
          <a:p>
            <a:pPr marL="0" indent="0">
              <a:buNone/>
            </a:pPr>
            <a:r>
              <a:rPr lang="en-US" dirty="0"/>
              <a:t>Data-centric security seems like logical conclusion of such an approach.</a:t>
            </a:r>
          </a:p>
          <a:p>
            <a:endParaRPr lang="en-US" dirty="0"/>
          </a:p>
        </p:txBody>
      </p:sp>
    </p:spTree>
    <p:extLst>
      <p:ext uri="{BB962C8B-B14F-4D97-AF65-F5344CB8AC3E}">
        <p14:creationId xmlns:p14="http://schemas.microsoft.com/office/powerpoint/2010/main" val="33550945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implement, evaluate, deploy tests</a:t>
            </a:r>
          </a:p>
        </p:txBody>
      </p:sp>
      <p:sp>
        <p:nvSpPr>
          <p:cNvPr id="3" name="Content Placeholder 2"/>
          <p:cNvSpPr>
            <a:spLocks noGrp="1"/>
          </p:cNvSpPr>
          <p:nvPr>
            <p:ph idx="1"/>
          </p:nvPr>
        </p:nvSpPr>
        <p:spPr/>
        <p:txBody>
          <a:bodyPr/>
          <a:lstStyle/>
          <a:p>
            <a:r>
              <a:rPr lang="en-US" dirty="0"/>
              <a:t>Data-centric security can provide guarantees of command authority over the application of lethal lifesaving force by unmanned systems.</a:t>
            </a:r>
          </a:p>
          <a:p>
            <a:r>
              <a:rPr lang="en-US" dirty="0"/>
              <a:t>Open standards and implementations exist for each component: compression, signature, encryption, assertion metadata, etc.</a:t>
            </a:r>
          </a:p>
          <a:p>
            <a:pPr lvl="1"/>
            <a:r>
              <a:rPr lang="en-US" dirty="0"/>
              <a:t>Alternative technologies are also available.</a:t>
            </a:r>
          </a:p>
          <a:p>
            <a:r>
              <a:rPr lang="en-US" dirty="0"/>
              <a:t>Composition testing with robots during field experimentation (FX) can extend laboratory results with real-world experience, risk analysis and red-team testing.</a:t>
            </a:r>
          </a:p>
          <a:p>
            <a:r>
              <a:rPr lang="en-US" dirty="0"/>
              <a:t>Further work recommended.</a:t>
            </a:r>
          </a:p>
          <a:p>
            <a:endParaRPr lang="en-US"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157</a:t>
            </a:fld>
            <a:endParaRPr lang="en-US"/>
          </a:p>
        </p:txBody>
      </p:sp>
    </p:spTree>
    <p:extLst>
      <p:ext uri="{BB962C8B-B14F-4D97-AF65-F5344CB8AC3E}">
        <p14:creationId xmlns:p14="http://schemas.microsoft.com/office/powerpoint/2010/main" val="20446006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Ethical Activities</a:t>
            </a:r>
          </a:p>
        </p:txBody>
      </p:sp>
      <p:sp>
        <p:nvSpPr>
          <p:cNvPr id="4" name="Text Placeholder 3"/>
          <p:cNvSpPr>
            <a:spLocks noGrp="1"/>
          </p:cNvSpPr>
          <p:nvPr>
            <p:ph type="body" idx="1"/>
          </p:nvPr>
        </p:nvSpPr>
        <p:spPr>
          <a:xfrm>
            <a:off x="831849" y="5173980"/>
            <a:ext cx="11064681" cy="915670"/>
          </a:xfrm>
        </p:spPr>
        <p:txBody>
          <a:bodyPr>
            <a:noAutofit/>
          </a:bodyPr>
          <a:lstStyle/>
          <a:p>
            <a:r>
              <a:rPr lang="en-US" sz="3100" dirty="0"/>
              <a:t>Ethics of lethality and unmanned systems is an active area of work. The following synopses are distilled from each respective </a:t>
            </a:r>
            <a:r>
              <a:rPr lang="en-US" sz="2800" dirty="0"/>
              <a:t>resource</a:t>
            </a:r>
            <a:r>
              <a:rPr lang="en-US" sz="3100" dirty="0"/>
              <a:t>.</a:t>
            </a:r>
          </a:p>
        </p:txBody>
      </p:sp>
      <p:sp>
        <p:nvSpPr>
          <p:cNvPr id="5" name="Action Button: End 4">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158</a:t>
            </a:fld>
            <a:endParaRPr lang="en-US"/>
          </a:p>
        </p:txBody>
      </p:sp>
    </p:spTree>
    <p:extLst>
      <p:ext uri="{BB962C8B-B14F-4D97-AF65-F5344CB8AC3E}">
        <p14:creationId xmlns:p14="http://schemas.microsoft.com/office/powerpoint/2010/main" val="3620792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to Stop Killer Robots</a:t>
            </a:r>
          </a:p>
        </p:txBody>
      </p:sp>
      <p:sp>
        <p:nvSpPr>
          <p:cNvPr id="3" name="Content Placeholder 2"/>
          <p:cNvSpPr>
            <a:spLocks noGrp="1"/>
          </p:cNvSpPr>
          <p:nvPr>
            <p:ph idx="1"/>
          </p:nvPr>
        </p:nvSpPr>
        <p:spPr>
          <a:xfrm>
            <a:off x="838200" y="1825625"/>
            <a:ext cx="10515600" cy="4832494"/>
          </a:xfrm>
        </p:spPr>
        <p:txBody>
          <a:bodyPr>
            <a:normAutofit/>
          </a:bodyPr>
          <a:lstStyle/>
          <a:p>
            <a:r>
              <a:rPr lang="en-US" dirty="0"/>
              <a:t>Fully autonomous weapons are fundamental change to nature of war.</a:t>
            </a:r>
          </a:p>
          <a:p>
            <a:r>
              <a:rPr lang="en-US" dirty="0"/>
              <a:t>Problem aspects include: lethal force without human intervention, destabilizing robotics arms race, lower threshold to decide on war, lack of human judgement for proportionality, lack of accountability or culpability, further use against populations by oppressive regimes.</a:t>
            </a:r>
          </a:p>
          <a:p>
            <a:r>
              <a:rPr lang="en-US" dirty="0"/>
              <a:t>Their proposed solution: development, production and use of fully autonomous weapons must be banned. Retain meaningful human control through laws and treaty, international commitment to ban by countries, pledge by technology companies/organizations/individuals to never contribute to development of fully autonomous weapons.</a:t>
            </a:r>
          </a:p>
          <a:p>
            <a:r>
              <a:rPr lang="en-US" dirty="0">
                <a:hlinkClick r:id="rId3"/>
              </a:rPr>
              <a:t>https://www.stopkillerrobots.org</a:t>
            </a:r>
            <a:r>
              <a:rPr lang="en-US" dirty="0"/>
              <a:t> includes notable endorsements.</a:t>
            </a:r>
          </a:p>
          <a:p>
            <a:pPr marL="0" indent="0">
              <a:buNone/>
            </a:pPr>
            <a:endParaRPr lang="en-US" dirty="0"/>
          </a:p>
        </p:txBody>
      </p:sp>
      <p:pic>
        <p:nvPicPr>
          <p:cNvPr id="1026" name="Picture 2" descr="logo">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65268" y="544638"/>
            <a:ext cx="3501707" cy="966535"/>
          </a:xfrm>
          <a:prstGeom prst="rect">
            <a:avLst/>
          </a:prstGeom>
          <a:solidFill>
            <a:schemeClr val="tx1"/>
          </a:solidFill>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159</a:t>
            </a:fld>
            <a:endParaRPr lang="en-US"/>
          </a:p>
        </p:txBody>
      </p:sp>
    </p:spTree>
    <p:extLst>
      <p:ext uri="{BB962C8B-B14F-4D97-AF65-F5344CB8AC3E}">
        <p14:creationId xmlns:p14="http://schemas.microsoft.com/office/powerpoint/2010/main" val="1760922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447800" y="-76200"/>
            <a:ext cx="6903720" cy="441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1" charset="-128"/>
            </a:endParaRPr>
          </a:p>
        </p:txBody>
      </p:sp>
      <p:pic>
        <p:nvPicPr>
          <p:cNvPr id="36867" name="Picture 3"/>
          <p:cNvPicPr>
            <a:picLocks noChangeAspect="1" noChangeArrowheads="1"/>
          </p:cNvPicPr>
          <p:nvPr/>
        </p:nvPicPr>
        <p:blipFill>
          <a:blip r:embed="rId3" cstate="print"/>
          <a:srcRect/>
          <a:stretch>
            <a:fillRect/>
          </a:stretch>
        </p:blipFill>
        <p:spPr bwMode="auto">
          <a:xfrm>
            <a:off x="1655446" y="123826"/>
            <a:ext cx="6696075" cy="4219575"/>
          </a:xfrm>
          <a:prstGeom prst="rect">
            <a:avLst/>
          </a:prstGeom>
          <a:noFill/>
          <a:ln w="9525">
            <a:noFill/>
            <a:miter lim="800000"/>
            <a:headEnd/>
            <a:tailEnd/>
          </a:ln>
        </p:spPr>
      </p:pic>
      <p:sp>
        <p:nvSpPr>
          <p:cNvPr id="2" name="Title 1"/>
          <p:cNvSpPr>
            <a:spLocks noGrp="1"/>
          </p:cNvSpPr>
          <p:nvPr>
            <p:ph type="title"/>
          </p:nvPr>
        </p:nvSpPr>
        <p:spPr>
          <a:xfrm>
            <a:off x="1655446" y="4571999"/>
            <a:ext cx="4973954" cy="1954763"/>
          </a:xfrm>
        </p:spPr>
        <p:txBody>
          <a:bodyPr>
            <a:normAutofit/>
          </a:bodyPr>
          <a:lstStyle/>
          <a:p>
            <a:r>
              <a:rPr lang="en-US" sz="3600" b="1" dirty="0"/>
              <a:t>Corresponding example:</a:t>
            </a:r>
            <a:br>
              <a:rPr lang="en-US" sz="3600" b="1" dirty="0"/>
            </a:br>
            <a:r>
              <a:rPr lang="en-US" sz="3600" b="1" dirty="0"/>
              <a:t>MEAMission.xml</a:t>
            </a:r>
            <a:br>
              <a:rPr lang="en-US" sz="3600" b="1" dirty="0"/>
            </a:br>
            <a:r>
              <a:rPr lang="en-US" sz="3600" b="1" dirty="0"/>
              <a:t>using AVCL document</a:t>
            </a:r>
          </a:p>
        </p:txBody>
      </p:sp>
      <p:pic>
        <p:nvPicPr>
          <p:cNvPr id="36865" name="Picture 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699292" y="1143000"/>
            <a:ext cx="4044908" cy="5715001"/>
          </a:xfrm>
          <a:prstGeom prst="rect">
            <a:avLst/>
          </a:prstGeom>
          <a:noFill/>
          <a:ln w="9525">
            <a:noFill/>
            <a:miter lim="800000"/>
            <a:headEnd/>
            <a:tailEnd/>
          </a:ln>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a:t>
            </a:fld>
            <a:endParaRPr lang="en-US"/>
          </a:p>
        </p:txBody>
      </p:sp>
    </p:spTree>
    <p:extLst>
      <p:ext uri="{BB962C8B-B14F-4D97-AF65-F5344CB8AC3E}">
        <p14:creationId xmlns:p14="http://schemas.microsoft.com/office/powerpoint/2010/main" val="31211569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29813" cy="1325563"/>
          </a:xfrm>
        </p:spPr>
        <p:txBody>
          <a:bodyPr>
            <a:normAutofit/>
          </a:bodyPr>
          <a:lstStyle/>
          <a:p>
            <a:r>
              <a:rPr lang="en-US" sz="3500" dirty="0"/>
              <a:t>Convention on Certain Conventional Weapons (CCW) </a:t>
            </a:r>
          </a:p>
        </p:txBody>
      </p:sp>
      <p:sp>
        <p:nvSpPr>
          <p:cNvPr id="3" name="Content Placeholder 2"/>
          <p:cNvSpPr>
            <a:spLocks noGrp="1"/>
          </p:cNvSpPr>
          <p:nvPr>
            <p:ph idx="1"/>
          </p:nvPr>
        </p:nvSpPr>
        <p:spPr>
          <a:xfrm>
            <a:off x="838200" y="1825624"/>
            <a:ext cx="10515600" cy="4760913"/>
          </a:xfrm>
        </p:spPr>
        <p:txBody>
          <a:bodyPr>
            <a:normAutofit fontScale="77500" lnSpcReduction="20000"/>
          </a:bodyPr>
          <a:lstStyle/>
          <a:p>
            <a:r>
              <a:rPr lang="en-US" dirty="0"/>
              <a:t>Sometimes referred to as the </a:t>
            </a:r>
            <a:r>
              <a:rPr lang="en-US" i="1" dirty="0"/>
              <a:t>Inhumane</a:t>
            </a:r>
            <a:r>
              <a:rPr lang="en-US" dirty="0"/>
              <a:t> </a:t>
            </a:r>
            <a:r>
              <a:rPr lang="en-US" i="1" dirty="0"/>
              <a:t>Weapons Convention</a:t>
            </a:r>
            <a:r>
              <a:rPr lang="en-US" dirty="0"/>
              <a:t>. Some parties argue that  any unmanned systems with lethal force ought to restricted in a similar fashion.</a:t>
            </a:r>
          </a:p>
          <a:p>
            <a:r>
              <a:rPr lang="en-US" dirty="0"/>
              <a:t>“Seeking to restrict or outlaw specific types of weapons used in armed conflict, 51 states negotiated the Convention on Certain Conventional Weapons (CCW) in 1980. The agreement is formally known as the Convention on Prohibitions or Restrictions on the Use of Certain Conventional Weapons Which May Be Deemed to Be Excessively Injurious or to Have Indiscriminate Effects. It is also sometimes referred to as the Inhumane Weapons Convention. The convention aims to protect military troops from inhumane injuries and prevent noncombatants from accidentally being wounded or killed by certain types of arms. When it entered into force in December 1983, the treaty applied to incendiary weapons, mines and booby-traps, and weapons designed to injure through very small fragments. Since then, treaty states-parties—numbering 120 total as of August 2017—have added provisions to ban blinding laser weapons and address lingering dangers posed by unexploded munitions leftover after combat ends.”</a:t>
            </a:r>
          </a:p>
          <a:p>
            <a:r>
              <a:rPr lang="en-US" dirty="0">
                <a:hlinkClick r:id="rId3"/>
              </a:rPr>
              <a:t>https://www.un.org/disarmament/publications/more/ccw</a:t>
            </a:r>
            <a:r>
              <a:rPr lang="en-US" dirty="0"/>
              <a:t> </a:t>
            </a:r>
          </a:p>
          <a:p>
            <a:r>
              <a:rPr lang="en-US" dirty="0">
                <a:hlinkClick r:id="rId4"/>
              </a:rPr>
              <a:t>https://www.armscontrol.org/factsheets/CCW</a:t>
            </a:r>
            <a:endParaRPr lang="en-US" dirty="0"/>
          </a:p>
          <a:p>
            <a:r>
              <a:rPr lang="en-US" dirty="0">
                <a:hlinkClick r:id="rId5"/>
              </a:rPr>
              <a:t>https://en.wikipedia.org/wiki/Convention_on_Certain_Conventional_Weapons</a:t>
            </a:r>
            <a:r>
              <a:rPr lang="en-US" dirty="0"/>
              <a:t> </a:t>
            </a:r>
          </a:p>
          <a:p>
            <a:endParaRPr lang="en-US"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160</a:t>
            </a:fld>
            <a:endParaRPr lang="en-US"/>
          </a:p>
        </p:txBody>
      </p:sp>
      <p:pic>
        <p:nvPicPr>
          <p:cNvPr id="5" name="Picture 4">
            <a:hlinkClick r:id="rId3"/>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5616" y="164863"/>
            <a:ext cx="1103007" cy="1525826"/>
          </a:xfrm>
          <a:prstGeom prst="rect">
            <a:avLst/>
          </a:prstGeom>
        </p:spPr>
      </p:pic>
    </p:spTree>
    <p:extLst>
      <p:ext uri="{BB962C8B-B14F-4D97-AF65-F5344CB8AC3E}">
        <p14:creationId xmlns:p14="http://schemas.microsoft.com/office/powerpoint/2010/main" val="34950524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544396" cy="1325563"/>
          </a:xfrm>
        </p:spPr>
        <p:txBody>
          <a:bodyPr>
            <a:normAutofit/>
          </a:bodyPr>
          <a:lstStyle/>
          <a:p>
            <a:r>
              <a:rPr lang="en-US" altLang="en-US" sz="3600" dirty="0">
                <a:latin typeface="Arial Unicode MS"/>
              </a:rPr>
              <a:t>IEEE Global Initiative on Ethics of Autonomous and Intelligent Systems (A/IS)</a:t>
            </a:r>
            <a:endParaRPr lang="en-US" sz="3600" dirty="0"/>
          </a:p>
        </p:txBody>
      </p:sp>
      <p:sp>
        <p:nvSpPr>
          <p:cNvPr id="7" name="Content Placeholder 6"/>
          <p:cNvSpPr>
            <a:spLocks noGrp="1"/>
          </p:cNvSpPr>
          <p:nvPr>
            <p:ph idx="1"/>
          </p:nvPr>
        </p:nvSpPr>
        <p:spPr>
          <a:xfrm>
            <a:off x="838200" y="1825625"/>
            <a:ext cx="9984971" cy="954982"/>
          </a:xfrm>
        </p:spPr>
        <p:txBody>
          <a:bodyPr>
            <a:normAutofit/>
          </a:bodyPr>
          <a:lstStyle/>
          <a:p>
            <a:pPr marL="0" indent="0">
              <a:buNone/>
            </a:pPr>
            <a:r>
              <a:rPr lang="en-US" dirty="0"/>
              <a:t>Ethically Aligned Design: A Vision for Prioritizing Human Well-being with Autonomous and Intelligent Systems, First Edition (EAD1e)</a:t>
            </a:r>
          </a:p>
          <a:p>
            <a:endParaRPr lang="en-US" dirty="0"/>
          </a:p>
        </p:txBody>
      </p:sp>
      <p:pic>
        <p:nvPicPr>
          <p:cNvPr id="8" name="Picture 7">
            <a:hlinkClick r:id="rId3"/>
          </p:cNvPr>
          <p:cNvPicPr>
            <a:picLocks noChangeAspect="1"/>
          </p:cNvPicPr>
          <p:nvPr/>
        </p:nvPicPr>
        <p:blipFill>
          <a:blip r:embed="rId4"/>
          <a:stretch>
            <a:fillRect/>
          </a:stretch>
        </p:blipFill>
        <p:spPr>
          <a:xfrm>
            <a:off x="9555163" y="2876204"/>
            <a:ext cx="2244752" cy="2906978"/>
          </a:xfrm>
          <a:prstGeom prst="rect">
            <a:avLst/>
          </a:prstGeom>
          <a:ln>
            <a:solidFill>
              <a:schemeClr val="accent1">
                <a:lumMod val="50000"/>
              </a:schemeClr>
            </a:solidFill>
          </a:ln>
        </p:spPr>
      </p:pic>
      <p:sp>
        <p:nvSpPr>
          <p:cNvPr id="9" name="TextBox 8"/>
          <p:cNvSpPr txBox="1"/>
          <p:nvPr/>
        </p:nvSpPr>
        <p:spPr>
          <a:xfrm>
            <a:off x="980901" y="2876204"/>
            <a:ext cx="8537171"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most comprehensive, crowd-sourced global treatise regarding the Ethics of Autonomous and Intelligent Systems available today.”</a:t>
            </a:r>
          </a:p>
          <a:p>
            <a:pPr marL="285750" indent="-285750">
              <a:buFont typeface="Arial" panose="020B0604020202020204" pitchFamily="34" charset="0"/>
              <a:buChar char="•"/>
            </a:pPr>
            <a:r>
              <a:rPr lang="en-US" sz="2400" dirty="0"/>
              <a:t>“It is time to move “From Principles to Practice” in society regarding the governance of emerging autonomous and intelligent systems. The implementation of ethical principles must be validated by dependable applications of A/IS in practice.</a:t>
            </a:r>
          </a:p>
          <a:p>
            <a:pPr marL="285750" indent="-285750">
              <a:buFont typeface="Arial" panose="020B0604020202020204" pitchFamily="34" charset="0"/>
              <a:buChar char="•"/>
            </a:pPr>
            <a:r>
              <a:rPr lang="en-US" sz="2400" dirty="0">
                <a:hlinkClick r:id="rId3"/>
              </a:rPr>
              <a:t>https://ethicsinaction.ieee.org</a:t>
            </a:r>
            <a:r>
              <a:rPr lang="en-US" sz="2400" dirty="0"/>
              <a:t> </a:t>
            </a:r>
          </a:p>
          <a:p>
            <a:endParaRPr lang="en-US" dirty="0"/>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161</a:t>
            </a:fld>
            <a:endParaRPr lang="en-US"/>
          </a:p>
        </p:txBody>
      </p:sp>
    </p:spTree>
    <p:extLst>
      <p:ext uri="{BB962C8B-B14F-4D97-AF65-F5344CB8AC3E}">
        <p14:creationId xmlns:p14="http://schemas.microsoft.com/office/powerpoint/2010/main" val="17215446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874000" cy="1325563"/>
          </a:xfrm>
        </p:spPr>
        <p:txBody>
          <a:bodyPr/>
          <a:lstStyle/>
          <a:p>
            <a:r>
              <a:rPr lang="en-US" sz="4000" b="1" dirty="0"/>
              <a:t>IEEE P7000-series Standards Projects</a:t>
            </a:r>
            <a:br>
              <a:rPr lang="en-US" b="1" dirty="0"/>
            </a:br>
            <a:r>
              <a:rPr lang="en-US" sz="3600" b="1" dirty="0"/>
              <a:t>  </a:t>
            </a:r>
            <a:r>
              <a:rPr lang="en-US" sz="2400" b="1" dirty="0">
                <a:hlinkClick r:id="rId3"/>
              </a:rPr>
              <a:t>https://ethicsinaction.ieee.org</a:t>
            </a:r>
            <a:r>
              <a:rPr lang="en-US" sz="2400" b="1" dirty="0"/>
              <a:t> </a:t>
            </a:r>
            <a:endParaRPr lang="en-US" sz="2400" dirty="0"/>
          </a:p>
        </p:txBody>
      </p:sp>
      <p:sp>
        <p:nvSpPr>
          <p:cNvPr id="3" name="Content Placeholder 2"/>
          <p:cNvSpPr>
            <a:spLocks noGrp="1"/>
          </p:cNvSpPr>
          <p:nvPr>
            <p:ph idx="1"/>
          </p:nvPr>
        </p:nvSpPr>
        <p:spPr>
          <a:xfrm>
            <a:off x="838200" y="1835687"/>
            <a:ext cx="11277600" cy="4861559"/>
          </a:xfrm>
        </p:spPr>
        <p:txBody>
          <a:bodyPr>
            <a:normAutofit fontScale="85000" lnSpcReduction="20000"/>
          </a:bodyPr>
          <a:lstStyle/>
          <a:p>
            <a:r>
              <a:rPr lang="en-US" sz="2400" dirty="0"/>
              <a:t>P7000 Model Process for Addressing Ethical Concerns during System Design</a:t>
            </a:r>
          </a:p>
          <a:p>
            <a:r>
              <a:rPr lang="en-US" sz="2400" dirty="0"/>
              <a:t>P7001 Transparency of Autonomous Systems</a:t>
            </a:r>
          </a:p>
          <a:p>
            <a:r>
              <a:rPr lang="en-US" sz="2400" dirty="0"/>
              <a:t>P7002 Data Privacy Process</a:t>
            </a:r>
          </a:p>
          <a:p>
            <a:r>
              <a:rPr lang="en-US" sz="2400" dirty="0"/>
              <a:t>P7003 Algorithmic Bias Considerations</a:t>
            </a:r>
          </a:p>
          <a:p>
            <a:r>
              <a:rPr lang="en-US" sz="2400" dirty="0"/>
              <a:t>P7004 Standard on Child and Student Data Governance</a:t>
            </a:r>
          </a:p>
          <a:p>
            <a:r>
              <a:rPr lang="en-US" sz="2400" dirty="0"/>
              <a:t>P7005 Standard on Employee Data Governance</a:t>
            </a:r>
          </a:p>
          <a:p>
            <a:r>
              <a:rPr lang="en-US" sz="2400" dirty="0"/>
              <a:t>P7006 Standard on Personal Data AI Agent Working Group</a:t>
            </a:r>
          </a:p>
          <a:p>
            <a:r>
              <a:rPr lang="en-US" sz="2400" dirty="0"/>
              <a:t>P7007 Ontological Standard for Ethically driven Robotics and Automation Systems</a:t>
            </a:r>
          </a:p>
          <a:p>
            <a:r>
              <a:rPr lang="en-US" sz="2400" dirty="0"/>
              <a:t>P7008 Standard for Ethically Driven Nudging for Robotic, Intelligent and Autonomous Systems</a:t>
            </a:r>
          </a:p>
          <a:p>
            <a:r>
              <a:rPr lang="en-US" sz="2400" dirty="0"/>
              <a:t>P7009 Standard for Fail-Safe Design of Autonomous, Semi-Autonomous Systems</a:t>
            </a:r>
          </a:p>
          <a:p>
            <a:r>
              <a:rPr lang="en-US" sz="2400" dirty="0"/>
              <a:t>P7010 Well-being metrics Standard for Ethical Artificial Intelligence and Autonomous Systems</a:t>
            </a:r>
          </a:p>
          <a:p>
            <a:r>
              <a:rPr lang="en-US" sz="2400" dirty="0"/>
              <a:t>P7011 </a:t>
            </a:r>
            <a:r>
              <a:rPr lang="en-US" sz="2400" dirty="0" err="1"/>
              <a:t>Stadard</a:t>
            </a:r>
            <a:r>
              <a:rPr lang="en-US" sz="2400" dirty="0"/>
              <a:t> for the </a:t>
            </a:r>
            <a:r>
              <a:rPr lang="en-US" sz="2400" dirty="0" err="1"/>
              <a:t>Porcess</a:t>
            </a:r>
            <a:r>
              <a:rPr lang="en-US" sz="2400" dirty="0"/>
              <a:t> of Identifying and Rating the Trustworthiness of News Sources</a:t>
            </a:r>
          </a:p>
          <a:p>
            <a:r>
              <a:rPr lang="en-US" sz="2400" dirty="0"/>
              <a:t>P7012 Standard for Machine Readable Personal Privacy Terms</a:t>
            </a:r>
          </a:p>
          <a:p>
            <a:r>
              <a:rPr lang="en-US" sz="2400" dirty="0"/>
              <a:t>P7014 Standard for Ethical Considerations in Emulated Empathy in Autonomous and Intelligent Systems</a:t>
            </a:r>
          </a:p>
        </p:txBody>
      </p:sp>
      <p:sp>
        <p:nvSpPr>
          <p:cNvPr id="4" name="Rectangle 3"/>
          <p:cNvSpPr/>
          <p:nvPr/>
        </p:nvSpPr>
        <p:spPr>
          <a:xfrm>
            <a:off x="741680" y="4166743"/>
            <a:ext cx="8961120" cy="338074"/>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hlinkClick r:id="rId3"/>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783230" y="169045"/>
            <a:ext cx="3225890" cy="1537835"/>
          </a:xfrm>
          <a:prstGeom prst="rect">
            <a:avLst/>
          </a:prstGeom>
          <a:ln>
            <a:solidFill>
              <a:schemeClr val="accent1">
                <a:lumMod val="50000"/>
              </a:schemeClr>
            </a:solidFill>
          </a:ln>
        </p:spPr>
      </p:pic>
      <p:sp>
        <p:nvSpPr>
          <p:cNvPr id="10" name="Slide Number Placeholder 5"/>
          <p:cNvSpPr>
            <a:spLocks noGrp="1"/>
          </p:cNvSpPr>
          <p:nvPr>
            <p:ph type="sldNum" sz="quarter" idx="12"/>
          </p:nvPr>
        </p:nvSpPr>
        <p:spPr>
          <a:xfrm>
            <a:off x="8610600" y="6447314"/>
            <a:ext cx="2743200" cy="365125"/>
          </a:xfrm>
        </p:spPr>
        <p:txBody>
          <a:bodyPr/>
          <a:lstStyle/>
          <a:p>
            <a:fld id="{B31A39DF-61A9-4ACA-B734-536BAC9BE44A}" type="slidenum">
              <a:rPr lang="en-US" smtClean="0"/>
              <a:t>162</a:t>
            </a:fld>
            <a:endParaRPr lang="en-US" dirty="0"/>
          </a:p>
        </p:txBody>
      </p:sp>
    </p:spTree>
    <p:extLst>
      <p:ext uri="{BB962C8B-B14F-4D97-AF65-F5344CB8AC3E}">
        <p14:creationId xmlns:p14="http://schemas.microsoft.com/office/powerpoint/2010/main" val="148067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347522" cy="1325563"/>
          </a:xfrm>
        </p:spPr>
        <p:txBody>
          <a:bodyPr>
            <a:noAutofit/>
          </a:bodyPr>
          <a:lstStyle/>
          <a:p>
            <a:r>
              <a:rPr lang="en-US" sz="3200" dirty="0">
                <a:solidFill>
                  <a:srgbClr val="000000"/>
                </a:solidFill>
              </a:rPr>
              <a:t>IEEE Standards Project P7007 for Ontological Standard for Ethically driven Robotics and Automation Systems</a:t>
            </a:r>
            <a:endParaRPr lang="en-US" sz="3200" dirty="0"/>
          </a:p>
        </p:txBody>
      </p:sp>
      <p:sp>
        <p:nvSpPr>
          <p:cNvPr id="3" name="Content Placeholder 2"/>
          <p:cNvSpPr>
            <a:spLocks noGrp="1"/>
          </p:cNvSpPr>
          <p:nvPr>
            <p:ph idx="1"/>
          </p:nvPr>
        </p:nvSpPr>
        <p:spPr>
          <a:xfrm>
            <a:off x="539427" y="1796529"/>
            <a:ext cx="10778837" cy="4663043"/>
          </a:xfrm>
        </p:spPr>
        <p:txBody>
          <a:bodyPr>
            <a:normAutofit fontScale="85000" lnSpcReduction="10000"/>
          </a:bodyPr>
          <a:lstStyle/>
          <a:p>
            <a:r>
              <a:rPr lang="en-US" dirty="0"/>
              <a:t>IEEE Global Initiative on Ethics of Autonomous and Intelligent Systems.</a:t>
            </a:r>
          </a:p>
          <a:p>
            <a:pPr lvl="1"/>
            <a:r>
              <a:rPr lang="en-US" dirty="0">
                <a:hlinkClick r:id="rId3"/>
              </a:rPr>
              <a:t>https://ethicsinaction.ieee.org</a:t>
            </a:r>
            <a:r>
              <a:rPr lang="en-US" dirty="0"/>
              <a:t> includes large document providing broad rationale.</a:t>
            </a:r>
          </a:p>
          <a:p>
            <a:pPr lvl="1"/>
            <a:r>
              <a:rPr lang="en-US" dirty="0"/>
              <a:t>Includes 15 separate working groups in IEEE Standards Association (IEEE-SA).</a:t>
            </a:r>
          </a:p>
          <a:p>
            <a:pPr>
              <a:spcBef>
                <a:spcPts val="1200"/>
              </a:spcBef>
            </a:pPr>
            <a:r>
              <a:rPr lang="en-US" dirty="0"/>
              <a:t>Relevant group: P7007, Ethically driven Robotics and Automation Systems.</a:t>
            </a:r>
          </a:p>
          <a:p>
            <a:pPr lvl="1"/>
            <a:r>
              <a:rPr lang="en-US" dirty="0"/>
              <a:t>“IEEE P7007 Standards Project for </a:t>
            </a:r>
            <a:r>
              <a:rPr lang="en-US" dirty="0">
                <a:hlinkClick r:id="rId4"/>
              </a:rPr>
              <a:t>Ontological Standard for Ethically driven Robotics and Automation Systems</a:t>
            </a:r>
            <a:r>
              <a:rPr lang="en-US" dirty="0"/>
              <a:t> establishes a set of ontologies with different abstraction levels that contain concepts, definitions and axioms that are necessary to establish ethically driven methodologies for the design of Robots and Automation Systems.”</a:t>
            </a:r>
          </a:p>
          <a:p>
            <a:pPr lvl="1"/>
            <a:r>
              <a:rPr lang="en-US" dirty="0">
                <a:hlinkClick r:id="rId5"/>
              </a:rPr>
              <a:t>http://standards.ieee.org/develop/project/7007.html</a:t>
            </a:r>
            <a:r>
              <a:rPr lang="en-US" dirty="0"/>
              <a:t> </a:t>
            </a:r>
          </a:p>
          <a:p>
            <a:pPr lvl="1"/>
            <a:r>
              <a:rPr lang="en-US" dirty="0"/>
              <a:t>Must be IEEE member, observe patent-policy requirements to participate in working group.</a:t>
            </a:r>
          </a:p>
          <a:p>
            <a:pPr lvl="1"/>
            <a:r>
              <a:rPr lang="en-US" dirty="0"/>
              <a:t>“Not the intent to specify required ethical behaviors, but rather to formalize a vocabulary of terms, concepts, and relationships that can be used to enable unambiguous discussion among […] communities regarding what it means for autonomous systems to exhibit ethical behaviors.”</a:t>
            </a:r>
          </a:p>
          <a:p>
            <a:pPr lvl="1"/>
            <a:r>
              <a:rPr lang="en-US" dirty="0"/>
              <a:t>Excellent forum with rich references, worth observation and participation.</a:t>
            </a:r>
          </a:p>
          <a:p>
            <a:r>
              <a:rPr lang="en-US" b="1" i="1" dirty="0"/>
              <a:t>Active work: </a:t>
            </a:r>
            <a:r>
              <a:rPr lang="en-US" dirty="0"/>
              <a:t>align several Ethical Control terms, concepts, use cases with P7007.</a:t>
            </a:r>
          </a:p>
        </p:txBody>
      </p:sp>
      <p:sp>
        <p:nvSpPr>
          <p:cNvPr id="5" name="Slide Number Placeholder 4"/>
          <p:cNvSpPr>
            <a:spLocks noGrp="1"/>
          </p:cNvSpPr>
          <p:nvPr>
            <p:ph type="sldNum" sz="quarter" idx="12"/>
          </p:nvPr>
        </p:nvSpPr>
        <p:spPr/>
        <p:txBody>
          <a:bodyPr/>
          <a:lstStyle/>
          <a:p>
            <a:fld id="{8F304BE6-A6EC-44DD-A690-28101BD4548D}" type="slidenum">
              <a:rPr lang="en-US" smtClean="0"/>
              <a:t>163</a:t>
            </a:fld>
            <a:endParaRPr lang="en-US"/>
          </a:p>
        </p:txBody>
      </p:sp>
      <p:pic>
        <p:nvPicPr>
          <p:cNvPr id="4" name="Picture 3">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37159" y="323330"/>
            <a:ext cx="1593677" cy="1596910"/>
          </a:xfrm>
          <a:prstGeom prst="rect">
            <a:avLst/>
          </a:prstGeom>
          <a:ln>
            <a:solidFill>
              <a:schemeClr val="accent1">
                <a:lumMod val="50000"/>
              </a:schemeClr>
            </a:solidFill>
          </a:ln>
        </p:spPr>
      </p:pic>
    </p:spTree>
    <p:extLst>
      <p:ext uri="{BB962C8B-B14F-4D97-AF65-F5344CB8AC3E}">
        <p14:creationId xmlns:p14="http://schemas.microsoft.com/office/powerpoint/2010/main" val="12811776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5" y="344805"/>
            <a:ext cx="10515600" cy="1325563"/>
          </a:xfrm>
        </p:spPr>
        <p:txBody>
          <a:bodyPr>
            <a:normAutofit/>
          </a:bodyPr>
          <a:lstStyle/>
          <a:p>
            <a:r>
              <a:rPr lang="en-US" sz="3600" dirty="0"/>
              <a:t>Unmanned Maritime Autonomy Architecture (UMAA)</a:t>
            </a:r>
          </a:p>
        </p:txBody>
      </p:sp>
      <p:sp>
        <p:nvSpPr>
          <p:cNvPr id="3" name="Content Placeholder 2"/>
          <p:cNvSpPr>
            <a:spLocks noGrp="1"/>
          </p:cNvSpPr>
          <p:nvPr>
            <p:ph idx="1"/>
          </p:nvPr>
        </p:nvSpPr>
        <p:spPr>
          <a:xfrm>
            <a:off x="498765" y="1584554"/>
            <a:ext cx="11646130" cy="5032376"/>
          </a:xfrm>
        </p:spPr>
        <p:txBody>
          <a:bodyPr>
            <a:normAutofit fontScale="85000" lnSpcReduction="20000"/>
          </a:bodyPr>
          <a:lstStyle/>
          <a:p>
            <a:pPr marL="0" indent="0">
              <a:buNone/>
            </a:pPr>
            <a:r>
              <a:rPr lang="en-US" dirty="0"/>
              <a:t>Richard R. Burgess, “</a:t>
            </a:r>
            <a:r>
              <a:rPr lang="en-US" sz="2600" dirty="0">
                <a:hlinkClick r:id="rId3"/>
              </a:rPr>
              <a:t>Navy Requests Information for Unmanned Maritime Autonomy Architecture</a:t>
            </a:r>
            <a:r>
              <a:rPr lang="en-US" dirty="0"/>
              <a:t>,” SEA POWER, 20 FEB 19</a:t>
            </a:r>
          </a:p>
          <a:p>
            <a:r>
              <a:rPr lang="en-US" dirty="0"/>
              <a:t>“The intent of UMAA is to provide overarching standards that various UUVs and USVs can be built to in order to avoid creating multiple conflicting systems in the future”</a:t>
            </a:r>
          </a:p>
          <a:p>
            <a:r>
              <a:rPr lang="en-US" dirty="0"/>
              <a:t>“The UMAA is being established to enable autonomy commonality and reduce acquisition costs across both surface and undersea unmanned vehicles.”</a:t>
            </a:r>
          </a:p>
          <a:p>
            <a:r>
              <a:rPr lang="en-US" dirty="0"/>
              <a:t>Topics of interest include Situational Awareness, Sensor and Effector Management, Processing Management, Communications Management, Vehicle Maneuver Management, Vehicle Engineering Management, Vehicle Computing Management, Support Operations</a:t>
            </a:r>
          </a:p>
          <a:p>
            <a:pPr marL="0" indent="0">
              <a:buNone/>
            </a:pPr>
            <a:endParaRPr lang="en-US" sz="900" dirty="0"/>
          </a:p>
          <a:p>
            <a:pPr marL="0" indent="0">
              <a:buNone/>
            </a:pPr>
            <a:r>
              <a:rPr lang="en-US" dirty="0"/>
              <a:t>Multiple public NAVSEA documents refer to autonomy efforts and UMAA.</a:t>
            </a:r>
          </a:p>
          <a:p>
            <a:r>
              <a:rPr lang="en-US" sz="2400" dirty="0"/>
              <a:t>NAVSEA PMS 406 is Program Office for Unmanned Maritime Systems</a:t>
            </a:r>
          </a:p>
          <a:p>
            <a:r>
              <a:rPr lang="en-US" sz="2400" dirty="0"/>
              <a:t>NAVSEA Fact Sheet:  Unmanned Maritime Systems Program Office (PMS 406)  </a:t>
            </a:r>
            <a:r>
              <a:rPr lang="en-US" sz="1800" dirty="0">
                <a:hlinkClick r:id="rId4"/>
              </a:rPr>
              <a:t>https://www.navsea.navy.mil/Portals/103/Documents/Exhibits/SNA2019/UnmannedMaritimeSys-Small.pdf</a:t>
            </a:r>
            <a:r>
              <a:rPr lang="en-US" sz="1800" dirty="0"/>
              <a:t> </a:t>
            </a:r>
          </a:p>
          <a:p>
            <a:r>
              <a:rPr lang="en-US" sz="2400" dirty="0"/>
              <a:t>Automated Management of Maritime Navigation Safety </a:t>
            </a:r>
            <a:br>
              <a:rPr lang="en-US" sz="2400" dirty="0"/>
            </a:br>
            <a:r>
              <a:rPr lang="en-US" sz="2400" dirty="0"/>
              <a:t>Navy SBIR 2020.1 - Topic N201-059, </a:t>
            </a:r>
            <a:r>
              <a:rPr lang="en-US" sz="2000" dirty="0">
                <a:hlinkClick r:id="rId5"/>
              </a:rPr>
              <a:t>https://www.navysbir.com/n20_1/N201-059.htm</a:t>
            </a:r>
            <a:r>
              <a:rPr lang="en-US" sz="2000" dirty="0"/>
              <a:t> </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164</a:t>
            </a:fld>
            <a:endParaRPr lang="en-US"/>
          </a:p>
        </p:txBody>
      </p:sp>
      <p:sp>
        <p:nvSpPr>
          <p:cNvPr id="5" name="Title 1"/>
          <p:cNvSpPr txBox="1">
            <a:spLocks/>
          </p:cNvSpPr>
          <p:nvPr/>
        </p:nvSpPr>
        <p:spPr bwMode="auto">
          <a:xfrm>
            <a:off x="10005348" y="4595670"/>
            <a:ext cx="1656144" cy="1156948"/>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400" b="1" kern="0" dirty="0">
                <a:solidFill>
                  <a:schemeClr val="accent1">
                    <a:lumMod val="50000"/>
                  </a:schemeClr>
                </a:solidFill>
              </a:rPr>
              <a:t>Proposed Critical Path Forward</a:t>
            </a:r>
          </a:p>
        </p:txBody>
      </p:sp>
    </p:spTree>
    <p:extLst>
      <p:ext uri="{BB962C8B-B14F-4D97-AF65-F5344CB8AC3E}">
        <p14:creationId xmlns:p14="http://schemas.microsoft.com/office/powerpoint/2010/main" val="269517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resources of interest</a:t>
            </a:r>
          </a:p>
        </p:txBody>
      </p:sp>
      <p:sp>
        <p:nvSpPr>
          <p:cNvPr id="4" name="Text Placeholder 3"/>
          <p:cNvSpPr>
            <a:spLocks noGrp="1"/>
          </p:cNvSpPr>
          <p:nvPr>
            <p:ph type="body" idx="1"/>
          </p:nvPr>
        </p:nvSpPr>
        <p:spPr>
          <a:xfrm>
            <a:off x="831849" y="5173980"/>
            <a:ext cx="11194247" cy="915670"/>
          </a:xfrm>
        </p:spPr>
        <p:txBody>
          <a:bodyPr>
            <a:noAutofit/>
          </a:bodyPr>
          <a:lstStyle/>
          <a:p>
            <a:r>
              <a:rPr lang="en-US" sz="3200" dirty="0"/>
              <a:t>This project draws on multiple relevant activities and capabilities. The following synopses are distilled from each respective resource.</a:t>
            </a:r>
          </a:p>
        </p:txBody>
      </p:sp>
      <p:sp>
        <p:nvSpPr>
          <p:cNvPr id="5" name="Action Button: End 4">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165</a:t>
            </a:fld>
            <a:endParaRPr lang="en-US"/>
          </a:p>
        </p:txBody>
      </p:sp>
    </p:spTree>
    <p:extLst>
      <p:ext uri="{BB962C8B-B14F-4D97-AF65-F5344CB8AC3E}">
        <p14:creationId xmlns:p14="http://schemas.microsoft.com/office/powerpoint/2010/main" val="3581852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945565" cy="1325563"/>
          </a:xfrm>
        </p:spPr>
        <p:txBody>
          <a:bodyPr>
            <a:normAutofit/>
          </a:bodyPr>
          <a:lstStyle/>
          <a:p>
            <a:r>
              <a:rPr lang="en-US" sz="4200" dirty="0"/>
              <a:t>DoD Directive: Autonomy in Weapon Systems</a:t>
            </a:r>
          </a:p>
        </p:txBody>
      </p:sp>
      <p:sp>
        <p:nvSpPr>
          <p:cNvPr id="5" name="Content Placeholder 4"/>
          <p:cNvSpPr>
            <a:spLocks noGrp="1"/>
          </p:cNvSpPr>
          <p:nvPr>
            <p:ph idx="1"/>
          </p:nvPr>
        </p:nvSpPr>
        <p:spPr>
          <a:xfrm>
            <a:off x="838199" y="1825625"/>
            <a:ext cx="10899373" cy="4907684"/>
          </a:xfrm>
        </p:spPr>
        <p:txBody>
          <a:bodyPr>
            <a:normAutofit fontScale="92500"/>
          </a:bodyPr>
          <a:lstStyle/>
          <a:p>
            <a:r>
              <a:rPr lang="en-US" sz="2600" dirty="0">
                <a:hlinkClick r:id="rId3"/>
              </a:rPr>
              <a:t>DoD Directive 3000.09</a:t>
            </a:r>
            <a:r>
              <a:rPr lang="en-US" sz="2600" dirty="0"/>
              <a:t>, 21 NOV 2012 with change 1, 8 May 2017</a:t>
            </a:r>
          </a:p>
          <a:p>
            <a:r>
              <a:rPr lang="en-US" sz="2600" dirty="0"/>
              <a:t>Original and update signed by DEPSECDEF Ashton Carter</a:t>
            </a:r>
          </a:p>
          <a:p>
            <a:pPr marL="0" indent="0">
              <a:buNone/>
            </a:pPr>
            <a:r>
              <a:rPr lang="en-US" sz="2000" dirty="0"/>
              <a:t>1. PURPOSE</a:t>
            </a:r>
          </a:p>
          <a:p>
            <a:pPr marL="228600" lvl="1" indent="0">
              <a:buNone/>
            </a:pPr>
            <a:r>
              <a:rPr lang="en-US" sz="2200" dirty="0"/>
              <a:t>a. Establishes DoD policy and assigns responsibilities for the development and use of autonomous and semi-autonomous functions in weapon systems, including manned and unmanned platforms.</a:t>
            </a:r>
          </a:p>
          <a:p>
            <a:pPr marL="228600" lvl="1" indent="0">
              <a:buNone/>
            </a:pPr>
            <a:r>
              <a:rPr lang="en-US" sz="2200" dirty="0"/>
              <a:t>b. Establishes guidelines designed to minimize the probability and consequences of failures in autonomous and semi-autonomous weapon systems that could lead to unintended engagements.</a:t>
            </a:r>
          </a:p>
          <a:p>
            <a:pPr marL="0" indent="0">
              <a:buNone/>
            </a:pPr>
            <a:r>
              <a:rPr lang="en-US" sz="2000" dirty="0"/>
              <a:t>4. POLICY (excerpted)</a:t>
            </a:r>
          </a:p>
          <a:p>
            <a:pPr marL="228600" lvl="1" indent="0">
              <a:buNone/>
            </a:pPr>
            <a:r>
              <a:rPr lang="en-US" sz="2200" dirty="0"/>
              <a:t>a. Autonomous and semi-autonomous weapon systems shall be designed to allow commanders and operators to exercise appropriate levels of human judgment over the use of force.</a:t>
            </a:r>
          </a:p>
          <a:p>
            <a:pPr marL="228600" lvl="1" indent="0">
              <a:buNone/>
            </a:pPr>
            <a:r>
              <a:rPr lang="en-US" sz="2200" dirty="0"/>
              <a:t>b. Persons who authorize the use of, direct the use of, or operate autonomous and semi-autonomous weapon systems must do so with appropriate care and in accordance with the law of war, applicable treaties, weapon system safety rules, and applicable rules of engagement (ROE). </a:t>
            </a:r>
            <a:r>
              <a:rPr lang="en-US" dirty="0"/>
              <a:t>[…]</a:t>
            </a:r>
            <a:endParaRPr lang="en-US" sz="2200" dirty="0"/>
          </a:p>
          <a:p>
            <a:pPr marL="0" lvl="1" indent="0">
              <a:buNone/>
            </a:pPr>
            <a:r>
              <a:rPr lang="en-US" sz="2100" dirty="0"/>
              <a:t>6. RELEASABILITY. Cleared for public release. </a:t>
            </a:r>
            <a:r>
              <a:rPr lang="en-US" sz="1600" dirty="0"/>
              <a:t>[…]</a:t>
            </a:r>
          </a:p>
        </p:txBody>
      </p:sp>
      <p:pic>
        <p:nvPicPr>
          <p:cNvPr id="2" name="Picture 1"/>
          <p:cNvPicPr>
            <a:picLocks noChangeAspect="1"/>
          </p:cNvPicPr>
          <p:nvPr/>
        </p:nvPicPr>
        <p:blipFill>
          <a:blip r:embed="rId4"/>
          <a:stretch>
            <a:fillRect/>
          </a:stretch>
        </p:blipFill>
        <p:spPr>
          <a:xfrm>
            <a:off x="10825254" y="486207"/>
            <a:ext cx="1176166" cy="1162247"/>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166</a:t>
            </a:fld>
            <a:endParaRPr lang="en-US"/>
          </a:p>
        </p:txBody>
      </p:sp>
      <p:sp>
        <p:nvSpPr>
          <p:cNvPr id="6" name="TextBox 5"/>
          <p:cNvSpPr txBox="1"/>
          <p:nvPr/>
        </p:nvSpPr>
        <p:spPr>
          <a:xfrm>
            <a:off x="9828494" y="1782165"/>
            <a:ext cx="2039815" cy="1200329"/>
          </a:xfrm>
          <a:prstGeom prst="rect">
            <a:avLst/>
          </a:prstGeom>
          <a:noFill/>
          <a:ln w="19050">
            <a:solidFill>
              <a:srgbClr val="C00000"/>
            </a:solidFill>
          </a:ln>
        </p:spPr>
        <p:txBody>
          <a:bodyPr wrap="square" rtlCol="0">
            <a:spAutoFit/>
          </a:bodyPr>
          <a:lstStyle/>
          <a:p>
            <a:pPr algn="ctr"/>
            <a:r>
              <a:rPr lang="en-US" sz="2400" b="1" dirty="0">
                <a:solidFill>
                  <a:srgbClr val="C00000"/>
                </a:solidFill>
              </a:rPr>
              <a:t>CONTROLLING REFERENCE OVERALL</a:t>
            </a:r>
          </a:p>
        </p:txBody>
      </p:sp>
    </p:spTree>
    <p:extLst>
      <p:ext uri="{BB962C8B-B14F-4D97-AF65-F5344CB8AC3E}">
        <p14:creationId xmlns:p14="http://schemas.microsoft.com/office/powerpoint/2010/main" val="286589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281651" cy="1325563"/>
          </a:xfrm>
        </p:spPr>
        <p:txBody>
          <a:bodyPr>
            <a:normAutofit/>
          </a:bodyPr>
          <a:lstStyle/>
          <a:p>
            <a:r>
              <a:rPr lang="en-US" dirty="0"/>
              <a:t>John Boyd and OODA Loop</a:t>
            </a:r>
          </a:p>
        </p:txBody>
      </p:sp>
      <p:sp>
        <p:nvSpPr>
          <p:cNvPr id="5" name="Content Placeholder 4"/>
          <p:cNvSpPr>
            <a:spLocks noGrp="1"/>
          </p:cNvSpPr>
          <p:nvPr>
            <p:ph idx="1"/>
          </p:nvPr>
        </p:nvSpPr>
        <p:spPr>
          <a:xfrm>
            <a:off x="838200" y="1971088"/>
            <a:ext cx="11028218" cy="4986655"/>
          </a:xfrm>
        </p:spPr>
        <p:txBody>
          <a:bodyPr>
            <a:normAutofit fontScale="70000" lnSpcReduction="20000"/>
          </a:bodyPr>
          <a:lstStyle/>
          <a:p>
            <a:pPr marL="0" indent="0">
              <a:buNone/>
            </a:pPr>
            <a:r>
              <a:rPr lang="en-US" sz="3400" dirty="0"/>
              <a:t>Wikipedia: </a:t>
            </a:r>
            <a:r>
              <a:rPr lang="en-US" sz="3400" dirty="0">
                <a:hlinkClick r:id="rId3"/>
              </a:rPr>
              <a:t>John Boyd (military strategist)</a:t>
            </a:r>
            <a:r>
              <a:rPr lang="en-US" sz="3400" dirty="0"/>
              <a:t> and </a:t>
            </a:r>
            <a:r>
              <a:rPr lang="en-US" sz="3600" dirty="0">
                <a:hlinkClick r:id="rId4"/>
              </a:rPr>
              <a:t>Observe Orient Decide Act (OODA) Loop</a:t>
            </a:r>
            <a:endParaRPr lang="en-US" sz="3600" dirty="0"/>
          </a:p>
          <a:p>
            <a:r>
              <a:rPr lang="en-US" sz="3600" dirty="0"/>
              <a:t>“… the key to victory is to be able to create situations wherein one can make appropriate decisions more quickly than one's opponent.”</a:t>
            </a:r>
            <a:endParaRPr lang="en-US" sz="3400" dirty="0"/>
          </a:p>
          <a:p>
            <a:pPr marL="0" indent="0">
              <a:spcBef>
                <a:spcPts val="1800"/>
              </a:spcBef>
              <a:buNone/>
            </a:pPr>
            <a:r>
              <a:rPr lang="en-US" sz="3400" dirty="0"/>
              <a:t>Robert Coram, </a:t>
            </a:r>
            <a:r>
              <a:rPr lang="en-US" sz="3400" i="1" dirty="0">
                <a:hlinkClick r:id="rId5"/>
              </a:rPr>
              <a:t>BOYD: The Fighter Pilot Who Changed the Art of War</a:t>
            </a:r>
            <a:r>
              <a:rPr lang="en-US" sz="3400" dirty="0"/>
              <a:t>, 2004. </a:t>
            </a:r>
          </a:p>
          <a:p>
            <a:r>
              <a:rPr lang="en-US" sz="3000" dirty="0"/>
              <a:t>“John Boyd may be the most remarkable unsung hero in all of American military history. Some remember him as the greatest U.S. fighter pilot ever - the man who, in simulated air-to-air combat, defeated every challenger in less than forty seconds. Some recall him as the father of our country's most legendary fighter aircraft - the F-15 and F-16. Still others think of Boyd as the most influential military theorist since Sun Tzu. They know only half the story.”</a:t>
            </a:r>
          </a:p>
          <a:p>
            <a:r>
              <a:rPr lang="en-US" sz="3000" dirty="0"/>
              <a:t>“Boyd, more than any other person, saved fighter aviation from the predations of the Strategic Air Command. His manual of fighter tactics changed the way every air force in the world flies and fights. He discovered a physical theory that forever altered the way fighter planes were designed. Later in life, he developed a theory of military strategy that has been adopted throughout the world and even applied to business models for maximizing efficiency. And in one of the stories of modern military history, the Air Force fighter pilot taught the U.S. Marine Corps how to fight war on the ground. His ideas led to America's swift and decisive victory in the Gulf War and foretold the terrorist attacks of September 11, 2001.”</a:t>
            </a:r>
          </a:p>
        </p:txBody>
      </p:sp>
      <p:pic>
        <p:nvPicPr>
          <p:cNvPr id="6" name="Content Placeholder 3">
            <a:hlinkClick r:id="rId5" tooltip="Robert Coram: BOYD biography"/>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40419" y="272861"/>
            <a:ext cx="963869" cy="1448854"/>
          </a:xfrm>
          <a:prstGeom prst="rect">
            <a:avLst/>
          </a:prstGeom>
          <a:ln>
            <a:solidFill>
              <a:schemeClr val="tx1"/>
            </a:solidFill>
          </a:ln>
        </p:spPr>
      </p:pic>
      <p:pic>
        <p:nvPicPr>
          <p:cNvPr id="7" name="Picture 6">
            <a:hlinkClick r:id="rId3" tooltip="Wikipedia: Boyd"/>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7263" y="272863"/>
            <a:ext cx="3548209" cy="1448852"/>
          </a:xfrm>
          <a:prstGeom prst="rect">
            <a:avLst/>
          </a:prstGeom>
          <a:solidFill>
            <a:schemeClr val="bg1"/>
          </a:solidFill>
          <a:ln>
            <a:solidFill>
              <a:schemeClr val="accent1">
                <a:lumMod val="50000"/>
              </a:schemeClr>
            </a:solidFill>
          </a:ln>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167</a:t>
            </a:fld>
            <a:endParaRPr lang="en-US" dirty="0"/>
          </a:p>
        </p:txBody>
      </p:sp>
    </p:spTree>
    <p:extLst>
      <p:ext uri="{BB962C8B-B14F-4D97-AF65-F5344CB8AC3E}">
        <p14:creationId xmlns:p14="http://schemas.microsoft.com/office/powerpoint/2010/main" val="1268296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7919258" cy="1325563"/>
          </a:xfrm>
        </p:spPr>
        <p:txBody>
          <a:bodyPr/>
          <a:lstStyle/>
          <a:p>
            <a:r>
              <a:rPr lang="en-US" dirty="0"/>
              <a:t>Fleet Tactics and Naval Operations</a:t>
            </a:r>
          </a:p>
        </p:txBody>
      </p:sp>
      <p:sp>
        <p:nvSpPr>
          <p:cNvPr id="3" name="Content Placeholder 2"/>
          <p:cNvSpPr>
            <a:spLocks noGrp="1"/>
          </p:cNvSpPr>
          <p:nvPr>
            <p:ph idx="1"/>
          </p:nvPr>
        </p:nvSpPr>
        <p:spPr>
          <a:xfrm>
            <a:off x="838200" y="1825624"/>
            <a:ext cx="10424160" cy="4945092"/>
          </a:xfrm>
        </p:spPr>
        <p:txBody>
          <a:bodyPr>
            <a:normAutofit fontScale="85000" lnSpcReduction="20000"/>
          </a:bodyPr>
          <a:lstStyle/>
          <a:p>
            <a:pPr marL="0" indent="0">
              <a:buNone/>
            </a:pPr>
            <a:r>
              <a:rPr lang="en-US" dirty="0"/>
              <a:t>Wayne P. Hughes, Jr. and Robert P. </a:t>
            </a:r>
            <a:r>
              <a:rPr lang="en-US" dirty="0" err="1"/>
              <a:t>Girrier</a:t>
            </a:r>
            <a:r>
              <a:rPr lang="en-US" dirty="0"/>
              <a:t>, </a:t>
            </a:r>
            <a:r>
              <a:rPr lang="en-US" i="1" dirty="0"/>
              <a:t>Fleet Tactics and Naval Operations</a:t>
            </a:r>
            <a:r>
              <a:rPr lang="en-US" dirty="0"/>
              <a:t>, Third Edition, Naval Institute Press, Annapolis Maryland, June 2018. </a:t>
            </a:r>
          </a:p>
          <a:p>
            <a:r>
              <a:rPr lang="en-US" sz="2400" dirty="0">
                <a:hlinkClick r:id="rId3"/>
              </a:rPr>
              <a:t>https://www.usni.org/press/books/fleet-tactics-and-naval-operations-third-edition</a:t>
            </a:r>
            <a:r>
              <a:rPr lang="en-US" sz="2400" dirty="0"/>
              <a:t> </a:t>
            </a:r>
          </a:p>
          <a:p>
            <a:pPr marL="0" indent="0">
              <a:buNone/>
            </a:pPr>
            <a:r>
              <a:rPr lang="en-US" dirty="0"/>
              <a:t>From newly added Chapter 12, A Twenty-First-Century Revolution:</a:t>
            </a:r>
          </a:p>
          <a:p>
            <a:r>
              <a:rPr lang="en-US" dirty="0"/>
              <a:t>“At the most fundamental level, [Information Warfare] IW is about how to employ and protect the ability to sense, assimilate, decide, communicate, and act – while confounding those same processes that support the adversary.” </a:t>
            </a:r>
          </a:p>
          <a:p>
            <a:r>
              <a:rPr lang="en-US" dirty="0"/>
              <a:t>“Information Warfare broadly conceived is orthogonal to naval tactics. As a consequence, IW is having major effects on all six processes of naval tactics used in fleet combat – scouting and antiscouting, command-and-control, C2 countermeasures, delivery of fire, and confounding enemy fire.” </a:t>
            </a:r>
          </a:p>
          <a:p>
            <a:r>
              <a:rPr lang="en-US" dirty="0"/>
              <a:t>“Indeed there is a mounting wave of concern about how far automation will expand and what its impact will be on the continuum of cognition from data to information to knowledge. […] Navies are facing similar uncertainties.” </a:t>
            </a:r>
          </a:p>
          <a:p>
            <a:pPr marL="0" indent="0">
              <a:buNone/>
            </a:pPr>
            <a:r>
              <a:rPr lang="en-US" dirty="0"/>
              <a:t>Wayne Hughes coined the term “Network Optional Warfare” after many discussion sessions, directly contrasting it to Network Centric Warfare.  Thank you sir.</a:t>
            </a:r>
          </a:p>
          <a:p>
            <a:endParaRPr lang="en-US" dirty="0"/>
          </a:p>
          <a:p>
            <a:endParaRPr lang="en-US" dirty="0"/>
          </a:p>
          <a:p>
            <a:endParaRPr lang="en-US" dirty="0"/>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5722" y="394855"/>
            <a:ext cx="863889" cy="1295833"/>
          </a:xfrm>
          <a:prstGeom prst="rect">
            <a:avLst/>
          </a:prstGeom>
        </p:spPr>
      </p:pic>
      <p:pic>
        <p:nvPicPr>
          <p:cNvPr id="5" name="Picture 4">
            <a:hlinkClick r:id="rId5" tooltip="In Memoriam: Legendary Strategist and Fleet Tactics Author Wayne P. Hughes"/>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92392" y="394855"/>
            <a:ext cx="2159723" cy="1295833"/>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168</a:t>
            </a:fld>
            <a:endParaRPr lang="en-US" dirty="0"/>
          </a:p>
        </p:txBody>
      </p:sp>
    </p:spTree>
    <p:extLst>
      <p:ext uri="{BB962C8B-B14F-4D97-AF65-F5344CB8AC3E}">
        <p14:creationId xmlns:p14="http://schemas.microsoft.com/office/powerpoint/2010/main" val="24105051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Optional Warfare (NOW)</a:t>
            </a:r>
          </a:p>
        </p:txBody>
      </p:sp>
      <p:sp>
        <p:nvSpPr>
          <p:cNvPr id="3" name="Content Placeholder 2"/>
          <p:cNvSpPr>
            <a:spLocks noGrp="1"/>
          </p:cNvSpPr>
          <p:nvPr>
            <p:ph idx="1"/>
          </p:nvPr>
        </p:nvSpPr>
        <p:spPr>
          <a:xfrm>
            <a:off x="838200" y="3599409"/>
            <a:ext cx="10442171" cy="3043065"/>
          </a:xfrm>
        </p:spPr>
        <p:txBody>
          <a:bodyPr>
            <a:normAutofit/>
          </a:bodyPr>
          <a:lstStyle/>
          <a:p>
            <a:r>
              <a:rPr lang="en-US" dirty="0"/>
              <a:t>Littoral operations, deployable unmanned systems, and a refactored force mix for surface ships pose a growing set of naval challenges and opportunities.  Network-optional warfare (NOW) precepts include </a:t>
            </a:r>
            <a:r>
              <a:rPr lang="en-US" dirty="0">
                <a:hlinkClick r:id="rId3"/>
              </a:rPr>
              <a:t>Efficient Messaging</a:t>
            </a:r>
            <a:r>
              <a:rPr lang="en-US" dirty="0"/>
              <a:t>, </a:t>
            </a:r>
            <a:r>
              <a:rPr lang="en-US" dirty="0">
                <a:hlinkClick r:id="rId4"/>
              </a:rPr>
              <a:t>Optical Signaling</a:t>
            </a:r>
            <a:r>
              <a:rPr lang="en-US" dirty="0"/>
              <a:t>,  </a:t>
            </a:r>
            <a:r>
              <a:rPr lang="en-US" dirty="0">
                <a:hlinkClick r:id="rId5"/>
              </a:rPr>
              <a:t>Semantic Coherence</a:t>
            </a:r>
            <a:r>
              <a:rPr lang="en-US" dirty="0"/>
              <a:t> and </a:t>
            </a:r>
            <a:r>
              <a:rPr lang="en-US" dirty="0">
                <a:hlinkClick r:id="rId6"/>
              </a:rPr>
              <a:t>Ethical Human Supervision of Autonomy</a:t>
            </a:r>
            <a:r>
              <a:rPr lang="en-US" dirty="0"/>
              <a:t> for deliberate, stealthy, minimalist tactical communications.</a:t>
            </a:r>
          </a:p>
          <a:p>
            <a:r>
              <a:rPr lang="en-US" sz="2400" dirty="0">
                <a:hlinkClick r:id="rId7"/>
              </a:rPr>
              <a:t>https://wiki.nps.edu/display/NOW/Network+Optional+Warfare</a:t>
            </a:r>
            <a:r>
              <a:rPr lang="en-US" sz="2400" dirty="0"/>
              <a:t> </a:t>
            </a:r>
          </a:p>
        </p:txBody>
      </p:sp>
      <p:sp>
        <p:nvSpPr>
          <p:cNvPr id="4" name="TextBox 3"/>
          <p:cNvSpPr txBox="1"/>
          <p:nvPr/>
        </p:nvSpPr>
        <p:spPr>
          <a:xfrm>
            <a:off x="10504461" y="677810"/>
            <a:ext cx="1088020" cy="646331"/>
          </a:xfrm>
          <a:prstGeom prst="rect">
            <a:avLst/>
          </a:prstGeom>
          <a:noFill/>
          <a:ln>
            <a:solidFill>
              <a:schemeClr val="accent1">
                <a:lumMod val="50000"/>
              </a:schemeClr>
            </a:solidFill>
          </a:ln>
        </p:spPr>
        <p:txBody>
          <a:bodyPr wrap="square" rtlCol="0">
            <a:spAutoFit/>
          </a:bodyPr>
          <a:lstStyle/>
          <a:p>
            <a:pPr algn="ctr"/>
            <a:r>
              <a:rPr lang="en-US" dirty="0"/>
              <a:t>Overall Concept</a:t>
            </a:r>
          </a:p>
        </p:txBody>
      </p:sp>
      <p:pic>
        <p:nvPicPr>
          <p:cNvPr id="5" name="Content Placeholder 10">
            <a:hlinkClick r:id="rId7"/>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209742" y="1636826"/>
            <a:ext cx="1677458" cy="1008222"/>
          </a:xfrm>
          <a:prstGeom prst="rect">
            <a:avLst/>
          </a:prstGeom>
          <a:ln>
            <a:solidFill>
              <a:schemeClr val="accent1">
                <a:lumMod val="50000"/>
              </a:schemeClr>
            </a:solidFill>
          </a:ln>
        </p:spPr>
      </p:pic>
      <p:sp>
        <p:nvSpPr>
          <p:cNvPr id="7" name="TextBox 6"/>
          <p:cNvSpPr txBox="1"/>
          <p:nvPr/>
        </p:nvSpPr>
        <p:spPr>
          <a:xfrm>
            <a:off x="1052942" y="1546164"/>
            <a:ext cx="9209120" cy="2616101"/>
          </a:xfrm>
          <a:prstGeom prst="rect">
            <a:avLst/>
          </a:prstGeom>
          <a:noFill/>
        </p:spPr>
        <p:txBody>
          <a:bodyPr wrap="square" rtlCol="0">
            <a:spAutoFit/>
          </a:bodyPr>
          <a:lstStyle/>
          <a:p>
            <a:r>
              <a:rPr lang="en-US" sz="3200" b="1" dirty="0"/>
              <a:t>Naval forces do not have to be engaged in constant centralized communication. </a:t>
            </a:r>
            <a:r>
              <a:rPr lang="en-US" sz="3200" dirty="0"/>
              <a:t> Deployed Navy vessels have demonstrated independence of action in stealthy coordinated operations for hundreds of years. </a:t>
            </a:r>
          </a:p>
          <a:p>
            <a:endParaRPr lang="en-US" sz="3600" dirty="0"/>
          </a:p>
        </p:txBody>
      </p:sp>
      <p:sp>
        <p:nvSpPr>
          <p:cNvPr id="9"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169</a:t>
            </a:fld>
            <a:endParaRPr lang="en-US" dirty="0"/>
          </a:p>
        </p:txBody>
      </p:sp>
    </p:spTree>
    <p:extLst>
      <p:ext uri="{BB962C8B-B14F-4D97-AF65-F5344CB8AC3E}">
        <p14:creationId xmlns:p14="http://schemas.microsoft.com/office/powerpoint/2010/main" val="359878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163" y="365125"/>
            <a:ext cx="10770637" cy="1325563"/>
          </a:xfrm>
        </p:spPr>
        <p:txBody>
          <a:bodyPr/>
          <a:lstStyle/>
          <a:p>
            <a:r>
              <a:rPr lang="en-US" dirty="0"/>
              <a:t>NPS Dissertation: AVCL mission vocabulary</a:t>
            </a:r>
          </a:p>
        </p:txBody>
      </p:sp>
      <p:sp>
        <p:nvSpPr>
          <p:cNvPr id="3" name="Content Placeholder 2"/>
          <p:cNvSpPr>
            <a:spLocks noGrp="1"/>
          </p:cNvSpPr>
          <p:nvPr>
            <p:ph idx="1"/>
          </p:nvPr>
        </p:nvSpPr>
        <p:spPr>
          <a:xfrm>
            <a:off x="583163" y="1825625"/>
            <a:ext cx="11196735" cy="4915742"/>
          </a:xfrm>
        </p:spPr>
        <p:txBody>
          <a:bodyPr>
            <a:normAutofit fontScale="62500" lnSpcReduction="20000"/>
          </a:bodyPr>
          <a:lstStyle/>
          <a:p>
            <a:pPr marL="0" indent="0">
              <a:spcBef>
                <a:spcPts val="600"/>
              </a:spcBef>
              <a:buNone/>
            </a:pPr>
            <a:r>
              <a:rPr lang="en-US" sz="4000" b="1" dirty="0"/>
              <a:t>Design, implementation and testing of a common data model </a:t>
            </a:r>
          </a:p>
          <a:p>
            <a:pPr marL="0" indent="0">
              <a:spcBef>
                <a:spcPts val="600"/>
              </a:spcBef>
              <a:buNone/>
            </a:pPr>
            <a:r>
              <a:rPr lang="en-US" sz="4000" b="1" dirty="0"/>
              <a:t>supporting autonomous vehicle compatibility and interoperability</a:t>
            </a:r>
          </a:p>
          <a:p>
            <a:r>
              <a:rPr lang="en-US" sz="3400" dirty="0"/>
              <a:t>Duane T. Davis, Naval Postgraduate School (NPS), September 2006</a:t>
            </a:r>
          </a:p>
          <a:p>
            <a:r>
              <a:rPr lang="en-US" i="1" dirty="0"/>
              <a:t>Abstract</a:t>
            </a:r>
            <a:r>
              <a:rPr lang="en-US" dirty="0"/>
              <a:t>. Current autonomous vehicle interoperability is limited by vehicle-specific data formats and support systems. Until a standardized approach to autonomous vehicle command and control is adopted, true interoperability will remain elusive. This work explores the applicability of a data model supporting arbitrary vehicles using the Extensible Markup Language (XML). An exemplar, the Autonomous Vehicle Command Language (AVCL), encapsulates behavior-scripted mission definition, </a:t>
            </a:r>
            <a:r>
              <a:rPr lang="en-US" dirty="0" err="1"/>
              <a:t>goalbased</a:t>
            </a:r>
            <a:r>
              <a:rPr lang="en-US" dirty="0"/>
              <a:t> mission definition, inter-vehicle communication, and mission results. Broad applicability is obtained through the development of a behavior set capturing arbitrary vehicle activities, and automated conversion of AVCL to and from vehicle-specific formats. The former uses task-level behaviors suitable for mission scripting and goal decomposition. Translations use the Extensible Stylesheet Language for Transformation, XML data binding, context-free language parsing, and artificial intelligence machine learning and search techniques. Translation capability is demonstrated through mappings of AVCL to and from multiple vehicle-specific formats. A final demonstration of the power of a common autonomous vehicle data model is provided by the implementation of a hybrid control architecture. The model's vehicle-independence and the ability to generate vehicle-specific data are leveraged in the design of an architecture that provides increased autonomy by augmenting a vehicle's existing controller. The utility of this architecture is demonstrated through implementation on the Naval Postgraduate School's ARIES Unmanned Underwater Vehicle.</a:t>
            </a:r>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732329" y="417739"/>
            <a:ext cx="986536" cy="1272949"/>
          </a:xfrm>
          <a:prstGeom prst="rect">
            <a:avLst/>
          </a:prstGeom>
          <a:ln>
            <a:solidFill>
              <a:schemeClr val="accent1">
                <a:lumMod val="50000"/>
              </a:schemeClr>
            </a:solidFill>
          </a:ln>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a:t>
            </a:fld>
            <a:endParaRPr lang="en-US"/>
          </a:p>
        </p:txBody>
      </p:sp>
      <p:sp>
        <p:nvSpPr>
          <p:cNvPr id="6" name="Title 1"/>
          <p:cNvSpPr txBox="1">
            <a:spLocks/>
          </p:cNvSpPr>
          <p:nvPr/>
        </p:nvSpPr>
        <p:spPr bwMode="auto">
          <a:xfrm>
            <a:off x="10732329" y="1825625"/>
            <a:ext cx="1009884" cy="76314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1600" b="1" kern="0" dirty="0">
                <a:solidFill>
                  <a:schemeClr val="accent1">
                    <a:lumMod val="50000"/>
                  </a:schemeClr>
                </a:solidFill>
              </a:rPr>
              <a:t>Semantic Web Deep Dive</a:t>
            </a:r>
          </a:p>
        </p:txBody>
      </p:sp>
    </p:spTree>
    <p:extLst>
      <p:ext uri="{BB962C8B-B14F-4D97-AF65-F5344CB8AC3E}">
        <p14:creationId xmlns:p14="http://schemas.microsoft.com/office/powerpoint/2010/main" val="353059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900" dirty="0"/>
              <a:t>Rich Semantic Track (RST)</a:t>
            </a:r>
          </a:p>
        </p:txBody>
      </p:sp>
      <p:sp>
        <p:nvSpPr>
          <p:cNvPr id="4" name="Content Placeholder 3"/>
          <p:cNvSpPr>
            <a:spLocks noGrp="1"/>
          </p:cNvSpPr>
          <p:nvPr>
            <p:ph idx="1"/>
          </p:nvPr>
        </p:nvSpPr>
        <p:spPr>
          <a:xfrm>
            <a:off x="838199" y="1825625"/>
            <a:ext cx="10895215" cy="4351338"/>
          </a:xfrm>
        </p:spPr>
        <p:txBody>
          <a:bodyPr>
            <a:normAutofit fontScale="92500"/>
          </a:bodyPr>
          <a:lstStyle/>
          <a:p>
            <a:r>
              <a:rPr lang="en-US" dirty="0"/>
              <a:t>Track models commonly describe the same things in slightly different ways.</a:t>
            </a:r>
          </a:p>
          <a:p>
            <a:r>
              <a:rPr lang="en-US" dirty="0"/>
              <a:t>Military decision-makers inundated with massive amounts of data is insufficient… without proper analytic tools, leads to information overload.</a:t>
            </a:r>
          </a:p>
          <a:p>
            <a:r>
              <a:rPr lang="en-US" dirty="0"/>
              <a:t>Rich Semantic Track (RST) research examined dozens of track data models to identify common information content, to good effect.</a:t>
            </a:r>
          </a:p>
          <a:p>
            <a:r>
              <a:rPr lang="en-US" dirty="0"/>
              <a:t>Formalized a </a:t>
            </a:r>
            <a:r>
              <a:rPr lang="en-US" i="1" dirty="0"/>
              <a:t>semantic</a:t>
            </a:r>
            <a:r>
              <a:rPr lang="en-US" dirty="0"/>
              <a:t> model of track data using Web Ontology Language (OWL) for standards-based reasoning by higher-level Artificial Intelligence (AI).</a:t>
            </a:r>
          </a:p>
          <a:p>
            <a:r>
              <a:rPr lang="en-US" dirty="0"/>
              <a:t>Common characteristics across civil/military C2, robotic systems, and corresponding modeling &amp; simulation (M&amp;S) efforts.</a:t>
            </a:r>
          </a:p>
          <a:p>
            <a:r>
              <a:rPr lang="en-US" dirty="0">
                <a:hlinkClick r:id="rId3"/>
              </a:rPr>
              <a:t>Semantic Coherence</a:t>
            </a:r>
            <a:r>
              <a:rPr lang="en-US" dirty="0"/>
              <a:t> example for Network Optional Warfare</a:t>
            </a:r>
          </a:p>
          <a:p>
            <a:endParaRPr lang="en-US" dirty="0"/>
          </a:p>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170</a:t>
            </a:fld>
            <a:endParaRPr lang="en-US" dirty="0"/>
          </a:p>
        </p:txBody>
      </p:sp>
    </p:spTree>
    <p:extLst>
      <p:ext uri="{BB962C8B-B14F-4D97-AF65-F5344CB8AC3E}">
        <p14:creationId xmlns:p14="http://schemas.microsoft.com/office/powerpoint/2010/main" val="21614885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543081" cy="1325563"/>
          </a:xfrm>
        </p:spPr>
        <p:txBody>
          <a:bodyPr/>
          <a:lstStyle/>
          <a:p>
            <a:r>
              <a:rPr lang="en-US" dirty="0"/>
              <a:t>Rich Semantic Track (RST)</a:t>
            </a:r>
          </a:p>
        </p:txBody>
      </p:sp>
      <p:sp>
        <p:nvSpPr>
          <p:cNvPr id="3" name="Content Placeholder 2"/>
          <p:cNvSpPr>
            <a:spLocks noGrp="1"/>
          </p:cNvSpPr>
          <p:nvPr>
            <p:ph idx="1"/>
          </p:nvPr>
        </p:nvSpPr>
        <p:spPr>
          <a:xfrm>
            <a:off x="838200" y="1601181"/>
            <a:ext cx="10728960" cy="2230986"/>
          </a:xfrm>
        </p:spPr>
        <p:txBody>
          <a:bodyPr>
            <a:normAutofit/>
          </a:bodyPr>
          <a:lstStyle/>
          <a:p>
            <a:r>
              <a:rPr lang="en-US" dirty="0"/>
              <a:t>DoD mandates data sharing practices, but practices have been mixed and uneven, resulting in perpetuation of system-centric data practices.</a:t>
            </a:r>
          </a:p>
          <a:p>
            <a:r>
              <a:rPr lang="en-US" dirty="0"/>
              <a:t>Sharing and collective understanding of track data - collections of time-stamped perceptions of the state of objects of interest — are critical to warfighting systems.</a:t>
            </a:r>
          </a:p>
          <a:p>
            <a:endParaRPr lang="en-US" dirty="0"/>
          </a:p>
        </p:txBody>
      </p:sp>
      <p:sp>
        <p:nvSpPr>
          <p:cNvPr id="4" name="TextBox 3"/>
          <p:cNvSpPr txBox="1"/>
          <p:nvPr/>
        </p:nvSpPr>
        <p:spPr>
          <a:xfrm>
            <a:off x="9525000" y="658582"/>
            <a:ext cx="914400" cy="646331"/>
          </a:xfrm>
          <a:prstGeom prst="rect">
            <a:avLst/>
          </a:prstGeom>
          <a:noFill/>
          <a:ln>
            <a:solidFill>
              <a:schemeClr val="accent1">
                <a:lumMod val="50000"/>
              </a:schemeClr>
            </a:solidFill>
          </a:ln>
        </p:spPr>
        <p:txBody>
          <a:bodyPr wrap="square" rtlCol="0">
            <a:spAutoFit/>
          </a:bodyPr>
          <a:lstStyle/>
          <a:p>
            <a:pPr algn="ctr"/>
            <a:r>
              <a:rPr lang="en-US" dirty="0"/>
              <a:t>Related Work</a:t>
            </a:r>
          </a:p>
        </p:txBody>
      </p:sp>
      <p:pic>
        <p:nvPicPr>
          <p:cNvPr id="7" name="Picture 6">
            <a:hlinkClick r:id="rId3"/>
          </p:cNvPr>
          <p:cNvPicPr>
            <a:picLocks noChangeAspect="1"/>
          </p:cNvPicPr>
          <p:nvPr/>
        </p:nvPicPr>
        <p:blipFill>
          <a:blip r:embed="rId4"/>
          <a:stretch>
            <a:fillRect/>
          </a:stretch>
        </p:blipFill>
        <p:spPr>
          <a:xfrm>
            <a:off x="8283628" y="3412375"/>
            <a:ext cx="3668937" cy="1976870"/>
          </a:xfrm>
          <a:prstGeom prst="rect">
            <a:avLst/>
          </a:prstGeom>
          <a:ln>
            <a:solidFill>
              <a:schemeClr val="accent1">
                <a:lumMod val="50000"/>
              </a:schemeClr>
            </a:solidFill>
          </a:ln>
        </p:spPr>
      </p:pic>
      <p:sp>
        <p:nvSpPr>
          <p:cNvPr id="8" name="TextBox 7"/>
          <p:cNvSpPr txBox="1"/>
          <p:nvPr/>
        </p:nvSpPr>
        <p:spPr>
          <a:xfrm>
            <a:off x="713514" y="3729395"/>
            <a:ext cx="7491148" cy="2893100"/>
          </a:xfrm>
          <a:prstGeom prst="rect">
            <a:avLst/>
          </a:prstGeom>
          <a:noFill/>
        </p:spPr>
        <p:txBody>
          <a:bodyPr wrap="square" rtlCol="0">
            <a:spAutoFit/>
          </a:bodyPr>
          <a:lstStyle/>
          <a:p>
            <a:pPr marL="342900" indent="-342900">
              <a:buFont typeface="Arial" panose="020B0604020202020204" pitchFamily="34" charset="0"/>
              <a:buChar char="•"/>
            </a:pPr>
            <a:r>
              <a:rPr lang="en-US" sz="2600" dirty="0"/>
              <a:t>Shared understanding requires common semantics.</a:t>
            </a:r>
          </a:p>
          <a:p>
            <a:pPr marL="342900" indent="-342900">
              <a:buFont typeface="Arial" panose="020B0604020202020204" pitchFamily="34" charset="0"/>
              <a:buChar char="•"/>
            </a:pPr>
            <a:r>
              <a:rPr lang="en-US" sz="2600" dirty="0"/>
              <a:t>The Rich Semantic Track (RST) ontology provides a  foundation for shared understanding of track data.</a:t>
            </a:r>
          </a:p>
          <a:p>
            <a:pPr marL="342900" indent="-342900">
              <a:buFont typeface="Arial" panose="020B0604020202020204" pitchFamily="34" charset="0"/>
              <a:buChar char="•"/>
            </a:pPr>
            <a:r>
              <a:rPr lang="en-US" sz="2600" dirty="0"/>
              <a:t>It is time to change the way DoD manages data and engineers systems, starting with adoption of the RST ontology and moving toward the vision of a Web of linked track data.</a:t>
            </a:r>
          </a:p>
        </p:txBody>
      </p:sp>
      <p:sp>
        <p:nvSpPr>
          <p:cNvPr id="9" name="TextBox 8"/>
          <p:cNvSpPr txBox="1"/>
          <p:nvPr/>
        </p:nvSpPr>
        <p:spPr>
          <a:xfrm>
            <a:off x="8283627" y="5532091"/>
            <a:ext cx="3668937" cy="1200329"/>
          </a:xfrm>
          <a:prstGeom prst="rect">
            <a:avLst/>
          </a:prstGeom>
          <a:noFill/>
        </p:spPr>
        <p:txBody>
          <a:bodyPr wrap="square" rtlCol="0">
            <a:spAutoFit/>
          </a:bodyPr>
          <a:lstStyle/>
          <a:p>
            <a:pPr algn="ctr"/>
            <a:r>
              <a:rPr lang="en-US" b="1" dirty="0">
                <a:hlinkClick r:id="rId5"/>
              </a:rPr>
              <a:t>Network Optional Warfare (NOW) Semantic Coherence </a:t>
            </a:r>
            <a:endParaRPr lang="en-US" b="1" dirty="0"/>
          </a:p>
          <a:p>
            <a:pPr algn="ctr"/>
            <a:endParaRPr lang="en-US" b="1" dirty="0"/>
          </a:p>
          <a:p>
            <a:pPr algn="ctr"/>
            <a:r>
              <a:rPr lang="en-US" b="1" dirty="0">
                <a:hlinkClick r:id="rId6"/>
              </a:rPr>
              <a:t>Rich Semantic Track (RST)</a:t>
            </a:r>
            <a:endParaRPr lang="en-US" b="1" dirty="0"/>
          </a:p>
        </p:txBody>
      </p:sp>
      <p:sp>
        <p:nvSpPr>
          <p:cNvPr id="11" name="Slide Number Placeholder 5"/>
          <p:cNvSpPr>
            <a:spLocks noGrp="1"/>
          </p:cNvSpPr>
          <p:nvPr>
            <p:ph type="sldNum" sz="quarter" idx="12"/>
          </p:nvPr>
        </p:nvSpPr>
        <p:spPr>
          <a:xfrm>
            <a:off x="9174480" y="6356350"/>
            <a:ext cx="2743200" cy="365125"/>
          </a:xfrm>
        </p:spPr>
        <p:txBody>
          <a:bodyPr/>
          <a:lstStyle/>
          <a:p>
            <a:fld id="{B31A39DF-61A9-4ACA-B734-536BAC9BE44A}" type="slidenum">
              <a:rPr lang="en-US" smtClean="0"/>
              <a:t>171</a:t>
            </a:fld>
            <a:endParaRPr lang="en-US"/>
          </a:p>
        </p:txBody>
      </p:sp>
      <p:sp>
        <p:nvSpPr>
          <p:cNvPr id="10" name="TextBox 9"/>
          <p:cNvSpPr txBox="1"/>
          <p:nvPr/>
        </p:nvSpPr>
        <p:spPr>
          <a:xfrm>
            <a:off x="10515601" y="658582"/>
            <a:ext cx="1371600" cy="646331"/>
          </a:xfrm>
          <a:prstGeom prst="rect">
            <a:avLst/>
          </a:prstGeom>
          <a:noFill/>
          <a:ln>
            <a:solidFill>
              <a:schemeClr val="accent1">
                <a:lumMod val="50000"/>
              </a:schemeClr>
            </a:solidFill>
          </a:ln>
        </p:spPr>
        <p:txBody>
          <a:bodyPr wrap="square" rtlCol="0">
            <a:spAutoFit/>
          </a:bodyPr>
          <a:lstStyle/>
          <a:p>
            <a:pPr algn="ctr"/>
            <a:r>
              <a:rPr lang="en-US" dirty="0"/>
              <a:t>Curt Blais Dissertation</a:t>
            </a:r>
          </a:p>
        </p:txBody>
      </p:sp>
    </p:spTree>
    <p:extLst>
      <p:ext uri="{BB962C8B-B14F-4D97-AF65-F5344CB8AC3E}">
        <p14:creationId xmlns:p14="http://schemas.microsoft.com/office/powerpoint/2010/main" val="164770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lstStyle/>
          <a:p>
            <a:r>
              <a:rPr lang="en-US" dirty="0"/>
              <a:t>Rich Semantic Track (RST) Ontology</a:t>
            </a:r>
          </a:p>
        </p:txBody>
      </p:sp>
      <p:pic>
        <p:nvPicPr>
          <p:cNvPr id="4" name="Picture 3"/>
          <p:cNvPicPr>
            <a:picLocks noChangeAspect="1"/>
          </p:cNvPicPr>
          <p:nvPr/>
        </p:nvPicPr>
        <p:blipFill>
          <a:blip r:embed="rId3"/>
          <a:stretch>
            <a:fillRect/>
          </a:stretch>
        </p:blipFill>
        <p:spPr>
          <a:xfrm>
            <a:off x="1524000" y="1269091"/>
            <a:ext cx="9144000" cy="5302923"/>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172</a:t>
            </a:fld>
            <a:endParaRPr lang="en-US" dirty="0"/>
          </a:p>
        </p:txBody>
      </p:sp>
    </p:spTree>
    <p:extLst>
      <p:ext uri="{BB962C8B-B14F-4D97-AF65-F5344CB8AC3E}">
        <p14:creationId xmlns:p14="http://schemas.microsoft.com/office/powerpoint/2010/main" val="31214279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167255" cy="1325563"/>
          </a:xfrm>
        </p:spPr>
        <p:txBody>
          <a:bodyPr>
            <a:normAutofit/>
          </a:bodyPr>
          <a:lstStyle/>
          <a:p>
            <a:r>
              <a:rPr lang="en-US" dirty="0"/>
              <a:t>George Lucas, Military Ethics</a:t>
            </a:r>
          </a:p>
        </p:txBody>
      </p:sp>
      <p:sp>
        <p:nvSpPr>
          <p:cNvPr id="3" name="Content Placeholder 2"/>
          <p:cNvSpPr>
            <a:spLocks noGrp="1"/>
          </p:cNvSpPr>
          <p:nvPr>
            <p:ph idx="1"/>
          </p:nvPr>
        </p:nvSpPr>
        <p:spPr/>
        <p:txBody>
          <a:bodyPr>
            <a:normAutofit lnSpcReduction="10000"/>
          </a:bodyPr>
          <a:lstStyle/>
          <a:p>
            <a:pPr marL="0" indent="0">
              <a:buNone/>
            </a:pPr>
            <a:r>
              <a:rPr lang="en-US" dirty="0">
                <a:hlinkClick r:id="rId3"/>
              </a:rPr>
              <a:t>George Lucas</a:t>
            </a:r>
            <a:r>
              <a:rPr lang="en-US" dirty="0"/>
              <a:t>, </a:t>
            </a:r>
            <a:r>
              <a:rPr lang="en-US" dirty="0">
                <a:hlinkClick r:id="rId4"/>
              </a:rPr>
              <a:t>Military Ethics: What Everyone Needs to Know</a:t>
            </a:r>
            <a:r>
              <a:rPr lang="en-US" dirty="0"/>
              <a:t>, Oxford University Press, 2016</a:t>
            </a:r>
          </a:p>
          <a:p>
            <a:endParaRPr lang="en-US" dirty="0"/>
          </a:p>
          <a:p>
            <a:r>
              <a:rPr lang="en-US" dirty="0"/>
              <a:t>An approachable, case-driven account of global military ethics</a:t>
            </a:r>
          </a:p>
          <a:p>
            <a:r>
              <a:rPr lang="en-US" dirty="0"/>
              <a:t>Raises and responds to some of the most important and provocative questions about the proper role and conduct of military organizations and their members</a:t>
            </a:r>
          </a:p>
          <a:p>
            <a:r>
              <a:rPr lang="en-US" dirty="0"/>
              <a:t>Links sweeping, centuries-old political issues regarding war and the use of force in international relations to the day-to-day responsibilities of the individual members of the profession</a:t>
            </a:r>
          </a:p>
          <a:p>
            <a:endParaRPr lang="en-US" dirty="0"/>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1715" y="159069"/>
            <a:ext cx="1021079" cy="1531619"/>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173</a:t>
            </a:fld>
            <a:endParaRPr lang="en-US"/>
          </a:p>
        </p:txBody>
      </p:sp>
    </p:spTree>
    <p:extLst>
      <p:ext uri="{BB962C8B-B14F-4D97-AF65-F5344CB8AC3E}">
        <p14:creationId xmlns:p14="http://schemas.microsoft.com/office/powerpoint/2010/main" val="27314409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114905" cy="1325563"/>
          </a:xfrm>
        </p:spPr>
        <p:txBody>
          <a:bodyPr/>
          <a:lstStyle/>
          <a:p>
            <a:r>
              <a:rPr lang="en-US" dirty="0"/>
              <a:t>George Lucas, Ethics and Cyber Warfare </a:t>
            </a:r>
          </a:p>
        </p:txBody>
      </p:sp>
      <p:sp>
        <p:nvSpPr>
          <p:cNvPr id="3" name="Content Placeholder 2"/>
          <p:cNvSpPr>
            <a:spLocks noGrp="1"/>
          </p:cNvSpPr>
          <p:nvPr>
            <p:ph idx="1"/>
          </p:nvPr>
        </p:nvSpPr>
        <p:spPr>
          <a:xfrm>
            <a:off x="838200" y="1825625"/>
            <a:ext cx="10406149" cy="4351338"/>
          </a:xfrm>
        </p:spPr>
        <p:txBody>
          <a:bodyPr>
            <a:normAutofit lnSpcReduction="10000"/>
          </a:bodyPr>
          <a:lstStyle/>
          <a:p>
            <a:pPr marL="0" indent="0">
              <a:buNone/>
            </a:pPr>
            <a:r>
              <a:rPr lang="en-US" dirty="0"/>
              <a:t>George Lucas, </a:t>
            </a:r>
            <a:r>
              <a:rPr lang="en-US" dirty="0">
                <a:hlinkClick r:id="rId3"/>
              </a:rPr>
              <a:t>Ethics and Cyber Warfare: The Quest for Responsible Security in the Age of Digital Warfare</a:t>
            </a:r>
            <a:r>
              <a:rPr lang="en-US" dirty="0"/>
              <a:t>, Oxford University Press, </a:t>
            </a:r>
          </a:p>
          <a:p>
            <a:r>
              <a:rPr lang="en-US" dirty="0"/>
              <a:t>Outlines a new code of ethics for today's "cyber warriors"</a:t>
            </a:r>
          </a:p>
          <a:p>
            <a:r>
              <a:rPr lang="en-US" dirty="0"/>
              <a:t>Presents controversial new thesis that "state sponsored hacktivism" is a form of warfare</a:t>
            </a:r>
          </a:p>
          <a:p>
            <a:r>
              <a:rPr lang="en-US" dirty="0"/>
              <a:t>Explores the ethical and legal dimensions of cyber warfare, grounding the discussion in a broad revisionist approach to military ethics and just war theory</a:t>
            </a:r>
          </a:p>
          <a:p>
            <a:r>
              <a:rPr lang="en-US" dirty="0"/>
              <a:t>Offers a thorough and authoritative critique of international law and the Tallinn Manual</a:t>
            </a:r>
          </a:p>
          <a:p>
            <a:endParaRPr lang="en-US"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4820" y="195681"/>
            <a:ext cx="1101474" cy="1664450"/>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174</a:t>
            </a:fld>
            <a:endParaRPr lang="en-US"/>
          </a:p>
        </p:txBody>
      </p:sp>
    </p:spTree>
    <p:extLst>
      <p:ext uri="{BB962C8B-B14F-4D97-AF65-F5344CB8AC3E}">
        <p14:creationId xmlns:p14="http://schemas.microsoft.com/office/powerpoint/2010/main" val="4073839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693727" cy="1325563"/>
          </a:xfrm>
        </p:spPr>
        <p:txBody>
          <a:bodyPr/>
          <a:lstStyle/>
          <a:p>
            <a:r>
              <a:rPr lang="en-US" dirty="0"/>
              <a:t>Killing by Remote Control: the Ethics of an Unmanned Military</a:t>
            </a:r>
          </a:p>
        </p:txBody>
      </p:sp>
      <p:sp>
        <p:nvSpPr>
          <p:cNvPr id="3" name="Content Placeholder 2"/>
          <p:cNvSpPr>
            <a:spLocks noGrp="1"/>
          </p:cNvSpPr>
          <p:nvPr>
            <p:ph idx="1"/>
          </p:nvPr>
        </p:nvSpPr>
        <p:spPr>
          <a:xfrm>
            <a:off x="838199" y="1825624"/>
            <a:ext cx="11170921" cy="4868891"/>
          </a:xfrm>
        </p:spPr>
        <p:txBody>
          <a:bodyPr>
            <a:noAutofit/>
          </a:bodyPr>
          <a:lstStyle/>
          <a:p>
            <a:pPr marL="0" indent="0">
              <a:buNone/>
            </a:pPr>
            <a:r>
              <a:rPr lang="en-US" sz="2200" dirty="0">
                <a:hlinkClick r:id="rId3"/>
              </a:rPr>
              <a:t>Bradley Jay Strawser</a:t>
            </a:r>
            <a:r>
              <a:rPr lang="en-US" sz="2200" dirty="0"/>
              <a:t> editor, </a:t>
            </a:r>
            <a:r>
              <a:rPr lang="en-US" sz="2200" dirty="0">
                <a:hlinkClick r:id="rId4"/>
              </a:rPr>
              <a:t>Killing by Remote Control: The Ethics of an Unmanned Military</a:t>
            </a:r>
            <a:r>
              <a:rPr lang="en-US" sz="2200" dirty="0"/>
              <a:t>, Oxford University Press, 2012</a:t>
            </a:r>
          </a:p>
          <a:p>
            <a:r>
              <a:rPr lang="en-US" sz="2000" dirty="0"/>
              <a:t>Addresses topic of contemporary debate: whether use of an unmanned military is ethical.</a:t>
            </a:r>
          </a:p>
          <a:p>
            <a:r>
              <a:rPr lang="en-US" sz="2000" dirty="0"/>
              <a:t>The increased military employment of remotely operated aerial vehicles, also known as drones, has raised a wide variety of important ethical questions, concerns, and challenges. Many of these have not yet received the serious scholarly examination such worries rightly demand. This volume attempts to fill that gap through sustained analysis of a wide range of specific moral issues that arise from this new form of killing by remote control. Many, for example, are troubled by the impact that killing through the mediated mechanisms of a drone half a world away has on the pilots who fly them. What happens to concepts such as bravery and courage when a war-fighter controlling a drone is never exposed to any physical danger? This dramatic shift in risk also creates conditions of extreme asymmetry between those who wage war and those they fight. What are the moral implications of such asymmetry on the military that employs such drones and the broader questions for war and a hope for peace in the world going forward? How does this technology impact the likely successes of counter-insurgency operations or humanitarian interventions? Does not such weaponry run the risk of making war too easy to wage and tempt policy makers into killing when other more difficult means should be undertaken? </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6295" y="259564"/>
            <a:ext cx="1016923" cy="1536684"/>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175</a:t>
            </a:fld>
            <a:endParaRPr lang="en-US"/>
          </a:p>
        </p:txBody>
      </p:sp>
    </p:spTree>
    <p:extLst>
      <p:ext uri="{BB962C8B-B14F-4D97-AF65-F5344CB8AC3E}">
        <p14:creationId xmlns:p14="http://schemas.microsoft.com/office/powerpoint/2010/main" val="2098176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430789" cy="1325563"/>
          </a:xfrm>
        </p:spPr>
        <p:txBody>
          <a:bodyPr>
            <a:normAutofit/>
          </a:bodyPr>
          <a:lstStyle/>
          <a:p>
            <a:r>
              <a:rPr lang="en-US" sz="4000" dirty="0"/>
              <a:t>Who Should Die? The Ethics of Killing in War</a:t>
            </a:r>
          </a:p>
        </p:txBody>
      </p:sp>
      <p:sp>
        <p:nvSpPr>
          <p:cNvPr id="3" name="Content Placeholder 2"/>
          <p:cNvSpPr>
            <a:spLocks noGrp="1"/>
          </p:cNvSpPr>
          <p:nvPr>
            <p:ph idx="1"/>
          </p:nvPr>
        </p:nvSpPr>
        <p:spPr>
          <a:xfrm>
            <a:off x="838200" y="1825624"/>
            <a:ext cx="10938164" cy="4763597"/>
          </a:xfrm>
        </p:spPr>
        <p:txBody>
          <a:bodyPr>
            <a:normAutofit fontScale="77500" lnSpcReduction="20000"/>
          </a:bodyPr>
          <a:lstStyle/>
          <a:p>
            <a:pPr marL="0" indent="0">
              <a:buNone/>
            </a:pPr>
            <a:r>
              <a:rPr lang="en-US" sz="3600" dirty="0"/>
              <a:t>Bradley Jay Strawser editor, </a:t>
            </a:r>
            <a:r>
              <a:rPr lang="en-US" sz="3600" dirty="0">
                <a:hlinkClick r:id="rId3"/>
              </a:rPr>
              <a:t>Who Should Die? The Ethics of Killing in War</a:t>
            </a:r>
            <a:r>
              <a:rPr lang="en-US" sz="3600" dirty="0"/>
              <a:t>, Oxford University Press, 2017</a:t>
            </a:r>
          </a:p>
          <a:p>
            <a:r>
              <a:rPr lang="en-US" i="1" dirty="0"/>
              <a:t>Who Should Die? Editors' Introduction</a:t>
            </a:r>
            <a:endParaRPr lang="en-US" dirty="0"/>
          </a:p>
          <a:p>
            <a:r>
              <a:rPr lang="en-US" dirty="0"/>
              <a:t>Chapter 1. Liability to Deadly Force in War </a:t>
            </a:r>
            <a:r>
              <a:rPr lang="en-US" i="1" dirty="0"/>
              <a:t>Leonard Kahn</a:t>
            </a:r>
          </a:p>
          <a:p>
            <a:r>
              <a:rPr lang="en-US" dirty="0"/>
              <a:t>Chapter 2. Jus in Bello: Actual vs. Hypothetical Contract </a:t>
            </a:r>
            <a:r>
              <a:rPr lang="en-US" i="1" dirty="0"/>
              <a:t>Yitzhak </a:t>
            </a:r>
            <a:r>
              <a:rPr lang="en-US" i="1" dirty="0" err="1"/>
              <a:t>Benbaji</a:t>
            </a:r>
            <a:endParaRPr lang="en-US" i="1" dirty="0"/>
          </a:p>
          <a:p>
            <a:r>
              <a:rPr lang="en-US" dirty="0"/>
              <a:t>Chapter 3. Do Some Soldiers Deserve to Die More Than Others? </a:t>
            </a:r>
            <a:r>
              <a:rPr lang="en-US" i="1" dirty="0"/>
              <a:t>David Whetham</a:t>
            </a:r>
          </a:p>
          <a:p>
            <a:r>
              <a:rPr lang="en-US" dirty="0"/>
              <a:t>Chapter 4. Defensive Liability: Four Common Mistakes </a:t>
            </a:r>
            <a:r>
              <a:rPr lang="en-US" i="1" dirty="0"/>
              <a:t>Kai Draper</a:t>
            </a:r>
          </a:p>
          <a:p>
            <a:r>
              <a:rPr lang="en-US" dirty="0"/>
              <a:t>Chapter 5. Fighting for One's Self </a:t>
            </a:r>
            <a:r>
              <a:rPr lang="en-US" i="1" dirty="0"/>
              <a:t>Michael </a:t>
            </a:r>
            <a:r>
              <a:rPr lang="en-US" i="1" dirty="0" err="1"/>
              <a:t>Robillard</a:t>
            </a:r>
            <a:endParaRPr lang="en-US" i="1" dirty="0"/>
          </a:p>
          <a:p>
            <a:r>
              <a:rPr lang="en-US" dirty="0"/>
              <a:t>Chapter 6. An Axiomatic Theory of Just War: Forfeiture Theory </a:t>
            </a:r>
            <a:r>
              <a:rPr lang="en-US" i="1" dirty="0"/>
              <a:t>Stephen </a:t>
            </a:r>
            <a:r>
              <a:rPr lang="en-US" i="1" dirty="0" err="1"/>
              <a:t>Kershnar</a:t>
            </a:r>
            <a:endParaRPr lang="en-US" i="1" dirty="0"/>
          </a:p>
          <a:p>
            <a:r>
              <a:rPr lang="en-US" dirty="0"/>
              <a:t>Chapter 7. Dignity, Self-Respect, and Bloodless Invasions </a:t>
            </a:r>
            <a:r>
              <a:rPr lang="en-US" i="1" dirty="0"/>
              <a:t>Saba </a:t>
            </a:r>
            <a:r>
              <a:rPr lang="en-US" i="1" dirty="0" err="1"/>
              <a:t>Bazargan</a:t>
            </a:r>
            <a:endParaRPr lang="en-US" i="1" dirty="0"/>
          </a:p>
          <a:p>
            <a:r>
              <a:rPr lang="en-US" dirty="0"/>
              <a:t>Chapter 8. What is the Moral Problem with Killer Robots? </a:t>
            </a:r>
            <a:r>
              <a:rPr lang="en-US" i="1" dirty="0"/>
              <a:t>Susanne </a:t>
            </a:r>
            <a:r>
              <a:rPr lang="en-US" i="1" dirty="0" err="1"/>
              <a:t>Burri</a:t>
            </a:r>
            <a:endParaRPr lang="en-US" i="1" dirty="0"/>
          </a:p>
          <a:p>
            <a:r>
              <a:rPr lang="en-US" dirty="0"/>
              <a:t>Chapter 9. Distributing the Cost of Rescue </a:t>
            </a:r>
            <a:r>
              <a:rPr lang="en-US" i="1" dirty="0"/>
              <a:t>Lars Christie</a:t>
            </a:r>
          </a:p>
          <a:p>
            <a:r>
              <a:rPr lang="en-US" dirty="0"/>
              <a:t>Chapter 10. Legality, Justice, and the War on Terrorism </a:t>
            </a:r>
            <a:r>
              <a:rPr lang="en-US" i="1" dirty="0"/>
              <a:t>Lionel K. McPherson</a:t>
            </a:r>
            <a:endParaRPr lang="en-US" dirty="0"/>
          </a:p>
          <a:p>
            <a:endParaRPr lang="en-US"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298" y="254480"/>
            <a:ext cx="943494" cy="1436208"/>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176</a:t>
            </a:fld>
            <a:endParaRPr lang="en-US"/>
          </a:p>
        </p:txBody>
      </p:sp>
    </p:spTree>
    <p:extLst>
      <p:ext uri="{BB962C8B-B14F-4D97-AF65-F5344CB8AC3E}">
        <p14:creationId xmlns:p14="http://schemas.microsoft.com/office/powerpoint/2010/main" val="309384109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821189" cy="1325563"/>
          </a:xfrm>
        </p:spPr>
        <p:txBody>
          <a:bodyPr>
            <a:normAutofit/>
          </a:bodyPr>
          <a:lstStyle/>
          <a:p>
            <a:r>
              <a:rPr lang="en-US" sz="4000" dirty="0"/>
              <a:t>Military Ethics and Emerging Technologies</a:t>
            </a:r>
          </a:p>
        </p:txBody>
      </p:sp>
      <p:sp>
        <p:nvSpPr>
          <p:cNvPr id="3" name="Content Placeholder 2"/>
          <p:cNvSpPr>
            <a:spLocks noGrp="1"/>
          </p:cNvSpPr>
          <p:nvPr>
            <p:ph idx="1"/>
          </p:nvPr>
        </p:nvSpPr>
        <p:spPr>
          <a:xfrm>
            <a:off x="838200" y="1825625"/>
            <a:ext cx="10515600" cy="4924310"/>
          </a:xfrm>
        </p:spPr>
        <p:txBody>
          <a:bodyPr>
            <a:normAutofit fontScale="85000" lnSpcReduction="20000"/>
          </a:bodyPr>
          <a:lstStyle/>
          <a:p>
            <a:r>
              <a:rPr lang="en-US" sz="3100" dirty="0">
                <a:hlinkClick r:id="rId3"/>
              </a:rPr>
              <a:t>Military Ethics and Emerging Technologies</a:t>
            </a:r>
            <a:r>
              <a:rPr lang="en-US" sz="3100" dirty="0"/>
              <a:t>, edited by Timothy J. Demy, George R. Lucas Jr., and Bradley J. Strawser, Routledge, 2014.</a:t>
            </a:r>
          </a:p>
          <a:p>
            <a:r>
              <a:rPr lang="en-US" dirty="0"/>
              <a:t>This volume looks at current and emerging technologies of war and some of the ethical issues surrounding their use. Although the nature and politics of war never change, the weapons and technologies used in war do change and are always undergoing development. Because of that, the arsenal of weapons for twenty-first century conflict is different from previous centuries. Weapons in today’s world include an array of instruments of war that include, robotics, cyber war capabilities, human performance enhancement for warriors, and the proliferation of an entire spectrum of unmanned weapons systems and platforms. Tactical weapons now have the potential of strategic results and have changed the understanding of the battle space creating ethical, legal, and political issues unknown in the pre-9/11 world. What do these technologies mean for things such as contemporary international relations, the just-war tradition, and civil-military relations?</a:t>
            </a:r>
          </a:p>
          <a:p>
            <a:r>
              <a:rPr lang="en-US" dirty="0"/>
              <a:t>This book was originally published in various issues and volumes of the		 </a:t>
            </a:r>
            <a:r>
              <a:rPr lang="en-US" i="1" dirty="0">
                <a:hlinkClick r:id="rId4"/>
              </a:rPr>
              <a:t>Journal of Military Ethics</a:t>
            </a:r>
            <a:r>
              <a:rPr lang="en-US" dirty="0"/>
              <a:t>.</a:t>
            </a:r>
          </a:p>
          <a:p>
            <a:endParaRPr lang="en-US" dirty="0"/>
          </a:p>
        </p:txBody>
      </p:sp>
      <p:pic>
        <p:nvPicPr>
          <p:cNvPr id="4" name="Picture 3">
            <a:hlinkClick r:id="rId3"/>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1447" y="282201"/>
            <a:ext cx="962514" cy="1408488"/>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177</a:t>
            </a:fld>
            <a:endParaRPr lang="en-US"/>
          </a:p>
        </p:txBody>
      </p:sp>
    </p:spTree>
    <p:extLst>
      <p:ext uri="{BB962C8B-B14F-4D97-AF65-F5344CB8AC3E}">
        <p14:creationId xmlns:p14="http://schemas.microsoft.com/office/powerpoint/2010/main" val="27315771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48651" cy="1325563"/>
          </a:xfrm>
        </p:spPr>
        <p:txBody>
          <a:bodyPr/>
          <a:lstStyle/>
          <a:p>
            <a:r>
              <a:rPr lang="en-US" dirty="0"/>
              <a:t>International Society for Military Ethics</a:t>
            </a:r>
          </a:p>
        </p:txBody>
      </p:sp>
      <p:sp>
        <p:nvSpPr>
          <p:cNvPr id="3" name="Content Placeholder 2"/>
          <p:cNvSpPr>
            <a:spLocks noGrp="1"/>
          </p:cNvSpPr>
          <p:nvPr>
            <p:ph idx="1"/>
          </p:nvPr>
        </p:nvSpPr>
        <p:spPr/>
        <p:txBody>
          <a:bodyPr/>
          <a:lstStyle/>
          <a:p>
            <a:r>
              <a:rPr lang="en-US" dirty="0"/>
              <a:t>The International Society for Military Ethics (ISME) is an organization of military professionals, academics, and others formed to discuss ethical issues relevant to the military. The Society’s meetings have been held each year since 1979.</a:t>
            </a:r>
          </a:p>
          <a:p>
            <a:r>
              <a:rPr lang="en-US" dirty="0"/>
              <a:t>The chapter in North America is the founding chapter, formerly known as the "Joint Services Conference on Professional Ethics" (JSCOPE). Affiliate chapters have been established in Europe (Euro-ISME), and are in the process of formation in Latin America, Africa, and the Pacific Rim. </a:t>
            </a:r>
          </a:p>
          <a:p>
            <a:r>
              <a:rPr lang="en-US" dirty="0">
                <a:hlinkClick r:id="rId3"/>
              </a:rPr>
              <a:t>https://www.internationalsocietyformilitaryethics.org</a:t>
            </a:r>
            <a:r>
              <a:rPr lang="en-US" dirty="0"/>
              <a:t> </a:t>
            </a:r>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7945" y="365125"/>
            <a:ext cx="1280593" cy="1280593"/>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178</a:t>
            </a:fld>
            <a:endParaRPr lang="en-US"/>
          </a:p>
        </p:txBody>
      </p:sp>
    </p:spTree>
    <p:extLst>
      <p:ext uri="{BB962C8B-B14F-4D97-AF65-F5344CB8AC3E}">
        <p14:creationId xmlns:p14="http://schemas.microsoft.com/office/powerpoint/2010/main" val="6378622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37567" cy="1325563"/>
          </a:xfrm>
        </p:spPr>
        <p:txBody>
          <a:bodyPr/>
          <a:lstStyle/>
          <a:p>
            <a:r>
              <a:rPr lang="en-US" dirty="0"/>
              <a:t>Stockdale Center for Ethical Leadership</a:t>
            </a:r>
          </a:p>
        </p:txBody>
      </p:sp>
      <p:sp>
        <p:nvSpPr>
          <p:cNvPr id="3" name="Content Placeholder 2"/>
          <p:cNvSpPr>
            <a:spLocks noGrp="1"/>
          </p:cNvSpPr>
          <p:nvPr>
            <p:ph idx="1"/>
          </p:nvPr>
        </p:nvSpPr>
        <p:spPr/>
        <p:txBody>
          <a:bodyPr>
            <a:normAutofit fontScale="92500"/>
          </a:bodyPr>
          <a:lstStyle/>
          <a:p>
            <a:pPr marL="0" indent="0">
              <a:buNone/>
            </a:pPr>
            <a:r>
              <a:rPr lang="en-US" sz="3000" dirty="0">
                <a:hlinkClick r:id="rId3"/>
              </a:rPr>
              <a:t>Stockdale Center for Ethical Leadership</a:t>
            </a:r>
            <a:r>
              <a:rPr lang="en-US" sz="3000" dirty="0"/>
              <a:t>, U.S. Naval Academy (USNA)</a:t>
            </a:r>
          </a:p>
          <a:p>
            <a:r>
              <a:rPr lang="en-US" dirty="0"/>
              <a:t>Authorized by the Secretary of the Navy in 1998, the Center for the Study of Professional Military Ethics (CSPME) undertook an ambitious mission – to promote and enhance the ethical development of current and future military leaders. In February 2006, the Superintendent of the Naval Academy directed the expansion of the Center, and the Center was renamed the Vice Admiral James B. Stockdale Center for Ethical Leadership.</a:t>
            </a:r>
          </a:p>
          <a:p>
            <a:r>
              <a:rPr lang="en-US" dirty="0"/>
              <a:t>The Center could not have a finer model as its namesake than this most distinguished graduate of the United States Naval Academy. Admiral Stockdale was a man of unsurpassed courage and integrity who clearly understood the gravity of a leader’s moment of ethical decision.</a:t>
            </a:r>
          </a:p>
        </p:txBody>
      </p:sp>
      <p:sp>
        <p:nvSpPr>
          <p:cNvPr id="7" name="AutoShape 6" descr="data:image/jpeg;base64,/9j/4AAQSkZJRgABAQAAAQABAAD/2wCEAAkGBxMTEhUSExMVFRUXGRoZFxcYGBYYFxgYHSAZIRcYGBsaHSggGBolGxoaIjEhJSorLi4uGR8zODMtNygtLisBCgoKDg0OGxAQGy0lHyUvLy0tLS8tLS0tLS0tLS0tLS0tLTUtLS0tLS0tKy0tLS0tLS0tLS0tLS0tLS0tLS0tLf/AABEIALMBGQMBIgACEQEDEQH/xAAcAAABBQEBAQAAAAAAAAAAAAAFAAIDBAYBBwj/xABJEAACAQIEAwYCBgYHBwMFAAABAhEAAwQSITEFQVEGEyJhcYGRsRQyUqHB0QcjQnKS8BVigqLS4fEzQ1OTssLiFiSDJWOjw9P/xAAaAQACAwEBAAAAAAAAAAAAAAADBAABAgUG/8QALhEAAgIBAgQGAQMFAQAAAAAAAAECEQMSIQQiMUETMlFhcYEzBaGxFJHB4fAj/9oADAMBAAIRAxEAPwAjf7PoRsKG4ns/lHhZhHQkCsdh8JjbVxbWa5azGAQ2mgk/VOugqVu0uNtMV73MASJKggwY3IJrmPA06TOys+1tGqXA4hYi4Y6QPwg/fTWxWJWQQrD0j7zNA8H2+xBZbZtW3LEAQCD84+6tJjeOiyM16wY6owb3ggR8axKEotWbhkjNNpdCqOOXB4bltjvGVjuOcyKlucZtlctxnCtG+o11GsDf1qmnabBOxDFlB+0v+EmpHOGaO7vWys6oxy8jBXMQRBJ5c61Uu6K1QfRldMRbDkLfQqzCVzZNY2zFuUj1jyrQga7h0OqwVmB1JI0mYPlQBrGCuNq6qxiRt4oIMciNRt50+zwhVZWtklNT4TMg6giPX7qqbvqXjVdAvetpJzK4/skj4wdPeuPwBCA0Ly2Hi35EH3oWmDvAnKzjeDp7a/jVy2cSp0ZTHUE/M1jZBOYkHAww8LuJE7zprO8/aPxp/wDQVwjRgd91U75ukc2n+yvSm4biV9Sc1kGTqRv56CKI2OOgDxW3Hx/Car7JzLsBn4G4ZpsIQfUaeKOTf1fgetVLnA0X/csvoRHPoR5cuflWvTjNiNWI/e0+etWbOItvs4Py++pzdmVqXdHnZ4HbRs6kqQDoysBz8vLrzFV8bwZe8Ri4OZgC0jKNgDvoAYr1K3h7bbZT6R+FDuPcDtPbYkQQNI3B8qJGU73By0aehkMfwxr6BTdLRqozZgJC+Z6j40rFvELhvo6hQQIDxDDWTlYGef31t14LbZVLLrlEnSZgTyqunBVEZSy+jGNMvnHJeXIVnVJKi6g9zLdnOJX7Sul83rhnw+MmIHLMDIP4UzhHaG69xrWJCKuUy3d6zy+oRI35Vp/6GYfVeY0AYA7ZdNgdlHPmetU8TwZ9JRG89RsP7XOKnidbRFjW1MHp2jsm/wBwLZHiyi4rlR+8QwkCfOr+O4zZs3BbfEMhIBgr3ggkx4hm6dKp47hQLSbTAiYIg/a8xyy8vteVDcXwO25H7JBGrKw5jcxHPryNRSg2RwnRq3ZNnNjUyAwyEnyzQCfapQsDQXAD9hg4HpI0HkKxfFuE3L6r+uLlQcozSBIUnST5fCpMThcSbCWgUtlSMmvduQoI0YHYEitbUtwcsdt3E2XA8OyFwXZhAgFQsancgwTEDltRaKo9nsDctYdEvXGuXN3ZmLQT+yCeQ29p50QivT8LB48SjLqeV4qcZ5W4rYbFKnRXIpiwA2K7XctKKlkORSinRSipZYyKUU+K5FSyxhFNyVLFKKmolGCx9w98WksLdstrH1m2GgHJTv1q9awRWylshD9UQQRvq+uvKdYrK2x3eCYjTvGCiPw9wfjVZeK4lYjEXNNfFlflH7QJ2JrzkY6pSf0enlLRCMfsOYnB2/pVuERCoLkr1kZdco6Nyq3xlVNlxMzoNuZAO3kaqcAdrqXbt0hmZlQHLAhZOw/ep/GWKoiojOZLZViYEydSB+0KXy8+ZL4D4Lhhv5M6/A7Z+rcInkcpjQ+lNw/ZwZnzNIW2z+GVMjbb0NEPp4H17d1fW2W3/dnpVjC307u84gKcqyRl56zMRufhTeZJR5QGLeW5lMTwq6m8xy1B+dX+C4jFzlt3WUKpIzarlWJAExHtRpbqmMrzz0YN8561ZsW9bpJmLeXWN3JHL0FTNDTFsrFTkjPr2txY0Lo0faUD/pANFeE9ubjXVtHDq7MQJVio9dZqe4kxKqfu5ehqvgcKgxIIUJCTIjedOXlWcmCMYtskcknJJM0eJ7V2rOXv7Fxc2xXK4++Kmwvavhz6d6F/eVvvgEUJ49hUuW1VpIzTpvsdNPOKzWJ4DaysVuMImA2UzptqAd6XxYPEjbGM2RwlSPTEv4S4fDessemdZ+BM1N/QlsicoPwrzDH9m5y90VWEWQZ1MSTI2qtwnhmItYvDeKEe9bHhY6jMCQdjqJqLhlJakZlxEoumeh8RwGSArMOviPy2orxiyxw5KPlhByBG1Q8Y+t7j8Ks8esA2CconLE7HbaRrWtCSjRnW5OVl9LTwP1nLmAaRFzop+IrGcf7Z2cLdOHTC5riBQ5V+7VSQDlBVZYgEdPWqnDe3d1mINmANstxiY/8AkDVjwpVZrxI3RviTztn2IP5VG91eYZdxqDzmdqocK4wbwOR9RurqCR0MqQCKIfSX5qh88xX7sp+dYaoINCoYhxvsT5ARr6Ulwe2x8/Y/jFOa+Odpv7h/GfuqM90eRX+y6x7xFZouxtzhNtwM6gn0B+dZzg3BBcxly48m3ZcrbQjwZgd/Pr8OladQp+pdJPkwb51Ywk5fFvJ1gCRy2p3gMcZZt+24j+oZZQwOn1dEkVyKfFcivQnmhsUop0UoqFjIpRT4pRUIMiuxTopRVGkMilFPiuRULGxSinRSioQ8o4phy9u1bQqwQeLxLJJ8iZ3obd4XdG9pvUA/MVqu5tkbiekgVDiMJlQshytsI01OgrzGPiJR2SPW5MEZb2x/BrGXD2ljUgsZ3ljI5ztFWktMbzEEDKirqCRLEnqOSrT1AzAamPPp6jy61AVvLrmB6kgCfXLqaCp1PUwrhyaUOxrOEuSFOoWZI210EHmetAcdpZSR/tHJjyWY9dxRm61wiGUEb6SPeSTVfE2g6opRgEBAykN01Og6Ux/URdL3sAsElfxRl2w6HdB/D+VE8OgTCvEqGdVGpHQyDy2NXRgEGuZh+8n5Maku4ZTaS2HXRmYzmUHeILDoa3PNCVb9zMMM4267AKbg2vP75W+Yot2YUs15nIaAqzlgcztVVuHEnQKfRkPyM0W7O4VkS5mUqS+xEaAefLWtZskXjdMxixyWRWhnH75t92EUN9bScumm2lCW4iWUqbTqWBEypA9dZ+6iHaMzcUAxCDaOf+lDMOhLIOrDl1NawNrFt7kzb5P7BDi2LtI7I24Ag5WI+qOYGlR8JxFq5jMKLbhouSQCdI20O1R8bY95cgTrG/t0pdk1LcQw+kR3h5fZP5VuO2L6B5HeT7Nvxc+Pfn+NEePj9SwgnTbn7UP4lJcetEO0TfqjqQOo3HnS8usTUekjxrtfxEPjrpVPCHKx+5CSTzPh3NX+FYYM6MoKknXUbcweR9aHdssILONvWlnJmzLIjRwG99WI9qMdn76KqkmPUx00J5VrM6xpo1w0byNMPdmseoxGVNSDGoIBmQfX/Sty1yN0HsY56cutYfs7wgI4aQ5Z5kCNNDzJ1gCfStobq81Yemo39etKyrsM79yRri9HB9j+NJLgBJDkTvI/MVGbtv7ZHqP8qmswJKupmPu96qyqE8Nv3b+oB/Op8MkLAUKBOg235VE6SNUQ/wA+lTYJAAQFI19eQ28v86e/TnWb6Of+pK8P2SRSipIpRXcs4GkiilFSxXIqWSiOKUVJFKKll0RxXYp8UoqWShkVyKkiuRUsuiOKUVJFcy1LJR5X/SbD61i4PgfkZp2GxyXbqWwrAznMqV0XXcgT4orV3mJIzW15toxPLKN1HU/Cs+sNibrhYyIqAeHdvE2xI2y15yeKKi5Hp45pSmo+pbFwBWZmgAeek8/gDTPpAYaOCP7P5U3iH+xy7Z2A9tB8i1VbvC8KTotuZ5QD57Gg4sOu3Yxly6K2CAcxEqR6fkael3SMoj1P4igV7hqLcthCwzEz42IjbYnqwqYYNyveLedQZbLCEAakASJiK2+HerSmYXER06mgxbKgaqT/AA/nTFVP2hPsaD4g4i2J7xGEgQVPMgfa86tqMS2tu2HXQSSQZygkaLyJrEuHnF0zcc0GrRaGGtGc2Xy2FR8NQC2YEy7nTyMfhVS/xG+ilnw7QBOjDbrqRVzhwm1bnSVBj94z+NZcJRXMi1OMnsyXEYNtWzmOm8ex0qA4EiG8G8glEGo22E1G3FbIJDOUIJBksNeflU1nHW30S6G5wCG/A1nmQTZlfEYCdWtqZ1kF1k79YqDstaA4ikIRlS5uwI2I+yOtFzdkfWU/D8Iqh2cJONO2lpzp6oPxo2Kcmmm+wtnirjS7h3EXJurpHi8qJcec93oQDIidtxv5UCWTft6n63Oi3H/qAZcwzCV011GgnrRp+ZAIeRgTtx2MvYx1vWLloXAuUhgwDgElTImCJPLptFea8AxBt3gl1Z8UfukH4HUVsf0j9o+8QWMLcUAki8wAII0hVfYid43013BxWDsvsSp6HQQZ029a3CDcKkYnkUclxNt2U40lsfrWMLdI/rEHTSvQ0e2yhg5ggHUdfavG7/D0K92VDr9sTPmdN9ZorwjtJcsKLIaVAIAfxQMzRrvtHOhSg5boPrqkz09rKnUMvx/zrv0cgzlVhER8ddulZjD9q7LR3gKkjeAy/Ea/dRvCOrgOgzIQdV66Rsek0Fxa6hLTLjWRztkfun8iKs8PjxAFuRhp0mdp9KpZx9q4vrP4g1c4a0kjPmEDSACN5mPblTHBOsy/7sK8erwS+v5LkUop0UorvnnRsUortKoQbFKKfFcioWhkUop8UoqFjIpRT4pRVWWMiuZafFKKqyUeYnj2KBYm3YaAF3uJtJ/rfapvBrma2briDddnIB25ASRqIFB8XxA920ESZ0ymZO3PzHwrR4WxkVLY/ZVV5b6Toa4PEOoJep6Pho3Nv0IeKYtLbWg2YgawFLHaQYH7x+FK32hw+ZTnIjXxo41kRuPWquPfNeeATCgaRpJnmRyqgXKsdG5Db35E9anDrkoviN5Gl7U8Tw9++r4Y22VbMlkygZ2LaMRzBVN+tQGykAKeg8LmNwDsYoCPqXG+0VTblP5oaguYeyT9S3M8oHLyomJU3/YxNcsV9hvils+BQTq2gJnYEjz3ArU8DVlsZwQATcfVZ0kxsRyisHgLQV5WfCM2rMR4ddJJjQGn2sdfVAq4i6oiMsqVg8oZTA1q5JyyP2RS5caXqzT9q2dMG4bL9QKdCDrC9TO9RWlKhVnYAR6D/Ks5j+IYi7ltXb3eKzqCCiAnXTVQOdaS4dzG060HitqQThFvJlS2R3Y8J1MzoR4mnrPPpULZe+BAjLbuE+Ej7PUa1St8ZuKqqbAIEAEXBJjXYgRtUtrGd4bjFGSLTCDlJ1O4yk9KPPbFXsChby37skfheG8PhQHnBynY9COdT9jsElvG3+72FkftFtSVOhJNRXO0NmRm71QJ3tXPwBq12LvJcv4y4hlMtsAwRyM6ESNRWslaGDg34isscV4gMOe9caLqAN2bko9axXHO1t/FHJIRT+yo0j+s25+XlU/6QMVN4WwdFWT+8x0+4ffWSs3AGBMn039K1GK6sFKb6dgjdEIsmdSOn2dKrZRPhJVuRAaPfSKnTEhhk7sruZ3nb8q4jICs7AiYkwJ1MDU+1X2Kq2WUxL2cveyARIYZsuumsiAfl8rVm/ZN9A7KFyFZJhZGwM/zP3v4VjEJdbisQZIlXIAkRoROwO3WojwQFz3IXLAbI8gbx4SdVO2nygEAcknuNqEmk4/7CxwwnLbAIbUdM3Xz0miPZzixsuRmOWYYDXwyQGAjfRtOYjrU1q2q2gwQ5101WWB5nQbnqPTSIGQs8RQX9CMrCCeWpWD7QaFHmtB5cqTZ7NauFgGS6rAgEGNx7GrPDVYP4gux1E9Rpr/OlZDs1xQT3DqGnW2dPVk1/iHv0FarhpAuL4WWZG2mxP4VMHLmj8g+JV4ZfAXiuRUkVyK71nnKGRSinxSipZdDIpRTorsVLJRHFKKkilFQlEcUop8UoqF0MIrkU+KUVVl0eOjA28yArcBzAgSpUxrr4RpAoyt0SW10k9fIfeaiOt2dPCh+J0H3TVrDroZjUgcvU/hXmckm1vuerxxSbpUCLgUu7LcAzHYq+g5Ccp+NR/QwNntx0zifvAo1cw87CmvhBH1fl+VXHNKOyJLFCW7BjYLNbRUgnMWaGUwI056+ItTbvDHGyuf7J5x+VElwCsNR8/zqO1gB+zI9NK1DiJRVGZYIyYOTDFVuGCDlPKP6p/66pXLYGm23l8vStCtlpIFx/wCJq49pyYzz6qh+dajxLTba6lS4dNJJ9AFhbU37O/1s25Ownma0GMaLdwgz4W/n41WtoReUFUkKzTlAMbaEDqas4pCVjLMxPLTX8arLk1tMmLHoTVlXh/AXusiC7bFwsQqEPJhSZkSPKN6ZicA9hsTbfKWTu1OUkjU9SPOreDxV23cW6qnOsx4lI10OmSosbda41x3FzNcYMxyiJXaNRpRJZlLawUcM4ytgi4zSPCdjsR1HWKO/o8U/+8aIlkEHyz9KF3bYEtnjTZlP4E0S7GYgW8LjLx1yuzaTyXMBqB1ijyyRnHYXWOUJ7+jMD2lul8TfaZm4wB8lMCPKBQPvMr1eLzJJ1/GqaYfMzXGJCoVEgSS7fUX7iT5KaOKMvSNyfhP8mprLbAaT6j8POmBFnYsff8KnxDqtnRQpzfWy6em2/lVNm4ovcLdmAH8x1NaLAuRBifFED0P5fdWL4HiGWSjQxImQYIHMmYA326Vq8Eza6toCI8/bTnSmZUzocNLUirx/jRt37iEEK1sZYkQRPiEewPpWQxtwAqAIPiB9QYgRuJmtt2k4T4ReEv3cyp/2iiBJU7XF6qwk6waq2uzf01bn0cAG3ZGXpmzTbt7wGyyJ861jnFJA82OUm/2F2Z4pmCx/tE1HOY8uor1XgePF3I6sN4YGJmNRXz7hXuW7kQVdTBBBVgRuCDsa9D7LcfVbyvGYZl7wekHN6gj7vOtzhUlJepiE9cHF9aPYctcinWnVlDKQVIkEbEU6K6qkcTSMilFPilFTUTSMilFPiuRUsmkZFKKfFIirsmkZFcinxSipZdDIrkU+KUVLJR5Lgtc7EnVso1nRfXzJq62irBI3OgH88qocNslLVtYkhQTPU6n7zU+IwV29eFu1cNvKkkgSIkACPXNXm5R1S0o9TGWmNslDnqfgKebrdR8D+dVG4JjQYW6jQMxlTty2byPwqhfxOItOUu92SFzeEHzgGf3TVvBJKylni3QcF89B8SPwp4xJ+z9/+VB+9xQXMbCEROlzWN9oFK9xG7bBa5hmAG5DIf8AuqpcPP0Zazw9UGVvjeCPh+dON5d4PwP5UDfi5BIFi60blPEPlSHaC2PrW7y/2DWPClVmtcboIFlN5mB2twfdvP8Adq1YIHP4wOlCuDYlbxu3EkglV1EbAzp71dvYhEgOyqTO+k/zp8a1JNbFQaasu5NZ/wBKabes6VUt3UOzJ91SqRyI9j+VZNDMfZ8JnagGMxwt8PeyNDevmeuVFtk/3so+NHeIzkME/EmvPMdfLNGrKpI5RqTP8+VOcMrQhxbqX0Db7QduU1qbPCRb4U1xh+susLnLQDRY6GM3xoDYwJv3bdpNS7AexIFeofpBNuxgyuWUVci9QSMqn2JBpiU6aQrGFps8tt4hV3/06VZv4q2cNcGYFpUgbHQjUA789aDjCu2s89vKra4U5MhM+LMD7aiPhr+damrKxy038NHOF4rLKk7yNxzrWcEx9pLXiIHIafz/ACKAWOHrlaZ2B3gggg/AjMI8/KilvD2VB8CxLLJEwOR1OmhHuaBmip7DfCyeMPrxZLiAKfE0xpo0QDB29t6v/o9QjCnwAjvCEYGc6qQpmDuMp9o86wfELP0ULdtBsjMpKHVBHME/tESPc+Ven9kb4TCjJGTM7TrpmOY+3in3oEoKMdu4XXKct9q/yBP0jdllu/8Au8PJuAfrU1JdRsyzuyjSOYA6QcBgcYU1U7kTHMdK98LP9kH3/MV5T+kns73DribaFbdx4dRGVbh1kRsG106+sA2DJfLIBnxtc8Tadju1SWkCXS3dkjK0DwE7yJnLzkbR516JFfNXB+IqTDlgu2kTPI68q997F4p7uCsvcYM8FSwjXKzKpMaBioUkdTTuGTXKxHiIxfOvsMRXIp8VyKPYtQ2KUU6lFSyDYrkU+KUVVkoZFKKdFKKvUShkUop8VyKlko8qtNLaEfGr3Zy07NeuqQJYJqJ2EnmObGh1siCfL586j4RjcUtsFHtBWZmhrZJknmQ4rh4VzWeizvko1ad7muNmQ/VT6jbAT9vq5+FYbirG5iLkxOZU020y/wCJqK2+N4oJqthgSzf7xTqSep0/Cs9ZxDd5nKlna4Wy7S0sY123G/Smp+VL1YpiXPfojTYi6+WMoglRo06SJ3A5VR49fPdgFSMzoJlY0ObkZ/ZpmI4q6soaw32hDKQdCNJI2Jj1FVOI4/vTbXIyQSfFGuhAiCeZosprS2gcYPUk/U0/Y0Ktlyysc1zcKW0UKOXnNEu9tFWOVhLN/u7g2JUa5eiispwvj627YX9YNSdEYiSTsQKm/wDU9sWtbjTlJgo41OvTqazijSW5eeTbkVOz8G07/bu3H+JolhcJbuXCtxVYBJAYAiSRqJ9KH8DTLhrQP2SfiTRfhXdm7cDtbBhQA5UbZjz9RSkd8o2+XD9EVzs/hstxjZSBmiAREDyPUGg3Z/hq3oVswCoCMrFTJy8x71pMdhrYw114tmBdgjKTu8R91DeyOHzZt9FQaEjrzBHSmJU2heDajJjMV2Ytlbjd7fGSSB3kjQA6yDzmvP8AhhuMM5QFd/CfFHUDY+m/rW+4xx3DW7V1VuO9w94oVHdhJzAEmcsRHOsjYxIVQqqNhv7aVuSqNRQPE7yXJ9DRfowwGbEXL5AIVYtn1y5jt9kj+I0X/SbhWuWGyHUQ5Hknib18IJod2J4zZw4Fp5QQQG3EkzLdBNEe3jfqmykg5TqNmUiGHmMpO1BV+IFlH/z3PLhfI2BJHwkbc+tQXL9xjH1QP55eVXLIBOXbmDz9qjxlk9fENj1FNsRTOJhVKSfETtqamwYFv6gE9Tv570Lw94ltzH49auWXMz/MVnTsa1bmnwtjvJQ+NGTWeRBAga6bjbpWi/R8wVLuGuEwkRykcv7pUe1BOBEe55/KByG9FuEuU4iyD/fWdPVZk/8ATSk+6OjFbKRugRyufeDTMTaFxCj5XRtGVgpBHnXFfSGt6wJMKZPOow1vnbPrl/KlvsKeb9q+xdvA9w1p2ZbwuSG1yMoWAp5jxGJ18POrH6Je0LWsSLJJKXiFIOgnZWHmPl7V6Iez1nGiwWL5bDlgBBDakMjZhMaAdRFYrivZ+3h+Npawq5VKLdCA6KzM4Kr0XRTHIHkIA6lvTq+DlUnJw+T2QiuRSuiRUCXpEDy1jc/z+NM2KUTZaWWkrchrT4qWShkUop8UoqWSiOKUVJFcipZdDIpRT4pRUslHivEsUFtMQNTP5f8Ad91SA3LdsCU8K/ZPIfvdaEN2ocqGbCWmU7Ekan3BIpX+17BMxwaZZic+hI1+x5VzIQcex18mRS6sOYdLkosLC5QTJ02A0MT8aJ3+Fq79+VGbcGdDplkiCD4R15bim4WyVKHcnKzLOxCsSBPnp7URvKwRUHIBfhE0HLK3sFxRpbgzGcKDAXDOYCBrMgsN9J5+1Ce0qBcTAULltiQNBmOsj+H7q1V1CcikE+JZ05Dxaj+yKFdpsNhxlvX7jpmUW/CM2ozEaBSRoTrttWVKVJG6V6jN23Itjwt9WeXT1qLiOJAtusNOWPqmNdN+VF++wDCBiWHLW234qKgxljD3itm3iQxdhoq+KF1aJbkAaeWWIlLGwhgkK27a9EUb84E6VVAts9zOEY5v2gp0yr185o22B5hjpGkdKE8NxltA5fKxJfQ5Z0JjfyFJ4vM2OZvJSKOJwdnuC4tWw2UEMEUEE+YHnQzjN5UtHfMxyiCw01LaAwdwNetHuKtaNpQqoD+rWQFmZEnTyrKdpbDd2lzlmK++VCPuLfCmI7yQq9scgULnKrOFttMDUfePzoUl2inD78EUbI2ogsEU5BQKuWGlXH7JgT0IJ0I89qKfTc+Ce1c1axbuqp32tsbfw1H9kVR4ni0e2Ad1kgjl19tNvKpeyIe5YxLZJ7y3etiNhFlpYeUtH3Uribdse4iKjUTG29RuRXblw5YJJ3jr8RUeBbSKdiz5/AU8ckp4Wc3lRNG2rUdieB5kLQGNy3cTzBe28enLXyHlWSVtprKkm2jWhpJvuazgLRBo3hWP9IYVhubd4fDJ+dAeB6kekVqsDbX6ZYnTLauH+MrH/QaTm+ZnUS5Ea21dYqGBWDrqp/OuO7/1f735UwIkQGgeTf50yBP1z7GlzSQV4djMgltCTl65uYIHLUkbc6qLgbYxRxWT9Y6BS2YnQaLpMCRzqjj0PcM8z3bq4OgIAyk6zroGI2gkdKhweNu3M7BQLZcAZWknpD/VyzpKnU7bGujjnyJHMyw52zUpxUyRzG8AnXyj5mAI1qfDpOpEaaCQR92lD8BiO7TKigEnl8uQ09+lW72OhGYgREzrEDrApiMhdx3GW8bqsH63iB8jqY/nlRHD3NOvp9/8+VZ7s5FwDM0hVAY6at+0N9BI+RHI0QxGMS0GIzfVzcz6AE6SdgvM1FIjjvQRTEcjy+PwqQXhz0oTw+1dYTdJRidVUEx5FufpV5MLrMsfUD7tquyqLgpRXQKQqFUNpV0Ga7FSyUeFN2Zwug77EADYEaD2y1C3ZaxKD6S5VSDlYaROo0Xp86Os2KA1K+6D8x51XGOxY/Zsn/42/wAdcZZprud58NB9F+5fuOrATcs5hzlv6u+nl99Os464vOywmR+tOnWMyn4VS/pLEc7Vk/2G/wAZqQ429zw9s/EfnQ9TDeH7fwEe9ZtdM0kj9YImCOug8gPnVHtTw67iUtLbyDLmLZ3BkmAPqzIifjVduIH9rB2/+YR/+uujHrv9EHs5/wAAqKTTtFPHaoEYrszi2JbJZ1CjKjQIHXQciR6VJ2c4NfXG95csd2gVvqCVzQFH1REwxNFTxO1zw90fusPxIrmG4vh2YpkxCkciy6+Y8e1F8edNUBfDxtOzSoQJ0M8pDD51JbwVtgC1q2ZAOqLzoD9Ot8nvD3B/E0T4LfDScxZdIzbzzEctZoGrcM4bFi5wWxv3FqeoQA/dVLinZaxetNbFtUYjwuJ8LcjE6jkR0mjmUefxNMu6DSeXM/nRVJrcA43seB8b4Lewtzu7yFTyOpVh1Rv2h9/UCq1i/HlXuvHuH/ScPdsHUspyk7Bxqh9mAqDB9ncKypcOEtWrhUEgW7YZWI1Gg3mnFmTW4p4DjLlPP+ynZ+7jWBYFcMplmMg3P6qcyDzbYeteh/Rz9KRVKgZGDCNkiPD75aJ4XCraUhST6x+VdTBjvRdzahSsR1jX7qC57uugfS2k31Pnx8ObVx7TfWRip9VMH7xXMhatF+kLBhOIXo2bK/uyqT/emhGBQZvh/kKeUrjYg482lHp3Yi1l7pQAZUnz8PhPtr868txanvbg5h29NzXqfYae8tg8rN7495a/A15fxgZMTfXbLdcD+Nh+FBwvmkHzqoxD3ZxdQMw9K13CbebGTr4bCjmf2n/Osf2auZ5VtSAR6HqOhGsVtuxak3buYy6Kqz4ZZCSUY+ehBjSVOm1BydWhjH5Is0eGIyw4kyeQ2nT7q63d81HutWCvWuMnlS4VMC8fxQSw1tRFu69pLrLPhDuFgg7Kyd4Mw/aCjnRDjR7sKBIQsFgfWAnUKOhA9jlpvFLGe01kgkXhkMKTGhIJIiIOxJ39az+K4i5RDckOrrbujUSyggtMRrvpIhuYplTrHQlkg3kDC8TBzQC2g+1poJnfSdKKcMvq657jjKBETAjof5j8ciuPGyiQSCQARr1ED5T91EMHiPFAXxEfVMdRO2w86qGV3ZmWLYi+kX8PiGwdoAte7pLN4g5RbTNmYjKQ11bbDQkSVB/aC1p+DcEw6Oz5c92DL3Sbj6nWWaY9BEbdKBpe77G2m8Xc4UESZIOIcAH1CKB7itTg7qqZkGR6QBp0naKahKxeaou2iEY+FQCNwIMcp671OmMHOhd7E5gwAkmYC7xzmdh86q53kCefrpqOm/psQN63qM0HbuK0mNImTVC1jydJgbE9P9KB3eNd6xTMyqp8TqDsJ0XcCT+10DbaGrd3FWAwt5wNRIIIbkYAMH6o5jl5VXiJ9C9DRpMI0qIqaKqYe+FUb+U6VP8ASV6j4it2Zo+eD2sunQm3/e++Xpg7VXBytn+L/FQUcLOKxbIpRS7kBnOVABJljrAgfLrT8T2SdDq9n2fb100I5jlSFYttXU6ksmRNqIaHa1/sL7E/jNSr21I/3f8Af/8AGsq3AHiAUnT9oaT10oU9iCQeUiiRw4pdAMuIyx6noH/rQHez/wDk/wDCp07bpztN/EPyrB4XhN10LqPCDlnMBqBmO56a0v6Jv/ZP8Q6T16VTwYSf1eY3v/rWz/w3/uH/ALhWh4fh1u3EuZVH6rMJyyMwMA+eteP43hWItqC6MoY5ASQZaJjQ7wa9ww2GKtKx4QLft4Dy8prE8WOKuIXFnyZHUiycCmUnKszuAOo6VGcCnNVPtP41OWJUA5ZO8TGm8c96Xdny+P4xSLitXQdUnXUhPD05BR/Y/wDKomwHRyB5Zh+NXArf5Sv40zun9fda0lH0K1P1IEwL8rr/APMuU63YuAkd6f8AmP8AiKl7u5MgdOYP408qxMm2faNq3S9zOpkVyze2F4/3T8xUtkXt+9J9rX5V1s0zkblyqUE/Yf8AhNVS9WXb9jyLt4T9PvZicxySdP8Ah2420/k1Rw+MCIWZUdV1APhaQeREjpyol+kZw2MbKIKqobTcxMkejAe1BHsC4otSFJjkdvOYin6uEUxCDrJJrruen9kuLRYzoujBGgiYzBfCCCNmaJrDdubI+mvcBEXAGMbBtm98wJ9zR7DObKWwsCFJWRO2QbxpoeWuu+lZfj4/Wg6wVB12Bkghf6u1Cwfk2ewTifx7rcIdlr6BiGI6jr6HyrXcGxYs37uIIlXRUABiSC7Tt02nzrBcNugHY/D5dda2HDcQpUBg5UakAiTEGBrzGlXnjUm13JgleNJ9jYJxsMshCfQj5GKmXin/ANu57ZP8VZ/gvErsBQkoCfEdfCdYDAxO38mjy39BPvSib9Rml6En9KqN0uD2X/FQDjGCN3EKquFGJQugaI7xFXciQJtgc/lRkkSR4SORgVBxbAd8LSsl22A827gK5pKkLBDE5SxA1AGoo2KOq7AZ5aaoA8I4kFUd5ZaJCyzL4XAgo8wFIifTrvV3H4zLbzrl0BOaG8esAqSBMHTloPOhdzCvYxy2btwsjsrloCsHIdbec6hSZJMHUCeUUV7cYTuWsIG1vseniyxM8zBYaHp8CNNRYDUnJE3Z/idqzZK3A5O73EtXHCltRmdVPWNdoonhccGUvahknLmL5kHKDlnruYj2p/A8C1oFZXLMyJkeomQSOv8ApT7UcNSyi4uy4tXUYZmVTN4mQtvINC5JG4Ox9RuF6UBdOTLuGxOVTLKqRmzZgMpOoJMxmgjfkByOoi5jbt+UsT3ZJJdpXOokQDyQsPfX3r4LgmMueO+1u3q2W3ets+syC6o1sE6keLMJ1AEipMTgMZOXvswaAcihCT5yZidNDMCKp3VFxSI72JuWXyyCRyRoC+hDBRoNJI0q5Zx9xnVu5kAfWe4F03BECSCAPb1qThPDCJAt22KnxFi6HN+/4iTz119JFS3+BXCQ1xkMzmCMyhdZ0XLIJMkwQD051UI1uXJphX6ZiGH1IAEjLBPopLGR6gc/Wo+4u/8ACu/w2f8AFUmC4Wbax3hyHfKuUz8TA5fE1dyjr8//AOtHsEeH9jNLtxhIK2rrAjQgjLBo7xGc7CToxG52NsOefN9aVKufl/K/g6S8qBV0mV1Opg68jbLH4sAfasUTJk86VKm+H7iefqabA3CuGER/vTsDqmQpuORM1G90hjEaZo8K/slSvLkWJ96VKs938srshcRMvhBAjv1GgA0DAAaDzNet4I+Fv3qVKrf4zeLzEbn6vo3zFTWzv7UqVJvqx+PRE1qosR9YfvD5x8qVKqXUg4jUe9Nt7e5+dKlRTJx+fqPmKksnT3/A0qVUyzyrtqf/AKncXlCH3yLVOxbAu3dNiQPTWuUqal5V8C+Pq/lmn4WMzoG1AW5odRoJGnqB8Kzfa5QMS4GgzN8xXaVDwfkX2a4vysq4Hadd9NTp9XbpufjRg4lkCFTBkcgefmK7SomXzIxg8rNjwa0D3Rj60yBoDtyGlaJbSkfVX4CuUqUS3YZM6MOn2R8KPYhALCAbEIpB1GUlQRB8tKVKmMHVi3E9EeYY9f8A2XEpkm3ilyEkkrlyIup1MISNevWqdnGXL17APddnZrkGTpAuACBsNOg133pUq1IqHlZ6DxNsrpHNnB9Bnjfagnay4fozE6m3etshOsHPbE/An1mlSqS6go9gtg7hdSWJP6wjc7AEgDoASaXGrpSw1xYDCRMDb4UqVSPQncFcM4xeARQ5gsgOizDEzrE+9F8C3iuf1XSPKdPlXKVU3uijRsfqf1iQfu+B13FLuF8/ifzpUqOzC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5809" y="513469"/>
            <a:ext cx="1629863" cy="1038240"/>
          </a:xfrm>
          <a:prstGeom prst="rect">
            <a:avLst/>
          </a:prstGeom>
        </p:spPr>
      </p:pic>
      <p:sp>
        <p:nvSpPr>
          <p:cNvPr id="11"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179</a:t>
            </a:fld>
            <a:endParaRPr lang="en-US"/>
          </a:p>
        </p:txBody>
      </p:sp>
    </p:spTree>
    <p:extLst>
      <p:ext uri="{BB962C8B-B14F-4D97-AF65-F5344CB8AC3E}">
        <p14:creationId xmlns:p14="http://schemas.microsoft.com/office/powerpoint/2010/main" val="1080490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9163" y="0"/>
            <a:ext cx="8569237" cy="838200"/>
          </a:xfrm>
        </p:spPr>
        <p:txBody>
          <a:bodyPr>
            <a:normAutofit fontScale="90000"/>
          </a:bodyPr>
          <a:lstStyle/>
          <a:p>
            <a:pPr algn="ctr"/>
            <a:r>
              <a:rPr lang="en-US" sz="4000" dirty="0"/>
              <a:t>AVCL mission goals vocabulary (</a:t>
            </a:r>
            <a:r>
              <a:rPr lang="en-US" sz="4000" dirty="0">
                <a:hlinkClick r:id="rId3"/>
              </a:rPr>
              <a:t>Davis 2015</a:t>
            </a:r>
            <a:r>
              <a:rPr lang="en-US" sz="4000" dirty="0"/>
              <a:t>)</a:t>
            </a:r>
          </a:p>
        </p:txBody>
      </p:sp>
      <p:graphicFrame>
        <p:nvGraphicFramePr>
          <p:cNvPr id="7" name="Table 6"/>
          <p:cNvGraphicFramePr>
            <a:graphicFrameLocks noGrp="1"/>
          </p:cNvGraphicFramePr>
          <p:nvPr>
            <p:extLst>
              <p:ext uri="{D42A27DB-BD31-4B8C-83A1-F6EECF244321}">
                <p14:modId xmlns:p14="http://schemas.microsoft.com/office/powerpoint/2010/main" val="1258976238"/>
              </p:ext>
            </p:extLst>
          </p:nvPr>
        </p:nvGraphicFramePr>
        <p:xfrm>
          <a:off x="1489163" y="795316"/>
          <a:ext cx="9296400" cy="6008010"/>
        </p:xfrm>
        <a:graphic>
          <a:graphicData uri="http://schemas.openxmlformats.org/drawingml/2006/table">
            <a:tbl>
              <a:tblPr firstRow="1" firstCol="1" bandRow="1">
                <a:tableStyleId>{5C22544A-7EE6-4342-B048-85BDC9FD1C3A}</a:tableStyleId>
              </a:tblPr>
              <a:tblGrid>
                <a:gridCol w="2201779">
                  <a:extLst>
                    <a:ext uri="{9D8B030D-6E8A-4147-A177-3AD203B41FA5}">
                      <a16:colId xmlns:a16="http://schemas.microsoft.com/office/drawing/2014/main" val="20000"/>
                    </a:ext>
                  </a:extLst>
                </a:gridCol>
                <a:gridCol w="786350">
                  <a:extLst>
                    <a:ext uri="{9D8B030D-6E8A-4147-A177-3AD203B41FA5}">
                      <a16:colId xmlns:a16="http://schemas.microsoft.com/office/drawing/2014/main" val="20001"/>
                    </a:ext>
                  </a:extLst>
                </a:gridCol>
                <a:gridCol w="708468">
                  <a:extLst>
                    <a:ext uri="{9D8B030D-6E8A-4147-A177-3AD203B41FA5}">
                      <a16:colId xmlns:a16="http://schemas.microsoft.com/office/drawing/2014/main" val="20002"/>
                    </a:ext>
                  </a:extLst>
                </a:gridCol>
                <a:gridCol w="5599803">
                  <a:extLst>
                    <a:ext uri="{9D8B030D-6E8A-4147-A177-3AD203B41FA5}">
                      <a16:colId xmlns:a16="http://schemas.microsoft.com/office/drawing/2014/main" val="20003"/>
                    </a:ext>
                  </a:extLst>
                </a:gridCol>
              </a:tblGrid>
              <a:tr h="371976">
                <a:tc>
                  <a:txBody>
                    <a:bodyPr/>
                    <a:lstStyle/>
                    <a:p>
                      <a:pPr marL="0" marR="0">
                        <a:lnSpc>
                          <a:spcPct val="115000"/>
                        </a:lnSpc>
                        <a:spcBef>
                          <a:spcPts val="0"/>
                        </a:spcBef>
                        <a:spcAft>
                          <a:spcPts val="0"/>
                        </a:spcAft>
                      </a:pPr>
                      <a:r>
                        <a:rPr lang="en-US" sz="1400" dirty="0">
                          <a:solidFill>
                            <a:schemeClr val="tx1"/>
                          </a:solidFill>
                          <a:effectLst/>
                        </a:rPr>
                        <a:t>AVCL mission goals</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Define</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Used</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Definition</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0"/>
                  </a:ext>
                </a:extLst>
              </a:tr>
              <a:tr h="647765">
                <a:tc>
                  <a:txBody>
                    <a:bodyPr/>
                    <a:lstStyle/>
                    <a:p>
                      <a:pPr marL="0" marR="0">
                        <a:lnSpc>
                          <a:spcPct val="115000"/>
                        </a:lnSpc>
                        <a:spcBef>
                          <a:spcPts val="0"/>
                        </a:spcBef>
                        <a:spcAft>
                          <a:spcPts val="0"/>
                        </a:spcAft>
                      </a:pPr>
                      <a:r>
                        <a:rPr lang="en-US" sz="1400" dirty="0">
                          <a:solidFill>
                            <a:schemeClr val="tx1"/>
                          </a:solidFill>
                          <a:effectLst/>
                        </a:rPr>
                        <a:t>Attack</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partial</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p>
                    <a:p>
                      <a:pPr marL="0" marR="0" algn="ctr">
                        <a:lnSpc>
                          <a:spcPct val="115000"/>
                        </a:lnSpc>
                        <a:spcBef>
                          <a:spcPts val="0"/>
                        </a:spcBef>
                        <a:spcAft>
                          <a:spcPts val="0"/>
                        </a:spcAft>
                      </a:pP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conduct a type of offensive action characterized by employment of firepower and maneuver to close with and destroy an enemy.</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1"/>
                  </a:ext>
                </a:extLst>
              </a:tr>
              <a:tr h="756971">
                <a:tc>
                  <a:txBody>
                    <a:bodyPr/>
                    <a:lstStyle/>
                    <a:p>
                      <a:pPr marL="0" marR="0">
                        <a:lnSpc>
                          <a:spcPct val="115000"/>
                        </a:lnSpc>
                        <a:spcBef>
                          <a:spcPts val="0"/>
                        </a:spcBef>
                        <a:spcAft>
                          <a:spcPts val="0"/>
                        </a:spcAft>
                      </a:pPr>
                      <a:r>
                        <a:rPr lang="en-US" sz="1400">
                          <a:solidFill>
                            <a:schemeClr val="tx1"/>
                          </a:solidFill>
                          <a:effectLst/>
                        </a:rPr>
                        <a:t>Decontaminate</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provide purification making an area safe by absorbing, destroying, neutralizing, making harmless, or removing chemical, biological, or nuclear contamination.</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2"/>
                  </a:ext>
                </a:extLst>
              </a:tr>
              <a:tr h="401735">
                <a:tc>
                  <a:txBody>
                    <a:bodyPr/>
                    <a:lstStyle/>
                    <a:p>
                      <a:pPr marL="0" marR="0">
                        <a:lnSpc>
                          <a:spcPct val="115000"/>
                        </a:lnSpc>
                        <a:spcBef>
                          <a:spcPts val="0"/>
                        </a:spcBef>
                        <a:spcAft>
                          <a:spcPts val="0"/>
                        </a:spcAft>
                      </a:pPr>
                      <a:r>
                        <a:rPr lang="en-US" sz="1400">
                          <a:solidFill>
                            <a:schemeClr val="tx1"/>
                          </a:solidFill>
                          <a:effectLst/>
                        </a:rPr>
                        <a:t>Demolish</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To destroy structures, facilities, or material by any available means.</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3"/>
                  </a:ext>
                </a:extLst>
              </a:tr>
              <a:tr h="371976">
                <a:tc>
                  <a:txBody>
                    <a:bodyPr/>
                    <a:lstStyle/>
                    <a:p>
                      <a:pPr marL="0" marR="0">
                        <a:lnSpc>
                          <a:spcPct val="115000"/>
                        </a:lnSpc>
                        <a:spcBef>
                          <a:spcPts val="0"/>
                        </a:spcBef>
                        <a:spcAft>
                          <a:spcPts val="0"/>
                        </a:spcAft>
                      </a:pPr>
                      <a:r>
                        <a:rPr lang="en-US" sz="1400">
                          <a:solidFill>
                            <a:schemeClr val="tx1"/>
                          </a:solidFill>
                          <a:effectLst/>
                        </a:rPr>
                        <a:t>IlluminateArea</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provide locale lighting by searchlight or pyrotechnics.</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4"/>
                  </a:ext>
                </a:extLst>
              </a:tr>
              <a:tr h="602601">
                <a:tc>
                  <a:txBody>
                    <a:bodyPr/>
                    <a:lstStyle/>
                    <a:p>
                      <a:pPr marL="0" marR="0">
                        <a:lnSpc>
                          <a:spcPct val="115000"/>
                        </a:lnSpc>
                        <a:spcBef>
                          <a:spcPts val="0"/>
                        </a:spcBef>
                        <a:spcAft>
                          <a:spcPts val="0"/>
                        </a:spcAft>
                      </a:pPr>
                      <a:r>
                        <a:rPr lang="en-US" sz="1400">
                          <a:solidFill>
                            <a:schemeClr val="tx1"/>
                          </a:solidFill>
                          <a:effectLst/>
                        </a:rPr>
                        <a:t>Jam</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deliberately radiate, re-radiate or reflect electromagnetic energy with the object of impairing the use of electronic devices or systems.</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5"/>
                  </a:ext>
                </a:extLst>
              </a:tr>
              <a:tr h="602601">
                <a:tc>
                  <a:txBody>
                    <a:bodyPr/>
                    <a:lstStyle/>
                    <a:p>
                      <a:pPr marL="0" marR="0">
                        <a:lnSpc>
                          <a:spcPct val="115000"/>
                        </a:lnSpc>
                        <a:spcBef>
                          <a:spcPts val="0"/>
                        </a:spcBef>
                        <a:spcAft>
                          <a:spcPts val="0"/>
                        </a:spcAft>
                      </a:pPr>
                      <a:r>
                        <a:rPr lang="en-US" sz="1400">
                          <a:solidFill>
                            <a:schemeClr val="tx1"/>
                          </a:solidFill>
                          <a:effectLst/>
                        </a:rPr>
                        <a:t>MarkTarget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solidFill>
                            <a:schemeClr val="tx1"/>
                          </a:solidFill>
                          <a:effectLst/>
                        </a:rPr>
                        <a:t>√</a:t>
                      </a:r>
                      <a:endParaRPr lang="en-US" sz="1400" dirty="0">
                        <a:solidFill>
                          <a:schemeClr val="tx1"/>
                        </a:solidFill>
                        <a:effectLst/>
                        <a:latin typeface="+mn-lt"/>
                        <a:ea typeface="Calibri"/>
                        <a:cs typeface="Times New Roman"/>
                      </a:endParaRPr>
                    </a:p>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make visible (by the use of light, infrared, laser, smoke, etc.) of an object in order to allow its identification by another object.</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6"/>
                  </a:ext>
                </a:extLst>
              </a:tr>
              <a:tr h="750795">
                <a:tc>
                  <a:txBody>
                    <a:bodyPr/>
                    <a:lstStyle/>
                    <a:p>
                      <a:pPr marL="0" marR="0">
                        <a:lnSpc>
                          <a:spcPct val="115000"/>
                        </a:lnSpc>
                        <a:spcBef>
                          <a:spcPts val="0"/>
                        </a:spcBef>
                        <a:spcAft>
                          <a:spcPts val="0"/>
                        </a:spcAft>
                      </a:pPr>
                      <a:r>
                        <a:rPr lang="en-US" sz="1400" dirty="0" err="1">
                          <a:solidFill>
                            <a:schemeClr val="tx1"/>
                          </a:solidFill>
                          <a:effectLst/>
                        </a:rPr>
                        <a:t>MonitorTransmissions</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solidFill>
                            <a:schemeClr val="tx1"/>
                          </a:solidFill>
                          <a:effectLst/>
                        </a:rPr>
                        <a:t> √</a:t>
                      </a:r>
                      <a:endParaRPr lang="en-US" sz="1400" dirty="0">
                        <a:solidFill>
                          <a:schemeClr val="tx1"/>
                        </a:solidFill>
                        <a:effectLst/>
                        <a:latin typeface="+mn-lt"/>
                        <a:ea typeface="Calibri"/>
                        <a:cs typeface="Times New Roman"/>
                      </a:endParaRPr>
                    </a:p>
                    <a:p>
                      <a:pPr marL="0" marR="0" algn="ctr">
                        <a:lnSpc>
                          <a:spcPct val="115000"/>
                        </a:lnSpc>
                        <a:spcBef>
                          <a:spcPts val="0"/>
                        </a:spcBef>
                        <a:spcAft>
                          <a:spcPts val="0"/>
                        </a:spcAft>
                      </a:pP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conduct electronic warfare support operations with a view to searching, locating, recording and analyzing radiated electromagnetic energy.</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7"/>
                  </a:ext>
                </a:extLst>
              </a:tr>
              <a:tr h="250265">
                <a:tc>
                  <a:txBody>
                    <a:bodyPr/>
                    <a:lstStyle/>
                    <a:p>
                      <a:pPr marL="0" marR="0">
                        <a:lnSpc>
                          <a:spcPct val="115000"/>
                        </a:lnSpc>
                        <a:spcBef>
                          <a:spcPts val="0"/>
                        </a:spcBef>
                        <a:spcAft>
                          <a:spcPts val="0"/>
                        </a:spcAft>
                      </a:pPr>
                      <a:r>
                        <a:rPr lang="en-US" sz="1400">
                          <a:solidFill>
                            <a:schemeClr val="tx1"/>
                          </a:solidFill>
                          <a:effectLst/>
                        </a:rPr>
                        <a:t>Patrol</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To gather information or carry out a security mission.</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8"/>
                  </a:ext>
                </a:extLst>
              </a:tr>
              <a:tr h="250265">
                <a:tc>
                  <a:txBody>
                    <a:bodyPr/>
                    <a:lstStyle/>
                    <a:p>
                      <a:pPr marL="0" marR="0">
                        <a:lnSpc>
                          <a:spcPct val="115000"/>
                        </a:lnSpc>
                        <a:spcBef>
                          <a:spcPts val="0"/>
                        </a:spcBef>
                        <a:spcAft>
                          <a:spcPts val="0"/>
                        </a:spcAft>
                      </a:pPr>
                      <a:r>
                        <a:rPr lang="en-US" sz="1400">
                          <a:solidFill>
                            <a:schemeClr val="tx1"/>
                          </a:solidFill>
                          <a:effectLst/>
                        </a:rPr>
                        <a:t>Rendezvous</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Partial</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Achieve a meeting at a specified time and place.</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9"/>
                  </a:ext>
                </a:extLst>
              </a:tr>
              <a:tr h="250265">
                <a:tc>
                  <a:txBody>
                    <a:bodyPr/>
                    <a:lstStyle/>
                    <a:p>
                      <a:pPr marL="0" marR="0">
                        <a:lnSpc>
                          <a:spcPct val="115000"/>
                        </a:lnSpc>
                        <a:spcBef>
                          <a:spcPts val="0"/>
                        </a:spcBef>
                        <a:spcAft>
                          <a:spcPts val="0"/>
                        </a:spcAft>
                      </a:pPr>
                      <a:r>
                        <a:rPr lang="en-US" sz="1400">
                          <a:solidFill>
                            <a:schemeClr val="tx1"/>
                          </a:solidFill>
                          <a:effectLst/>
                        </a:rPr>
                        <a:t>Reposition</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To change position from one location to another.</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10"/>
                  </a:ext>
                </a:extLst>
              </a:tr>
              <a:tr h="500530">
                <a:tc>
                  <a:txBody>
                    <a:bodyPr/>
                    <a:lstStyle/>
                    <a:p>
                      <a:pPr marL="0" marR="0">
                        <a:lnSpc>
                          <a:spcPct val="115000"/>
                        </a:lnSpc>
                        <a:spcBef>
                          <a:spcPts val="0"/>
                        </a:spcBef>
                        <a:spcAft>
                          <a:spcPts val="0"/>
                        </a:spcAft>
                      </a:pPr>
                      <a:r>
                        <a:rPr lang="en-US" sz="1400">
                          <a:solidFill>
                            <a:schemeClr val="tx1"/>
                          </a:solidFill>
                          <a:effectLst/>
                        </a:rPr>
                        <a:t>SampleEnvironment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Partial</a:t>
                      </a:r>
                      <a:endParaRPr lang="en-US" sz="1400" dirty="0">
                        <a:solidFill>
                          <a:schemeClr val="tx1"/>
                        </a:solidFill>
                        <a:effectLst/>
                        <a:latin typeface="Calibri"/>
                        <a:ea typeface="Calibri"/>
                        <a:cs typeface="Times New Roman"/>
                      </a:endParaRPr>
                    </a:p>
                  </a:txBody>
                  <a:tcPr marL="58551" marR="58551"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solidFill>
                            <a:schemeClr val="tx1"/>
                          </a:solidFill>
                          <a:effectLst/>
                        </a:rPr>
                        <a:t> √</a:t>
                      </a:r>
                      <a:endParaRPr lang="en-US" sz="1400" dirty="0">
                        <a:solidFill>
                          <a:schemeClr val="tx1"/>
                        </a:solidFill>
                        <a:effectLst/>
                        <a:latin typeface="+mn-lt"/>
                        <a:ea typeface="Calibri"/>
                        <a:cs typeface="Times New Roman"/>
                      </a:endParaRPr>
                    </a:p>
                    <a:p>
                      <a:pPr marL="0" marR="0" algn="ctr">
                        <a:lnSpc>
                          <a:spcPct val="115000"/>
                        </a:lnSpc>
                        <a:spcBef>
                          <a:spcPts val="0"/>
                        </a:spcBef>
                        <a:spcAft>
                          <a:spcPts val="0"/>
                        </a:spcAft>
                      </a:pP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Collect environmental samples for testing for chemical compounds, biological creatures, or nuclear hazards.</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11"/>
                  </a:ext>
                </a:extLst>
              </a:tr>
              <a:tr h="250265">
                <a:tc>
                  <a:txBody>
                    <a:bodyPr/>
                    <a:lstStyle/>
                    <a:p>
                      <a:pPr marL="0" marR="0">
                        <a:lnSpc>
                          <a:spcPct val="115000"/>
                        </a:lnSpc>
                        <a:spcBef>
                          <a:spcPts val="0"/>
                        </a:spcBef>
                        <a:spcAft>
                          <a:spcPts val="0"/>
                        </a:spcAft>
                      </a:pPr>
                      <a:r>
                        <a:rPr lang="en-US" sz="1400">
                          <a:solidFill>
                            <a:schemeClr val="tx1"/>
                          </a:solidFill>
                          <a:effectLst/>
                        </a:rPr>
                        <a:t>Search</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look for lost or unlocated objects or persons.</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12"/>
                  </a:ext>
                </a:extLst>
              </a:tr>
            </a:tbl>
          </a:graphicData>
        </a:graphic>
      </p:graphicFrame>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18</a:t>
            </a:fld>
            <a:endParaRPr lang="en-US"/>
          </a:p>
        </p:txBody>
      </p:sp>
      <p:sp>
        <p:nvSpPr>
          <p:cNvPr id="8" name="Title 1"/>
          <p:cNvSpPr txBox="1">
            <a:spLocks/>
          </p:cNvSpPr>
          <p:nvPr/>
        </p:nvSpPr>
        <p:spPr bwMode="auto">
          <a:xfrm>
            <a:off x="192321" y="5574048"/>
            <a:ext cx="1149329" cy="842357"/>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1600" b="1" kern="0" dirty="0">
                <a:solidFill>
                  <a:schemeClr val="accent1">
                    <a:lumMod val="50000"/>
                  </a:schemeClr>
                </a:solidFill>
                <a:hlinkClick r:id="rId4" action="ppaction://hlinksldjump"/>
              </a:rPr>
              <a:t>More </a:t>
            </a:r>
          </a:p>
          <a:p>
            <a:r>
              <a:rPr lang="en-US" sz="1600" b="1" kern="0" dirty="0">
                <a:solidFill>
                  <a:schemeClr val="accent1">
                    <a:lumMod val="50000"/>
                  </a:schemeClr>
                </a:solidFill>
                <a:hlinkClick r:id="rId4" action="ppaction://hlinksldjump"/>
              </a:rPr>
              <a:t>Goal Types Foreseen</a:t>
            </a:r>
            <a:endParaRPr lang="en-US" sz="1600" b="1" kern="0" dirty="0">
              <a:solidFill>
                <a:schemeClr val="accent1">
                  <a:lumMod val="50000"/>
                </a:schemeClr>
              </a:solidFill>
            </a:endParaRPr>
          </a:p>
        </p:txBody>
      </p:sp>
    </p:spTree>
    <p:extLst>
      <p:ext uri="{BB962C8B-B14F-4D97-AF65-F5344CB8AC3E}">
        <p14:creationId xmlns:p14="http://schemas.microsoft.com/office/powerpoint/2010/main" val="349027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7599218" cy="1671493"/>
          </a:xfrm>
        </p:spPr>
        <p:txBody>
          <a:bodyPr>
            <a:normAutofit fontScale="90000"/>
          </a:bodyPr>
          <a:lstStyle/>
          <a:p>
            <a:r>
              <a:rPr lang="en-US" dirty="0"/>
              <a:t>Alan Schuller, Crossroads of Control: </a:t>
            </a:r>
            <a:br>
              <a:rPr lang="en-US" dirty="0"/>
            </a:br>
            <a:r>
              <a:rPr lang="en-US" dirty="0"/>
              <a:t>AI in Autonomous Weapons and </a:t>
            </a:r>
            <a:br>
              <a:rPr lang="en-US" dirty="0"/>
            </a:br>
            <a:r>
              <a:rPr lang="en-US" dirty="0"/>
              <a:t>International Humanitarian Law</a:t>
            </a:r>
          </a:p>
        </p:txBody>
      </p:sp>
      <p:sp>
        <p:nvSpPr>
          <p:cNvPr id="3" name="Content Placeholder 2"/>
          <p:cNvSpPr>
            <a:spLocks noGrp="1"/>
          </p:cNvSpPr>
          <p:nvPr>
            <p:ph idx="1"/>
          </p:nvPr>
        </p:nvSpPr>
        <p:spPr>
          <a:xfrm>
            <a:off x="838200" y="2040079"/>
            <a:ext cx="10515600" cy="4584556"/>
          </a:xfrm>
        </p:spPr>
        <p:txBody>
          <a:bodyPr>
            <a:noAutofit/>
          </a:bodyPr>
          <a:lstStyle/>
          <a:p>
            <a:r>
              <a:rPr lang="en-US" sz="2250" dirty="0">
                <a:hlinkClick r:id="rId3"/>
              </a:rPr>
              <a:t>Network Optional Warfare (NOW) Blog</a:t>
            </a:r>
            <a:r>
              <a:rPr lang="en-US" sz="2250" dirty="0"/>
              <a:t>, December 2018</a:t>
            </a:r>
          </a:p>
          <a:p>
            <a:r>
              <a:rPr lang="en-US" sz="2250" dirty="0"/>
              <a:t>Alan L. Schuller, "At the Crossroads of Control: The Intersection of Artificial Intelligence in Autonomous Weapon Systems with International Humanitarian Law," </a:t>
            </a:r>
            <a:r>
              <a:rPr lang="en-US" sz="2250" i="1" dirty="0"/>
              <a:t>Harvard National Security Journal</a:t>
            </a:r>
            <a:r>
              <a:rPr lang="en-US" sz="2250" dirty="0"/>
              <a:t>, vol. 8 no. 2, 30 May 2017, pp. 379-425.  (</a:t>
            </a:r>
            <a:r>
              <a:rPr lang="en-US" sz="2250" dirty="0">
                <a:hlinkClick r:id="rId4"/>
              </a:rPr>
              <a:t>online</a:t>
            </a:r>
            <a:r>
              <a:rPr lang="en-US" sz="2250" dirty="0"/>
              <a:t>, </a:t>
            </a:r>
            <a:r>
              <a:rPr lang="en-US" sz="2250" dirty="0">
                <a:hlinkClick r:id="rId5"/>
              </a:rPr>
              <a:t>pdf</a:t>
            </a:r>
            <a:r>
              <a:rPr lang="en-US" sz="2250" dirty="0"/>
              <a:t>)</a:t>
            </a:r>
          </a:p>
          <a:p>
            <a:r>
              <a:rPr lang="en-US" sz="2250" dirty="0"/>
              <a:t>Alan L. Schuller, "Inimical Inceptions of Imminence: A New Approach to Anticipatory Self-Defense Under the Law of Armed Conflict," </a:t>
            </a:r>
            <a:r>
              <a:rPr lang="en-US" sz="2250" i="1" dirty="0"/>
              <a:t>UCLA Journal of International Law and Foreign Affairs</a:t>
            </a:r>
            <a:r>
              <a:rPr lang="en-US" sz="2250" dirty="0"/>
              <a:t>, vol. 18, no. 2, 2014, pp. 161-206.   (</a:t>
            </a:r>
            <a:r>
              <a:rPr lang="en-US" sz="2250" dirty="0">
                <a:hlinkClick r:id="rId6"/>
              </a:rPr>
              <a:t>online</a:t>
            </a:r>
            <a:r>
              <a:rPr lang="en-US" sz="2250" dirty="0"/>
              <a:t>, </a:t>
            </a:r>
            <a:r>
              <a:rPr lang="en-US" sz="2250" dirty="0">
                <a:hlinkClick r:id="rId7"/>
              </a:rPr>
              <a:t>pdf</a:t>
            </a:r>
            <a:r>
              <a:rPr lang="en-US" sz="2250" dirty="0"/>
              <a:t>)</a:t>
            </a:r>
          </a:p>
          <a:p>
            <a:r>
              <a:rPr lang="en-US" sz="2250" dirty="0"/>
              <a:t>Growing controversy surrounds the rapid development of artificial intelligence (AI) in weapon systems, with little consideration of intent or the variety of potential risks involved.  The following papers provide significant detail and insight regarding actual legal aspects with respect to International Humanitarian Law (IHL).  Key insights include recognition of the temporal aspect associated with naval missions.  Long time intervals may occur between direction and execution, without frequent communication, but the need for human control remains essential throughout.</a:t>
            </a:r>
          </a:p>
        </p:txBody>
      </p:sp>
      <p:pic>
        <p:nvPicPr>
          <p:cNvPr id="5" name="Picture 4">
            <a:hlinkClick r:id="rId3"/>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794867" y="315247"/>
            <a:ext cx="2492433" cy="2026884"/>
          </a:xfrm>
          <a:prstGeom prst="rect">
            <a:avLst/>
          </a:prstGeom>
        </p:spPr>
      </p:pic>
      <p:sp>
        <p:nvSpPr>
          <p:cNvPr id="9"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180</a:t>
            </a:fld>
            <a:endParaRPr lang="en-US" dirty="0"/>
          </a:p>
        </p:txBody>
      </p:sp>
    </p:spTree>
    <p:extLst>
      <p:ext uri="{BB962C8B-B14F-4D97-AF65-F5344CB8AC3E}">
        <p14:creationId xmlns:p14="http://schemas.microsoft.com/office/powerpoint/2010/main" val="40614257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College of Leadership and Ethics</a:t>
            </a:r>
          </a:p>
        </p:txBody>
      </p:sp>
      <p:sp>
        <p:nvSpPr>
          <p:cNvPr id="3" name="Content Placeholder 2"/>
          <p:cNvSpPr>
            <a:spLocks noGrp="1"/>
          </p:cNvSpPr>
          <p:nvPr>
            <p:ph idx="1"/>
          </p:nvPr>
        </p:nvSpPr>
        <p:spPr>
          <a:xfrm>
            <a:off x="838200" y="1825625"/>
            <a:ext cx="10755284" cy="4741430"/>
          </a:xfrm>
        </p:spPr>
        <p:txBody>
          <a:bodyPr>
            <a:normAutofit fontScale="92500" lnSpcReduction="20000"/>
          </a:bodyPr>
          <a:lstStyle/>
          <a:p>
            <a:pPr marL="0" indent="0">
              <a:buNone/>
            </a:pPr>
            <a:r>
              <a:rPr lang="en-US" sz="3000" dirty="0">
                <a:hlinkClick r:id="rId3"/>
              </a:rPr>
              <a:t>College of Leadership and Ethics</a:t>
            </a:r>
            <a:r>
              <a:rPr lang="en-US" sz="3000" dirty="0"/>
              <a:t>, U.S. Naval War College, Newport RI</a:t>
            </a:r>
          </a:p>
          <a:p>
            <a:r>
              <a:rPr lang="en-US" dirty="0"/>
              <a:t>The College of Leadership and Ethics (CLE) works through three lines of effort: education, research and outreach. The leadership and ethics area of study in the electives program and core curriculum is the key focus of CLE education. CLE’s leadership research, assessment, and analysis helps develop various leader development course curricula. CLE outreach includes support for leader development in various Navy communities. </a:t>
            </a:r>
          </a:p>
          <a:p>
            <a:r>
              <a:rPr lang="en-US" dirty="0"/>
              <a:t>The College of Leadership &amp; Ethics (CLE) is composed of a group of teaching scholars and practitioners who support Navy leader development initiatives and conduct </a:t>
            </a:r>
            <a:r>
              <a:rPr lang="en-US" sz="3000" dirty="0"/>
              <a:t>research</a:t>
            </a:r>
            <a:r>
              <a:rPr lang="en-US" dirty="0"/>
              <a:t> on leadership effectiveness. CLE provides an opportunity for students to engage in studies that broaden their educational experience by focusing on leadership and ethics. We develop stronger leaders by preparing them to fulfill their expanding and ever-widening roles as global leaders.</a:t>
            </a:r>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7296" y="396961"/>
            <a:ext cx="3106188" cy="1261889"/>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181</a:t>
            </a:fld>
            <a:endParaRPr lang="en-US"/>
          </a:p>
        </p:txBody>
      </p:sp>
    </p:spTree>
    <p:extLst>
      <p:ext uri="{BB962C8B-B14F-4D97-AF65-F5344CB8AC3E}">
        <p14:creationId xmlns:p14="http://schemas.microsoft.com/office/powerpoint/2010/main" val="41772234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6260870" cy="1325563"/>
          </a:xfrm>
        </p:spPr>
        <p:txBody>
          <a:bodyPr>
            <a:noAutofit/>
          </a:bodyPr>
          <a:lstStyle/>
          <a:p>
            <a:pPr algn="ctr"/>
            <a:r>
              <a:rPr lang="en-US" sz="3400" dirty="0"/>
              <a:t>Marine Corps University (MCU) </a:t>
            </a:r>
            <a:r>
              <a:rPr lang="en-US" sz="3400" b="1" dirty="0"/>
              <a:t>School of Advanced Warfighting</a:t>
            </a:r>
            <a:endParaRPr lang="en-US" sz="3400" dirty="0"/>
          </a:p>
        </p:txBody>
      </p:sp>
      <p:sp>
        <p:nvSpPr>
          <p:cNvPr id="5" name="Content Placeholder 4"/>
          <p:cNvSpPr>
            <a:spLocks noGrp="1"/>
          </p:cNvSpPr>
          <p:nvPr>
            <p:ph idx="1"/>
          </p:nvPr>
        </p:nvSpPr>
        <p:spPr>
          <a:xfrm>
            <a:off x="838199" y="1825625"/>
            <a:ext cx="10882745" cy="4913226"/>
          </a:xfrm>
        </p:spPr>
        <p:txBody>
          <a:bodyPr>
            <a:normAutofit fontScale="92500" lnSpcReduction="20000"/>
          </a:bodyPr>
          <a:lstStyle/>
          <a:p>
            <a:pPr marL="0" indent="0">
              <a:buNone/>
            </a:pPr>
            <a:r>
              <a:rPr lang="en-US" i="1" dirty="0"/>
              <a:t>Mission Statement.  </a:t>
            </a:r>
            <a:r>
              <a:rPr lang="en-US" dirty="0"/>
              <a:t>The </a:t>
            </a:r>
            <a:r>
              <a:rPr lang="en-US" dirty="0">
                <a:hlinkClick r:id="rId3"/>
              </a:rPr>
              <a:t>School of Advanced Warfighting (SAW)</a:t>
            </a:r>
            <a:r>
              <a:rPr lang="en-US" dirty="0"/>
              <a:t> develops lead planners and future commanders with the will and intellect to solve complex problems, employ operational art, and design/execute campaigns in order to enhance the Marine Corps’ ability to prepare for and fight wars.</a:t>
            </a:r>
          </a:p>
          <a:p>
            <a:r>
              <a:rPr lang="en-US" dirty="0"/>
              <a:t>Formulate solutions to complex problems and apply operational art in an uncertain geostrategic security environment. </a:t>
            </a:r>
          </a:p>
          <a:p>
            <a:r>
              <a:rPr lang="en-US" dirty="0"/>
              <a:t>Employ knowledge of the operational level of war, the art of command, and ethical behavior in warfighting. </a:t>
            </a:r>
          </a:p>
          <a:p>
            <a:r>
              <a:rPr lang="en-US" dirty="0"/>
              <a:t>Quickly and critically assess a situation, determine the essence of a problem, fashion a suitable response, and concisely communicate the conclusion in oral and written forms. </a:t>
            </a:r>
          </a:p>
          <a:p>
            <a:r>
              <a:rPr lang="en-US" dirty="0"/>
              <a:t>Demonstrate the competence, confidence, character, and creativity required to plan, lead, and command at high level service, joint, and combined headquarters. </a:t>
            </a:r>
          </a:p>
          <a:p>
            <a:r>
              <a:rPr lang="en-US" dirty="0"/>
              <a:t>Design and plan adaptive concepts to meet current and future challenges. </a:t>
            </a:r>
          </a:p>
        </p:txBody>
      </p:sp>
      <p:pic>
        <p:nvPicPr>
          <p:cNvPr id="6"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4363" y="365124"/>
            <a:ext cx="4187399" cy="1275253"/>
          </a:xfrm>
          <a:prstGeom prst="rect">
            <a:avLst/>
          </a:prstGeom>
        </p:spPr>
      </p:pic>
      <p:sp>
        <p:nvSpPr>
          <p:cNvPr id="7" name="Slide Number Placeholder 5"/>
          <p:cNvSpPr>
            <a:spLocks noGrp="1"/>
          </p:cNvSpPr>
          <p:nvPr>
            <p:ph type="sldNum" sz="quarter" idx="12"/>
          </p:nvPr>
        </p:nvSpPr>
        <p:spPr>
          <a:xfrm>
            <a:off x="8915405" y="6356350"/>
            <a:ext cx="2743200" cy="365125"/>
          </a:xfrm>
        </p:spPr>
        <p:txBody>
          <a:bodyPr/>
          <a:lstStyle/>
          <a:p>
            <a:fld id="{B31A39DF-61A9-4ACA-B734-536BAC9BE44A}" type="slidenum">
              <a:rPr lang="en-US" smtClean="0"/>
              <a:t>182</a:t>
            </a:fld>
            <a:endParaRPr lang="en-US"/>
          </a:p>
        </p:txBody>
      </p:sp>
    </p:spTree>
    <p:extLst>
      <p:ext uri="{BB962C8B-B14F-4D97-AF65-F5344CB8AC3E}">
        <p14:creationId xmlns:p14="http://schemas.microsoft.com/office/powerpoint/2010/main" val="6558309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Naval Leadership and Ethics Center</a:t>
            </a:r>
          </a:p>
        </p:txBody>
      </p:sp>
      <p:sp>
        <p:nvSpPr>
          <p:cNvPr id="3" name="Content Placeholder 2"/>
          <p:cNvSpPr>
            <a:spLocks noGrp="1"/>
          </p:cNvSpPr>
          <p:nvPr>
            <p:ph idx="1"/>
          </p:nvPr>
        </p:nvSpPr>
        <p:spPr>
          <a:xfrm>
            <a:off x="838199" y="1825625"/>
            <a:ext cx="10666615" cy="4351338"/>
          </a:xfrm>
        </p:spPr>
        <p:txBody>
          <a:bodyPr>
            <a:normAutofit fontScale="92500" lnSpcReduction="10000"/>
          </a:bodyPr>
          <a:lstStyle/>
          <a:p>
            <a:pPr marL="0" indent="0">
              <a:buNone/>
            </a:pPr>
            <a:r>
              <a:rPr lang="en-US" dirty="0">
                <a:hlinkClick r:id="rId3"/>
              </a:rPr>
              <a:t>Naval Leadership and Ethics Center</a:t>
            </a:r>
            <a:r>
              <a:rPr lang="en-US" dirty="0"/>
              <a:t>, U.S. Naval War College, Newport RI</a:t>
            </a:r>
          </a:p>
          <a:p>
            <a:r>
              <a:rPr lang="en-US" dirty="0"/>
              <a:t>The Naval Leadership and Ethics Center (NLEC) is headquartered in beautiful Newport, Rhode Island, with locations in Dam Neck, Virginia and San Diego, California. Each year, the NLEC prepares more than 400 prospective commanding officers and their support teams for leadership success.</a:t>
            </a:r>
          </a:p>
          <a:p>
            <a:pPr marL="0" indent="0">
              <a:buNone/>
            </a:pPr>
            <a:r>
              <a:rPr lang="en-US" dirty="0"/>
              <a:t>Committed to Ethical Leadership</a:t>
            </a:r>
          </a:p>
          <a:p>
            <a:r>
              <a:rPr lang="en-US" dirty="0"/>
              <a:t>NLEC develops ethical, responsible, and accountable command leaders through interactive coursework. In addition to programs specifically designed for the command triad, NLEC offers a command spouse leadership course and general professional development for all levels of fleet leadership.</a:t>
            </a:r>
          </a:p>
          <a:p>
            <a:endParaRPr lang="en-US"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0816" y="365124"/>
            <a:ext cx="2972114" cy="1325563"/>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183</a:t>
            </a:fld>
            <a:endParaRPr lang="en-US"/>
          </a:p>
        </p:txBody>
      </p:sp>
    </p:spTree>
    <p:extLst>
      <p:ext uri="{BB962C8B-B14F-4D97-AF65-F5344CB8AC3E}">
        <p14:creationId xmlns:p14="http://schemas.microsoft.com/office/powerpoint/2010/main" val="28145637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501188" cy="1325563"/>
          </a:xfrm>
        </p:spPr>
        <p:txBody>
          <a:bodyPr/>
          <a:lstStyle/>
          <a:p>
            <a:r>
              <a:rPr lang="en-US" dirty="0"/>
              <a:t>Redefining Human Control: Lessons from the Battlefield for Autonomous Weapons </a:t>
            </a:r>
          </a:p>
        </p:txBody>
      </p:sp>
      <p:sp>
        <p:nvSpPr>
          <p:cNvPr id="3" name="Content Placeholder 2"/>
          <p:cNvSpPr>
            <a:spLocks noGrp="1"/>
          </p:cNvSpPr>
          <p:nvPr>
            <p:ph idx="1"/>
          </p:nvPr>
        </p:nvSpPr>
        <p:spPr>
          <a:xfrm>
            <a:off x="838200" y="1754187"/>
            <a:ext cx="11120439" cy="5032375"/>
          </a:xfrm>
        </p:spPr>
        <p:txBody>
          <a:bodyPr>
            <a:normAutofit fontScale="85000" lnSpcReduction="10000"/>
          </a:bodyPr>
          <a:lstStyle/>
          <a:p>
            <a:pPr marL="0" indent="0">
              <a:buNone/>
            </a:pPr>
            <a:r>
              <a:rPr lang="en-US" dirty="0"/>
              <a:t>Larry Lewis, </a:t>
            </a:r>
            <a:r>
              <a:rPr lang="en-US" dirty="0">
                <a:hlinkClick r:id="rId3"/>
              </a:rPr>
              <a:t>Redefining Human Control: Lessons from the Battlefield for Autonomous Weapons</a:t>
            </a:r>
            <a:r>
              <a:rPr lang="en-US" dirty="0"/>
              <a:t>, CNA, March 2018.</a:t>
            </a:r>
          </a:p>
          <a:p>
            <a:r>
              <a:rPr lang="en-US" sz="2700" dirty="0"/>
              <a:t>“This report examines the issue of human control with regard to lethal autonomy, an issue of significant interest in United Nations discussions in the Convention on Certain Conventional Weapons (CCW) forum. We analyze this issue in light of lessons and best practices from recent U.S. operations. Based on this analysis, we make the case for a wider framework for the application of human control over the use of force. This report recommends that CCW discussions currently focusing on process considerations, such as human control, should instead focus on outcome—namely, mitigation of inadvertent engagements. This allows consideration of a more complete set of benefits and risks of lethal autonomy and better management of risks. The report also describes best practices that can collectively serve as a safety net for the use of lethal autonomous weapons. It concludes with concrete recommendations for how the international community can more effectively address the risk of inadvertent engagements from lethal autonomy.”</a:t>
            </a:r>
          </a:p>
          <a:p>
            <a:r>
              <a:rPr lang="en-US" dirty="0">
                <a:hlinkClick r:id="rId4"/>
              </a:rPr>
              <a:t>Press release</a:t>
            </a:r>
            <a:r>
              <a:rPr lang="en-US" dirty="0"/>
              <a:t>, more at </a:t>
            </a:r>
            <a:r>
              <a:rPr lang="en-US" dirty="0">
                <a:hlinkClick r:id="rId5"/>
              </a:rPr>
              <a:t>www.cna.org/CAAI</a:t>
            </a:r>
            <a:r>
              <a:rPr lang="en-US" dirty="0"/>
              <a:t> </a:t>
            </a:r>
          </a:p>
          <a:p>
            <a:r>
              <a:rPr lang="en-US" dirty="0"/>
              <a:t>CNA is a nonprofit research and analysis organization located in Arlington, VA.</a:t>
            </a:r>
          </a:p>
        </p:txBody>
      </p:sp>
      <p:pic>
        <p:nvPicPr>
          <p:cNvPr id="4" name="Picture 3">
            <a:hlinkClick r:id="rId3"/>
          </p:cNvPr>
          <p:cNvPicPr>
            <a:picLocks noChangeAspect="1"/>
          </p:cNvPicPr>
          <p:nvPr/>
        </p:nvPicPr>
        <p:blipFill>
          <a:blip r:embed="rId6"/>
          <a:stretch>
            <a:fillRect/>
          </a:stretch>
        </p:blipFill>
        <p:spPr>
          <a:xfrm>
            <a:off x="10675620" y="169050"/>
            <a:ext cx="1225463" cy="1585137"/>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184</a:t>
            </a:fld>
            <a:endParaRPr lang="en-US"/>
          </a:p>
        </p:txBody>
      </p:sp>
    </p:spTree>
    <p:extLst>
      <p:ext uri="{BB962C8B-B14F-4D97-AF65-F5344CB8AC3E}">
        <p14:creationId xmlns:p14="http://schemas.microsoft.com/office/powerpoint/2010/main" val="1836393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810625" cy="1325563"/>
          </a:xfrm>
        </p:spPr>
        <p:txBody>
          <a:bodyPr/>
          <a:lstStyle/>
          <a:p>
            <a:r>
              <a:rPr lang="en-US" i="1" dirty="0"/>
              <a:t>Army of None: Autonomous Weapons and the Future of War</a:t>
            </a:r>
          </a:p>
        </p:txBody>
      </p:sp>
      <p:sp>
        <p:nvSpPr>
          <p:cNvPr id="3" name="Content Placeholder 2"/>
          <p:cNvSpPr>
            <a:spLocks noGrp="1"/>
          </p:cNvSpPr>
          <p:nvPr>
            <p:ph idx="1"/>
          </p:nvPr>
        </p:nvSpPr>
        <p:spPr>
          <a:xfrm>
            <a:off x="838199" y="1825625"/>
            <a:ext cx="10925176" cy="4832350"/>
          </a:xfrm>
        </p:spPr>
        <p:txBody>
          <a:bodyPr>
            <a:normAutofit lnSpcReduction="10000"/>
          </a:bodyPr>
          <a:lstStyle/>
          <a:p>
            <a:pPr marL="0" indent="0">
              <a:buNone/>
            </a:pPr>
            <a:r>
              <a:rPr lang="en-US" dirty="0"/>
              <a:t>Paul </a:t>
            </a:r>
            <a:r>
              <a:rPr lang="en-US" dirty="0" err="1"/>
              <a:t>Scharre</a:t>
            </a:r>
            <a:r>
              <a:rPr lang="en-US" dirty="0"/>
              <a:t>, </a:t>
            </a:r>
            <a:r>
              <a:rPr lang="en-US" i="1" dirty="0"/>
              <a:t>Army of None: Autonomous Weapons and the Future of War, </a:t>
            </a:r>
            <a:r>
              <a:rPr lang="en-US" dirty="0"/>
              <a:t>W.W. Norton, New York 2018. </a:t>
            </a:r>
            <a:r>
              <a:rPr lang="en-US" dirty="0">
                <a:hlinkClick r:id="rId3"/>
              </a:rPr>
              <a:t>www.paulscharre.com/army-of-none</a:t>
            </a:r>
            <a:r>
              <a:rPr lang="en-US" dirty="0"/>
              <a:t> </a:t>
            </a:r>
          </a:p>
          <a:p>
            <a:r>
              <a:rPr lang="en-US" dirty="0"/>
              <a:t>“What happens when a Predator drone has as much autonomy as a Google car? Or when a weapon that can hunt its own targets is hacked? Although it sounds like science fiction, the technology already exists to create weapons that can attack targets without human input.”</a:t>
            </a:r>
          </a:p>
          <a:p>
            <a:r>
              <a:rPr lang="en-US" i="1" dirty="0"/>
              <a:t>“Army of None </a:t>
            </a:r>
            <a:r>
              <a:rPr lang="en-US" dirty="0"/>
              <a:t>engages military history, global policy, and cutting-edge science to argue that we must embrace technology where it can make war more precise and humane, but without surrendering human judgment. When the choice is life or death, there is no replacement for the human heart.”</a:t>
            </a:r>
          </a:p>
          <a:p>
            <a:r>
              <a:rPr lang="en-US" dirty="0"/>
              <a:t>Interestingly anticipates many of the approaches taken in this project.</a:t>
            </a:r>
          </a:p>
          <a:p>
            <a:endParaRPr lang="en-US" dirty="0"/>
          </a:p>
        </p:txBody>
      </p:sp>
      <p:pic>
        <p:nvPicPr>
          <p:cNvPr id="8" name="Picture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6099" y="335330"/>
            <a:ext cx="911545" cy="1385152"/>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185</a:t>
            </a:fld>
            <a:endParaRPr lang="en-US"/>
          </a:p>
        </p:txBody>
      </p:sp>
    </p:spTree>
    <p:extLst>
      <p:ext uri="{BB962C8B-B14F-4D97-AF65-F5344CB8AC3E}">
        <p14:creationId xmlns:p14="http://schemas.microsoft.com/office/powerpoint/2010/main" val="322450611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129713" cy="1325563"/>
          </a:xfrm>
        </p:spPr>
        <p:txBody>
          <a:bodyPr>
            <a:normAutofit/>
          </a:bodyPr>
          <a:lstStyle/>
          <a:p>
            <a:r>
              <a:rPr lang="en-US" sz="4000" dirty="0"/>
              <a:t>Autonomous Weapons and Human Control</a:t>
            </a:r>
          </a:p>
        </p:txBody>
      </p:sp>
      <p:sp>
        <p:nvSpPr>
          <p:cNvPr id="3" name="Content Placeholder 2"/>
          <p:cNvSpPr>
            <a:spLocks noGrp="1"/>
          </p:cNvSpPr>
          <p:nvPr>
            <p:ph idx="1"/>
          </p:nvPr>
        </p:nvSpPr>
        <p:spPr>
          <a:xfrm>
            <a:off x="838200" y="1825624"/>
            <a:ext cx="11006138" cy="4765675"/>
          </a:xfrm>
        </p:spPr>
        <p:txBody>
          <a:bodyPr>
            <a:normAutofit fontScale="85000" lnSpcReduction="20000"/>
          </a:bodyPr>
          <a:lstStyle/>
          <a:p>
            <a:pPr marL="0" indent="0">
              <a:buNone/>
            </a:pPr>
            <a:r>
              <a:rPr lang="en-US" dirty="0"/>
              <a:t>Paul </a:t>
            </a:r>
            <a:r>
              <a:rPr lang="en-US" dirty="0" err="1"/>
              <a:t>Scharre</a:t>
            </a:r>
            <a:r>
              <a:rPr lang="en-US" dirty="0"/>
              <a:t> and Kelley </a:t>
            </a:r>
            <a:r>
              <a:rPr lang="en-US" dirty="0" err="1"/>
              <a:t>Sayler</a:t>
            </a:r>
            <a:r>
              <a:rPr lang="en-US" dirty="0"/>
              <a:t>, </a:t>
            </a:r>
            <a:r>
              <a:rPr lang="en-US" dirty="0">
                <a:hlinkClick r:id="rId3"/>
              </a:rPr>
              <a:t>Autonomous Weapons and Human Control</a:t>
            </a:r>
            <a:r>
              <a:rPr lang="en-US" dirty="0"/>
              <a:t>, Center for a New American Security (CNAS), April 2016.</a:t>
            </a:r>
          </a:p>
          <a:p>
            <a:r>
              <a:rPr lang="en-US" dirty="0"/>
              <a:t>“Nations from around the world met at the United Nations in Geneva, Switzerland to discuss autonomous weapons, potential future weapons that would select and engage targets on their own. Ensuring “meaningful human control” over future weapons has been a topic of much debate, with some human rights activists advocating for a preemptive ban. Increasing autonomy in weapons raises the question of how much human involvement is required in lethal attacks.”</a:t>
            </a:r>
          </a:p>
          <a:p>
            <a:r>
              <a:rPr lang="en-US" dirty="0"/>
              <a:t>“In this brief, </a:t>
            </a:r>
            <a:r>
              <a:rPr lang="en-US" dirty="0" err="1"/>
              <a:t>Scharre</a:t>
            </a:r>
            <a:r>
              <a:rPr lang="en-US" dirty="0"/>
              <a:t> and </a:t>
            </a:r>
            <a:r>
              <a:rPr lang="en-US" dirty="0" err="1"/>
              <a:t>Sayler</a:t>
            </a:r>
            <a:r>
              <a:rPr lang="en-US" dirty="0"/>
              <a:t> explain how autonomy is already used in many weapons today and how future fully autonomous weapons would be different. Autonomous weapons would be programmed by humans and launched by a human. Once launched, however, the weapon would have the freedom to select its own targets over a wide area according to preprogramed parameters, raising new legal, ethical, and safety questions.”</a:t>
            </a:r>
          </a:p>
          <a:p>
            <a:r>
              <a:rPr lang="en-US" dirty="0"/>
              <a:t>Additional reports at </a:t>
            </a:r>
            <a:r>
              <a:rPr lang="en-US" dirty="0">
                <a:hlinkClick r:id="rId4"/>
              </a:rPr>
              <a:t>CNAS Task Force on Artificial Intelligence and National Security</a:t>
            </a:r>
            <a:endParaRPr lang="en-US" dirty="0"/>
          </a:p>
        </p:txBody>
      </p:sp>
      <p:pic>
        <p:nvPicPr>
          <p:cNvPr id="4" name="Picture 3">
            <a:hlinkClick r:id="rId3"/>
          </p:cNvPr>
          <p:cNvPicPr>
            <a:picLocks noChangeAspect="1"/>
          </p:cNvPicPr>
          <p:nvPr/>
        </p:nvPicPr>
        <p:blipFill>
          <a:blip r:embed="rId5"/>
          <a:stretch>
            <a:fillRect/>
          </a:stretch>
        </p:blipFill>
        <p:spPr>
          <a:xfrm>
            <a:off x="9834101" y="419100"/>
            <a:ext cx="2286461" cy="1138238"/>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186</a:t>
            </a:fld>
            <a:endParaRPr lang="en-US"/>
          </a:p>
        </p:txBody>
      </p:sp>
    </p:spTree>
    <p:extLst>
      <p:ext uri="{BB962C8B-B14F-4D97-AF65-F5344CB8AC3E}">
        <p14:creationId xmlns:p14="http://schemas.microsoft.com/office/powerpoint/2010/main" val="26893767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NY Times: video, selected articles</a:t>
            </a:r>
          </a:p>
        </p:txBody>
      </p:sp>
      <p:sp>
        <p:nvSpPr>
          <p:cNvPr id="3" name="Content Placeholder 2"/>
          <p:cNvSpPr>
            <a:spLocks noGrp="1"/>
          </p:cNvSpPr>
          <p:nvPr>
            <p:ph idx="1"/>
          </p:nvPr>
        </p:nvSpPr>
        <p:spPr>
          <a:xfrm>
            <a:off x="838200" y="1645920"/>
            <a:ext cx="9301151" cy="5212080"/>
          </a:xfrm>
        </p:spPr>
        <p:txBody>
          <a:bodyPr>
            <a:normAutofit fontScale="85000" lnSpcReduction="20000"/>
          </a:bodyPr>
          <a:lstStyle/>
          <a:p>
            <a:pPr marL="0" indent="0">
              <a:buNone/>
            </a:pPr>
            <a:r>
              <a:rPr lang="en-US" dirty="0"/>
              <a:t>Jonah M. Kessel, </a:t>
            </a:r>
            <a:r>
              <a:rPr lang="en-US" dirty="0">
                <a:hlinkClick r:id="rId3"/>
              </a:rPr>
              <a:t>Killer Robots Aren’t Regulated. Yet.</a:t>
            </a:r>
            <a:r>
              <a:rPr lang="en-US" dirty="0"/>
              <a:t> NY Times, 13 DEC 2019. “Killing in the Age of Algorithms” is a New York Times documentary examining future of AI and warfare.</a:t>
            </a:r>
          </a:p>
          <a:p>
            <a:pPr marL="0" indent="0">
              <a:buNone/>
            </a:pPr>
            <a:endParaRPr lang="en-US" dirty="0"/>
          </a:p>
          <a:p>
            <a:pPr marL="0" indent="0">
              <a:buNone/>
            </a:pPr>
            <a:r>
              <a:rPr lang="en-US" dirty="0"/>
              <a:t>Carol Giacomo, </a:t>
            </a:r>
            <a:r>
              <a:rPr lang="en-US" dirty="0">
                <a:hlinkClick r:id="rId4"/>
              </a:rPr>
              <a:t>Are You Ready for Weapons That Call Their Own Shots? </a:t>
            </a:r>
            <a:r>
              <a:rPr lang="en-US" dirty="0"/>
              <a:t>NY Times, 26 JUN 2019.  The speed with which the military is developing artificial intelligence raises fears of an autonomous weapons race. </a:t>
            </a:r>
          </a:p>
          <a:p>
            <a:pPr marL="0" indent="0">
              <a:buNone/>
            </a:pPr>
            <a:endParaRPr lang="en-US" dirty="0"/>
          </a:p>
          <a:p>
            <a:pPr marL="0" indent="0">
              <a:buNone/>
            </a:pPr>
            <a:r>
              <a:rPr lang="en-US" dirty="0"/>
              <a:t>Kelsey D. Atherton, </a:t>
            </a:r>
            <a:r>
              <a:rPr lang="en-US" dirty="0">
                <a:hlinkClick r:id="rId5"/>
              </a:rPr>
              <a:t>Are Killer Robots the Future of War? Parsing the Facts on Autonomous Weapons</a:t>
            </a:r>
            <a:r>
              <a:rPr lang="en-US" dirty="0"/>
              <a:t>, NY Times, 15 NOV 2018.  Under what circumstances should militaries delegate the decision to take a human life? It is a moral leap that the international community is grappling with.</a:t>
            </a:r>
          </a:p>
          <a:p>
            <a:pPr marL="0" indent="0">
              <a:buNone/>
            </a:pPr>
            <a:endParaRPr lang="en-US" dirty="0"/>
          </a:p>
          <a:p>
            <a:pPr marL="0" indent="0">
              <a:buNone/>
            </a:pPr>
            <a:r>
              <a:rPr lang="en-US" dirty="0"/>
              <a:t>John Markoff, </a:t>
            </a:r>
            <a:r>
              <a:rPr lang="en-US" dirty="0">
                <a:hlinkClick r:id="rId6"/>
              </a:rPr>
              <a:t>Fearing Bombs That Can Pick Whom to Kill</a:t>
            </a:r>
            <a:r>
              <a:rPr lang="en-US" dirty="0"/>
              <a:t>, NY Times, 11 NOV 2014. Weapons that rely on artificial intelligence to decide what to target could become increasingly difficult to control, critics warn.</a:t>
            </a:r>
          </a:p>
        </p:txBody>
      </p:sp>
      <p:pic>
        <p:nvPicPr>
          <p:cNvPr id="4" name="Picture 3">
            <a:hlinkClick r:id="rId5"/>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59571" y="4242574"/>
            <a:ext cx="1438577" cy="1030466"/>
          </a:xfrm>
          <a:prstGeom prst="rect">
            <a:avLst/>
          </a:prstGeom>
        </p:spPr>
      </p:pic>
      <p:pic>
        <p:nvPicPr>
          <p:cNvPr id="6" name="Picture 5">
            <a:hlinkClick r:id="rId6"/>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9571" y="5713479"/>
            <a:ext cx="1438577" cy="809200"/>
          </a:xfrm>
          <a:prstGeom prst="rect">
            <a:avLst/>
          </a:prstGeom>
        </p:spPr>
      </p:pic>
      <p:pic>
        <p:nvPicPr>
          <p:cNvPr id="7" name="Picture 6">
            <a:hlinkClick r:id="rId3"/>
          </p:cNvPr>
          <p:cNvPicPr>
            <a:picLocks noChangeAspect="1"/>
          </p:cNvPicPr>
          <p:nvPr/>
        </p:nvPicPr>
        <p:blipFill>
          <a:blip r:embed="rId9"/>
          <a:stretch>
            <a:fillRect/>
          </a:stretch>
        </p:blipFill>
        <p:spPr>
          <a:xfrm>
            <a:off x="10198745" y="1707938"/>
            <a:ext cx="1499404" cy="842927"/>
          </a:xfrm>
          <a:prstGeom prst="rect">
            <a:avLst/>
          </a:prstGeom>
        </p:spPr>
      </p:pic>
      <p:sp>
        <p:nvSpPr>
          <p:cNvPr id="8" name="Slide Number Placeholder 5"/>
          <p:cNvSpPr>
            <a:spLocks noGrp="1"/>
          </p:cNvSpPr>
          <p:nvPr>
            <p:ph type="sldNum" sz="quarter" idx="12"/>
          </p:nvPr>
        </p:nvSpPr>
        <p:spPr>
          <a:xfrm>
            <a:off x="9398000" y="6356350"/>
            <a:ext cx="2743200" cy="365125"/>
          </a:xfrm>
        </p:spPr>
        <p:txBody>
          <a:bodyPr/>
          <a:lstStyle/>
          <a:p>
            <a:fld id="{B31A39DF-61A9-4ACA-B734-536BAC9BE44A}" type="slidenum">
              <a:rPr lang="en-US" smtClean="0"/>
              <a:t>187</a:t>
            </a:fld>
            <a:endParaRPr lang="en-US"/>
          </a:p>
        </p:txBody>
      </p:sp>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34613" y="2947455"/>
            <a:ext cx="1463535" cy="854681"/>
          </a:xfrm>
          <a:prstGeom prst="rect">
            <a:avLst/>
          </a:prstGeom>
        </p:spPr>
      </p:pic>
    </p:spTree>
    <p:extLst>
      <p:ext uri="{BB962C8B-B14F-4D97-AF65-F5344CB8AC3E}">
        <p14:creationId xmlns:p14="http://schemas.microsoft.com/office/powerpoint/2010/main" val="20704680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35297" cy="1325563"/>
          </a:xfrm>
        </p:spPr>
        <p:txBody>
          <a:bodyPr>
            <a:normAutofit fontScale="90000"/>
          </a:bodyPr>
          <a:lstStyle/>
          <a:p>
            <a:r>
              <a:rPr lang="en-US" dirty="0"/>
              <a:t>USA is not a signatory to, or fully compliant with, multiple international conventions of importance</a:t>
            </a:r>
          </a:p>
        </p:txBody>
      </p:sp>
      <p:sp>
        <p:nvSpPr>
          <p:cNvPr id="3" name="Content Placeholder 2"/>
          <p:cNvSpPr>
            <a:spLocks noGrp="1"/>
          </p:cNvSpPr>
          <p:nvPr>
            <p:ph idx="1"/>
          </p:nvPr>
        </p:nvSpPr>
        <p:spPr>
          <a:xfrm>
            <a:off x="838200" y="2133599"/>
            <a:ext cx="9258300" cy="4043363"/>
          </a:xfrm>
        </p:spPr>
        <p:txBody>
          <a:bodyPr>
            <a:normAutofit lnSpcReduction="10000"/>
          </a:bodyPr>
          <a:lstStyle/>
          <a:p>
            <a:pPr marL="0" indent="0">
              <a:buNone/>
            </a:pPr>
            <a:r>
              <a:rPr lang="en-US" dirty="0"/>
              <a:t>United Nations Convention on Law of the Sea (UNCLOS)</a:t>
            </a:r>
          </a:p>
          <a:p>
            <a:r>
              <a:rPr lang="en-US" dirty="0"/>
              <a:t>(</a:t>
            </a:r>
            <a:r>
              <a:rPr lang="en-US" dirty="0">
                <a:hlinkClick r:id="rId3"/>
              </a:rPr>
              <a:t>United Nations</a:t>
            </a:r>
            <a:r>
              <a:rPr lang="en-US" dirty="0"/>
              <a:t>) (</a:t>
            </a:r>
            <a:r>
              <a:rPr lang="en-US" dirty="0">
                <a:hlinkClick r:id="rId4"/>
              </a:rPr>
              <a:t>Wikipedia</a:t>
            </a:r>
            <a:r>
              <a:rPr lang="en-US" dirty="0"/>
              <a:t>) (</a:t>
            </a:r>
            <a:r>
              <a:rPr lang="en-US" dirty="0">
                <a:hlinkClick r:id="rId5"/>
              </a:rPr>
              <a:t>NOAA</a:t>
            </a:r>
            <a:r>
              <a:rPr lang="en-US" dirty="0"/>
              <a:t>)</a:t>
            </a:r>
            <a:br>
              <a:rPr lang="en-US" dirty="0"/>
            </a:br>
            <a:endParaRPr lang="en-US" dirty="0"/>
          </a:p>
          <a:p>
            <a:pPr marL="0" indent="0">
              <a:buNone/>
            </a:pPr>
            <a:r>
              <a:rPr lang="en-US" dirty="0"/>
              <a:t>UN Convention on Prohibition of Use, Stockpiling, Production and Transfer of Anti-Personnel Mines and on Their Destruction</a:t>
            </a:r>
          </a:p>
          <a:p>
            <a:r>
              <a:rPr lang="en-US" dirty="0"/>
              <a:t>(</a:t>
            </a:r>
            <a:r>
              <a:rPr lang="en-US" dirty="0">
                <a:hlinkClick r:id="rId6"/>
              </a:rPr>
              <a:t>United Nations</a:t>
            </a:r>
            <a:r>
              <a:rPr lang="en-US" dirty="0"/>
              <a:t>) (</a:t>
            </a:r>
            <a:r>
              <a:rPr lang="en-US" dirty="0">
                <a:hlinkClick r:id="rId7"/>
              </a:rPr>
              <a:t>Wikipedia</a:t>
            </a:r>
            <a:r>
              <a:rPr lang="en-US" dirty="0"/>
              <a:t>) aka “Ottawa Treaty”</a:t>
            </a:r>
          </a:p>
          <a:p>
            <a:pPr marL="0" indent="0">
              <a:buNone/>
            </a:pPr>
            <a:endParaRPr lang="en-US" dirty="0"/>
          </a:p>
          <a:p>
            <a:pPr marL="0" indent="0">
              <a:buNone/>
            </a:pPr>
            <a:r>
              <a:rPr lang="en-US" dirty="0"/>
              <a:t>International Court of Justice (ICJ)</a:t>
            </a:r>
          </a:p>
          <a:p>
            <a:r>
              <a:rPr lang="en-US" dirty="0"/>
              <a:t>(</a:t>
            </a:r>
            <a:r>
              <a:rPr lang="en-US" dirty="0">
                <a:hlinkClick r:id="rId8"/>
              </a:rPr>
              <a:t>United Nations</a:t>
            </a:r>
            <a:r>
              <a:rPr lang="en-US" dirty="0"/>
              <a:t>) (</a:t>
            </a:r>
            <a:r>
              <a:rPr lang="en-US" dirty="0">
                <a:hlinkClick r:id="rId9"/>
              </a:rPr>
              <a:t>Wikipedia</a:t>
            </a:r>
            <a:r>
              <a:rPr lang="en-US" dirty="0"/>
              <a:t>)</a:t>
            </a:r>
          </a:p>
          <a:p>
            <a:endParaRPr lang="en-US" dirty="0"/>
          </a:p>
        </p:txBody>
      </p:sp>
      <p:pic>
        <p:nvPicPr>
          <p:cNvPr id="4" name="Picture 3">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39051" y="2080548"/>
            <a:ext cx="1685925" cy="952500"/>
          </a:xfrm>
          <a:prstGeom prst="rect">
            <a:avLst/>
          </a:prstGeom>
        </p:spPr>
      </p:pic>
      <p:pic>
        <p:nvPicPr>
          <p:cNvPr id="5" name="Picture 4">
            <a:hlinkClick r:id="rId12"/>
          </p:cNvPr>
          <p:cNvPicPr>
            <a:picLocks noChangeAspect="1"/>
          </p:cNvPicPr>
          <p:nvPr/>
        </p:nvPicPr>
        <p:blipFill rotWithShape="1">
          <a:blip r:embed="rId13">
            <a:extLst>
              <a:ext uri="{28A0092B-C50C-407E-A947-70E740481C1C}">
                <a14:useLocalDpi xmlns:a14="http://schemas.microsoft.com/office/drawing/2010/main" val="0"/>
              </a:ext>
            </a:extLst>
          </a:blip>
          <a:srcRect r="70283"/>
          <a:stretch/>
        </p:blipFill>
        <p:spPr>
          <a:xfrm>
            <a:off x="10139051" y="3503742"/>
            <a:ext cx="1634446" cy="819150"/>
          </a:xfrm>
          <a:prstGeom prst="rect">
            <a:avLst/>
          </a:prstGeom>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188</a:t>
            </a:fld>
            <a:endParaRPr lang="en-US" dirty="0"/>
          </a:p>
        </p:txBody>
      </p:sp>
      <p:pic>
        <p:nvPicPr>
          <p:cNvPr id="9" name="Picture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15968" y="5044873"/>
            <a:ext cx="1132089" cy="1132089"/>
          </a:xfrm>
          <a:prstGeom prst="rect">
            <a:avLst/>
          </a:prstGeom>
        </p:spPr>
      </p:pic>
    </p:spTree>
    <p:extLst>
      <p:ext uri="{BB962C8B-B14F-4D97-AF65-F5344CB8AC3E}">
        <p14:creationId xmlns:p14="http://schemas.microsoft.com/office/powerpoint/2010/main" val="13376099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676" y="365125"/>
            <a:ext cx="8877993" cy="1325563"/>
          </a:xfrm>
        </p:spPr>
        <p:txBody>
          <a:bodyPr/>
          <a:lstStyle/>
          <a:p>
            <a:r>
              <a:rPr lang="en-US" b="1" dirty="0"/>
              <a:t>Trusting Software and Trusting Data</a:t>
            </a:r>
            <a:endParaRPr lang="en-US" dirty="0"/>
          </a:p>
        </p:txBody>
      </p:sp>
      <p:sp>
        <p:nvSpPr>
          <p:cNvPr id="3" name="Content Placeholder 2"/>
          <p:cNvSpPr>
            <a:spLocks noGrp="1"/>
          </p:cNvSpPr>
          <p:nvPr>
            <p:ph idx="1"/>
          </p:nvPr>
        </p:nvSpPr>
        <p:spPr>
          <a:xfrm>
            <a:off x="461357" y="1641764"/>
            <a:ext cx="11500657" cy="5124795"/>
          </a:xfrm>
        </p:spPr>
        <p:txBody>
          <a:bodyPr>
            <a:noAutofit/>
          </a:bodyPr>
          <a:lstStyle/>
          <a:p>
            <a:r>
              <a:rPr lang="en-US" sz="2400" dirty="0">
                <a:hlinkClick r:id="rId3"/>
              </a:rPr>
              <a:t>Network Optional Warfare (NOW) Blog</a:t>
            </a:r>
            <a:r>
              <a:rPr lang="en-US" sz="2400" dirty="0"/>
              <a:t>, January 2016</a:t>
            </a:r>
          </a:p>
          <a:p>
            <a:pPr>
              <a:spcBef>
                <a:spcPts val="0"/>
              </a:spcBef>
            </a:pPr>
            <a:r>
              <a:rPr lang="en-US" sz="2200" dirty="0"/>
              <a:t>In 1983, Dennis Ritchie and Ken Thompson jointly received the Turing Award for their development of generic operating systems theory, and specifically for the implementation of the UNIX operating system. </a:t>
            </a:r>
          </a:p>
          <a:p>
            <a:pPr>
              <a:spcBef>
                <a:spcPts val="0"/>
              </a:spcBef>
            </a:pPr>
            <a:r>
              <a:rPr lang="en-US" sz="2200" dirty="0"/>
              <a:t>Ken Thompson’s lecture was  </a:t>
            </a:r>
            <a:r>
              <a:rPr lang="en-US" sz="2200" dirty="0">
                <a:hlinkClick r:id="rId4"/>
              </a:rPr>
              <a:t>Reflections on Trusting Trust</a:t>
            </a:r>
            <a:r>
              <a:rPr lang="en-US" sz="2200" dirty="0"/>
              <a:t>, with the subtitle “</a:t>
            </a:r>
            <a:r>
              <a:rPr lang="en-US" sz="2200" i="1" dirty="0"/>
              <a:t>To what extent should one trust a statement that a program is free of Trojan horses? Perhaps it is more important to trust the people who wrote the software.</a:t>
            </a:r>
            <a:r>
              <a:rPr lang="en-US" sz="2200" dirty="0"/>
              <a:t>”  This talk can still surprise: he describes source code that looks like it does one thing, but actually performs things that are quite different.</a:t>
            </a:r>
          </a:p>
          <a:p>
            <a:pPr>
              <a:spcBef>
                <a:spcPts val="0"/>
              </a:spcBef>
            </a:pPr>
            <a:r>
              <a:rPr lang="en-US" sz="2200" dirty="0"/>
              <a:t>So in effect, Ken Thompson chose his Turing Award moment to reveal to the world that he had </a:t>
            </a:r>
            <a:r>
              <a:rPr lang="en-US" sz="2200" dirty="0" err="1"/>
              <a:t>superuser</a:t>
            </a:r>
            <a:r>
              <a:rPr lang="en-US" sz="2200" dirty="0"/>
              <a:t> and user access for every Unix system and server on the planet.  Further he revealed that, even with a great many people scrutinizing and rebuilding the source code, and even despite users banging on Unix daily everywhere, anyone else might use a super password for each and every account.  Meanwhile no one else knew that the super password existed, much less that it quietly insisted on re-propagating itself in each fresh new copy of Unix. </a:t>
            </a:r>
            <a:r>
              <a:rPr lang="en-US" sz="2200" b="1" dirty="0"/>
              <a:t>No kidding. </a:t>
            </a:r>
            <a:endParaRPr lang="en-US" sz="2200" dirty="0"/>
          </a:p>
          <a:p>
            <a:pPr>
              <a:spcBef>
                <a:spcPts val="0"/>
              </a:spcBef>
            </a:pPr>
            <a:r>
              <a:rPr lang="en-US" sz="2200" dirty="0"/>
              <a:t>How does the Navy get beyond software barriers to reach the next level of capability: </a:t>
            </a:r>
          </a:p>
          <a:p>
            <a:pPr marL="0" indent="0">
              <a:spcBef>
                <a:spcPts val="0"/>
              </a:spcBef>
              <a:buNone/>
            </a:pPr>
            <a:r>
              <a:rPr lang="en-US" sz="2200" b="1" dirty="0"/>
              <a:t>    trust for shared data</a:t>
            </a:r>
            <a:r>
              <a:rPr lang="en-US" sz="2200" dirty="0"/>
              <a:t>?</a:t>
            </a:r>
          </a:p>
        </p:txBody>
      </p:sp>
      <p:pic>
        <p:nvPicPr>
          <p:cNvPr id="5" name="Picture 4">
            <a:hlinkClick r:id="rId3"/>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45190" y="539440"/>
            <a:ext cx="1402772" cy="976931"/>
          </a:xfrm>
          <a:prstGeom prst="rect">
            <a:avLst/>
          </a:prstGeom>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189</a:t>
            </a:fld>
            <a:endParaRPr lang="en-US" dirty="0"/>
          </a:p>
        </p:txBody>
      </p:sp>
    </p:spTree>
    <p:extLst>
      <p:ext uri="{BB962C8B-B14F-4D97-AF65-F5344CB8AC3E}">
        <p14:creationId xmlns:p14="http://schemas.microsoft.com/office/powerpoint/2010/main" val="880591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38"/>
            <a:ext cx="10901565" cy="2852737"/>
          </a:xfrm>
        </p:spPr>
        <p:txBody>
          <a:bodyPr/>
          <a:lstStyle/>
          <a:p>
            <a:r>
              <a:rPr lang="en-US" dirty="0"/>
              <a:t>Semantic Web and Mission Execution Ontology (MEO)</a:t>
            </a:r>
          </a:p>
        </p:txBody>
      </p:sp>
      <p:sp>
        <p:nvSpPr>
          <p:cNvPr id="3" name="Text Placeholder 2"/>
          <p:cNvSpPr>
            <a:spLocks noGrp="1"/>
          </p:cNvSpPr>
          <p:nvPr>
            <p:ph type="body" idx="1"/>
          </p:nvPr>
        </p:nvSpPr>
        <p:spPr>
          <a:xfrm>
            <a:off x="831850" y="4900353"/>
            <a:ext cx="10269797" cy="1189297"/>
          </a:xfrm>
        </p:spPr>
        <p:txBody>
          <a:bodyPr>
            <a:normAutofit/>
          </a:bodyPr>
          <a:lstStyle/>
          <a:p>
            <a:r>
              <a:rPr lang="en-US" sz="3200" dirty="0"/>
              <a:t>Apply well-developed Semantic Web standards to integrate queries and reasoning to AVCL for logical consistency checks.</a:t>
            </a:r>
          </a:p>
        </p:txBody>
      </p:sp>
      <p:sp>
        <p:nvSpPr>
          <p:cNvPr id="4" name="Action Button: End 3">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19</a:t>
            </a:fld>
            <a:endParaRPr lang="en-US"/>
          </a:p>
        </p:txBody>
      </p:sp>
    </p:spTree>
    <p:extLst>
      <p:ext uri="{BB962C8B-B14F-4D97-AF65-F5344CB8AC3E}">
        <p14:creationId xmlns:p14="http://schemas.microsoft.com/office/powerpoint/2010/main" val="17946402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181407" cy="1325563"/>
          </a:xfrm>
        </p:spPr>
        <p:txBody>
          <a:bodyPr>
            <a:normAutofit/>
          </a:bodyPr>
          <a:lstStyle/>
          <a:p>
            <a:r>
              <a:rPr lang="en-US" dirty="0"/>
              <a:t>DoD Digital Modernization Strategy</a:t>
            </a:r>
          </a:p>
        </p:txBody>
      </p:sp>
      <p:sp>
        <p:nvSpPr>
          <p:cNvPr id="3" name="Content Placeholder 2"/>
          <p:cNvSpPr>
            <a:spLocks noGrp="1"/>
          </p:cNvSpPr>
          <p:nvPr>
            <p:ph idx="1"/>
          </p:nvPr>
        </p:nvSpPr>
        <p:spPr>
          <a:xfrm>
            <a:off x="838199" y="1825624"/>
            <a:ext cx="11006139" cy="4741863"/>
          </a:xfrm>
        </p:spPr>
        <p:txBody>
          <a:bodyPr>
            <a:normAutofit/>
          </a:bodyPr>
          <a:lstStyle/>
          <a:p>
            <a:pPr marL="0" indent="0">
              <a:buNone/>
            </a:pPr>
            <a:r>
              <a:rPr lang="en-US" dirty="0"/>
              <a:t>DoD CIO </a:t>
            </a:r>
            <a:r>
              <a:rPr lang="en-US" dirty="0">
                <a:hlinkClick r:id="rId3"/>
              </a:rPr>
              <a:t>Digital Modernization Strategy</a:t>
            </a:r>
            <a:r>
              <a:rPr lang="en-US" dirty="0"/>
              <a:t> provides Information Resource Management Strategic Plan FY 19-23, guiding IT transformation (</a:t>
            </a:r>
            <a:r>
              <a:rPr lang="en-US" dirty="0">
                <a:hlinkClick r:id="rId4"/>
              </a:rPr>
              <a:t>interview</a:t>
            </a:r>
            <a:r>
              <a:rPr lang="en-US" dirty="0"/>
              <a:t>)</a:t>
            </a:r>
          </a:p>
          <a:p>
            <a:r>
              <a:rPr lang="en-US" dirty="0"/>
              <a:t>Advancement of digital environment to ultimately ensure competitive advantage for warfighters.   Addresses Cybersecurity, AI, Cloud,C3.</a:t>
            </a:r>
          </a:p>
          <a:p>
            <a:r>
              <a:rPr lang="en-US" dirty="0"/>
              <a:t>Four initiatives: Innovation, Optimization, Cybersecurity, Talent.</a:t>
            </a:r>
          </a:p>
          <a:p>
            <a:r>
              <a:rPr lang="en-US" dirty="0"/>
              <a:t>Relevant sections include: Establish JAIC, Enterprise Cloud, Modernize C4, Treat Data as Strategic Asset, International Collaboration Partnerships and Allied Interoperability, Protect Positioning Navigation &amp; Timing (PNT), End-To-End Airborne ISR Data Transport, Info Sharing to Mobile Users, Drive Standards into IT Systems, Transform Cybersecurity Architecture, End-To-End Identity Credential Asset Management, Risk Management</a:t>
            </a:r>
          </a:p>
          <a:p>
            <a:endParaRPr lang="en-US" dirty="0"/>
          </a:p>
        </p:txBody>
      </p:sp>
      <p:pic>
        <p:nvPicPr>
          <p:cNvPr id="4" name="Picture 3">
            <a:hlinkClick r:id="rId3"/>
          </p:cNvPr>
          <p:cNvPicPr>
            <a:picLocks noChangeAspect="1"/>
          </p:cNvPicPr>
          <p:nvPr/>
        </p:nvPicPr>
        <p:blipFill>
          <a:blip r:embed="rId5"/>
          <a:stretch>
            <a:fillRect/>
          </a:stretch>
        </p:blipFill>
        <p:spPr>
          <a:xfrm>
            <a:off x="10394957" y="244475"/>
            <a:ext cx="1539867" cy="1493838"/>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190</a:t>
            </a:fld>
            <a:endParaRPr lang="en-US"/>
          </a:p>
        </p:txBody>
      </p:sp>
    </p:spTree>
    <p:extLst>
      <p:ext uri="{BB962C8B-B14F-4D97-AF65-F5344CB8AC3E}">
        <p14:creationId xmlns:p14="http://schemas.microsoft.com/office/powerpoint/2010/main" val="28442129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669876" cy="1325563"/>
          </a:xfrm>
        </p:spPr>
        <p:txBody>
          <a:bodyPr>
            <a:normAutofit/>
          </a:bodyPr>
          <a:lstStyle/>
          <a:p>
            <a:r>
              <a:rPr lang="en-US" sz="3600" dirty="0"/>
              <a:t>Autonomy Recommendation for ACM Code of Ethics and Professional Conduct</a:t>
            </a:r>
          </a:p>
        </p:txBody>
      </p:sp>
      <p:sp>
        <p:nvSpPr>
          <p:cNvPr id="3" name="Content Placeholder 2"/>
          <p:cNvSpPr>
            <a:spLocks noGrp="1"/>
          </p:cNvSpPr>
          <p:nvPr>
            <p:ph idx="1"/>
          </p:nvPr>
        </p:nvSpPr>
        <p:spPr>
          <a:xfrm>
            <a:off x="556954" y="1825625"/>
            <a:ext cx="11209711" cy="4351338"/>
          </a:xfrm>
        </p:spPr>
        <p:txBody>
          <a:bodyPr>
            <a:normAutofit fontScale="92500" lnSpcReduction="20000"/>
          </a:bodyPr>
          <a:lstStyle/>
          <a:p>
            <a:r>
              <a:rPr lang="en-US" dirty="0">
                <a:hlinkClick r:id="rId3"/>
              </a:rPr>
              <a:t>Network Optional Warfare (NOW) Blog</a:t>
            </a:r>
            <a:r>
              <a:rPr lang="en-US" dirty="0"/>
              <a:t>, February 2018</a:t>
            </a:r>
          </a:p>
          <a:p>
            <a:r>
              <a:rPr lang="en-US" dirty="0"/>
              <a:t>As noted in Richard W. Hamming’s Turing Award Lecture of fifty years ago: ethics, professional behavior, and social responsibility cannot be separated from the diverse fields in which computer science is applied [</a:t>
            </a:r>
            <a:r>
              <a:rPr lang="en-US" dirty="0">
                <a:hlinkClick r:id="rId4"/>
              </a:rPr>
              <a:t>2</a:t>
            </a:r>
            <a:r>
              <a:rPr lang="en-US" dirty="0"/>
              <a:t>].</a:t>
            </a:r>
          </a:p>
          <a:p>
            <a:r>
              <a:rPr lang="en-US" sz="2600" dirty="0"/>
              <a:t>Recommendation: "</a:t>
            </a:r>
            <a:r>
              <a:rPr lang="en-US" sz="2600" b="1" dirty="0"/>
              <a:t>Recognize potential risks associated with autonomy.</a:t>
            </a:r>
          </a:p>
          <a:p>
            <a:pPr indent="0">
              <a:spcBef>
                <a:spcPts val="0"/>
              </a:spcBef>
              <a:buNone/>
            </a:pPr>
            <a:r>
              <a:rPr lang="en-US" sz="2600" dirty="0"/>
              <a:t>Systems operating remotely or with minimal human supervision (for example, drones or driverless vehicles) may have the capacity for inflicting unintended lethal force. Safeguards, legal requirements, moral imperatives, and means for asserting direct human control must be considered, in order to avoid the potential for unintended injury or loss of life due to emergent behavior by robotic systems."</a:t>
            </a:r>
          </a:p>
          <a:p>
            <a:r>
              <a:rPr lang="en-US" dirty="0"/>
              <a:t>Comments acknowledged and considered, not accepted.</a:t>
            </a:r>
            <a:endParaRPr lang="en-US" dirty="0">
              <a:hlinkClick r:id="rId3"/>
            </a:endParaRPr>
          </a:p>
          <a:p>
            <a:r>
              <a:rPr lang="en-US" dirty="0">
                <a:hlinkClick r:id="rId3"/>
              </a:rPr>
              <a:t>ACM Code of Ethics and Professional Conduct</a:t>
            </a:r>
            <a:r>
              <a:rPr lang="en-US" dirty="0"/>
              <a:t>, </a:t>
            </a:r>
          </a:p>
          <a:p>
            <a:pPr marL="0" indent="0">
              <a:buNone/>
            </a:pPr>
            <a:r>
              <a:rPr lang="en-US" dirty="0"/>
              <a:t>   adopted 22 JUN 2018.</a:t>
            </a:r>
          </a:p>
        </p:txBody>
      </p:sp>
      <p:pic>
        <p:nvPicPr>
          <p:cNvPr id="4" name="Picture 3">
            <a:hlinkClick r:id="rId3"/>
          </p:cNvPr>
          <p:cNvPicPr>
            <a:picLocks noChangeAspect="1"/>
          </p:cNvPicPr>
          <p:nvPr/>
        </p:nvPicPr>
        <p:blipFill>
          <a:blip r:embed="rId5"/>
          <a:stretch>
            <a:fillRect/>
          </a:stretch>
        </p:blipFill>
        <p:spPr>
          <a:xfrm>
            <a:off x="8599516" y="514595"/>
            <a:ext cx="3246987" cy="1026621"/>
          </a:xfrm>
          <a:prstGeom prst="rect">
            <a:avLst/>
          </a:prstGeom>
        </p:spPr>
      </p:pic>
      <p:pic>
        <p:nvPicPr>
          <p:cNvPr id="5" name="Picture 4">
            <a:hlinkClick r:id="rId6"/>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507824" y="4981402"/>
            <a:ext cx="3338679" cy="978824"/>
          </a:xfrm>
          <a:prstGeom prst="rect">
            <a:avLst/>
          </a:prstGeom>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191</a:t>
            </a:fld>
            <a:endParaRPr lang="en-US" dirty="0"/>
          </a:p>
        </p:txBody>
      </p:sp>
    </p:spTree>
    <p:extLst>
      <p:ext uri="{BB962C8B-B14F-4D97-AF65-F5344CB8AC3E}">
        <p14:creationId xmlns:p14="http://schemas.microsoft.com/office/powerpoint/2010/main" val="21307270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657080" cy="1325563"/>
          </a:xfrm>
        </p:spPr>
        <p:txBody>
          <a:bodyPr>
            <a:normAutofit/>
          </a:bodyPr>
          <a:lstStyle/>
          <a:p>
            <a:r>
              <a:rPr lang="en-US" sz="4000" dirty="0"/>
              <a:t>Modeling Manned and Unmanned Systems</a:t>
            </a:r>
          </a:p>
        </p:txBody>
      </p:sp>
      <p:sp>
        <p:nvSpPr>
          <p:cNvPr id="3" name="Content Placeholder 2"/>
          <p:cNvSpPr>
            <a:spLocks noGrp="1"/>
          </p:cNvSpPr>
          <p:nvPr>
            <p:ph idx="1"/>
          </p:nvPr>
        </p:nvSpPr>
        <p:spPr>
          <a:xfrm>
            <a:off x="838200" y="1825624"/>
            <a:ext cx="11150600" cy="4829175"/>
          </a:xfrm>
        </p:spPr>
        <p:txBody>
          <a:bodyPr>
            <a:normAutofit fontScale="92500"/>
          </a:bodyPr>
          <a:lstStyle/>
          <a:p>
            <a:r>
              <a:rPr lang="en-US" sz="2200" dirty="0"/>
              <a:t>Curtis L. Blais and Don McGregor, NPS Technical Report NPS-MV-16-002, September 2016</a:t>
            </a:r>
          </a:p>
          <a:p>
            <a:r>
              <a:rPr lang="en-US" sz="2200" dirty="0">
                <a:hlinkClick r:id="rId3"/>
              </a:rPr>
              <a:t>https://calhoun.nps.edu/handle/10945/50678</a:t>
            </a:r>
            <a:endParaRPr lang="en-US" sz="2200" dirty="0"/>
          </a:p>
          <a:p>
            <a:r>
              <a:rPr lang="en-US" sz="2200" i="1" dirty="0"/>
              <a:t>Abstract (excerpt). “</a:t>
            </a:r>
            <a:r>
              <a:rPr lang="en-US" sz="2200" dirty="0"/>
              <a:t>Unmanned systems are being introduced rapidly into operational forces. However, there is little capability in modeling the performance of manned systems and unmanned systems to distinguish the two, making it impossible, currently, to use simulation for analysis of future manned/unmanned system force mixes and most effective levels of autonomy for unmanned systems.”</a:t>
            </a:r>
          </a:p>
          <a:p>
            <a:r>
              <a:rPr lang="en-US" sz="2200" dirty="0"/>
              <a:t>“We contend that is it not enough to simply insert additional ‘human-like’ entities into the simulations and call them ‘unmanned systems’ possessing nearly the same behaviors implemented in nearly the same ways. Something more needs to be represented…” p. 18</a:t>
            </a:r>
          </a:p>
          <a:p>
            <a:r>
              <a:rPr lang="en-US" sz="2200" dirty="0"/>
              <a:t>“We have come to a point in combat modeling where we can no longer be satisfied with simplistic models of human performance. We must be able to investigate the complex interplay that will occur among humans and unmanned systems. Suffice to say, we are in the early stages of a fascinating era of research and development that will bring about greater precision in our concepts and terminology relating to unmanned systems, while likely redefining our notions of manned systems as well.” pp. 42-43</a:t>
            </a:r>
          </a:p>
          <a:p>
            <a:endParaRPr lang="en-US" sz="2200"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4323" y="368298"/>
            <a:ext cx="1520241" cy="1961602"/>
          </a:xfrm>
          <a:prstGeom prst="rect">
            <a:avLst/>
          </a:prstGeom>
          <a:ln>
            <a:solidFill>
              <a:schemeClr val="accent5">
                <a:lumMod val="50000"/>
              </a:schemeClr>
            </a:solidFill>
          </a:ln>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192</a:t>
            </a:fld>
            <a:endParaRPr lang="en-US"/>
          </a:p>
        </p:txBody>
      </p:sp>
    </p:spTree>
    <p:extLst>
      <p:ext uri="{BB962C8B-B14F-4D97-AF65-F5344CB8AC3E}">
        <p14:creationId xmlns:p14="http://schemas.microsoft.com/office/powerpoint/2010/main" val="34797411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81288" cy="1325563"/>
          </a:xfrm>
        </p:spPr>
        <p:txBody>
          <a:bodyPr/>
          <a:lstStyle/>
          <a:p>
            <a:r>
              <a:rPr lang="en-US" dirty="0"/>
              <a:t>Recommended Reading: Semantic Web, X3D</a:t>
            </a:r>
          </a:p>
        </p:txBody>
      </p:sp>
      <p:sp>
        <p:nvSpPr>
          <p:cNvPr id="3" name="Content Placeholder 2"/>
          <p:cNvSpPr>
            <a:spLocks noGrp="1"/>
          </p:cNvSpPr>
          <p:nvPr>
            <p:ph idx="1"/>
          </p:nvPr>
        </p:nvSpPr>
        <p:spPr>
          <a:xfrm>
            <a:off x="838199" y="1825624"/>
            <a:ext cx="8301135" cy="4732655"/>
          </a:xfrm>
        </p:spPr>
        <p:txBody>
          <a:bodyPr>
            <a:normAutofit fontScale="92500"/>
          </a:bodyPr>
          <a:lstStyle/>
          <a:p>
            <a:r>
              <a:rPr lang="en-US" dirty="0"/>
              <a:t>Dean Allemang and Jim Hendler, </a:t>
            </a:r>
            <a:r>
              <a:rPr lang="en-US" dirty="0">
                <a:hlinkClick r:id="rId3"/>
              </a:rPr>
              <a:t>Semantic Web for the Working Ontologist: Effective Modeling in RDFS and OWL</a:t>
            </a:r>
            <a:r>
              <a:rPr lang="en-US" dirty="0"/>
              <a:t>, second edition, 2012.</a:t>
            </a:r>
          </a:p>
          <a:p>
            <a:r>
              <a:rPr lang="en-US" dirty="0"/>
              <a:t>Don Brutzman and Leonard Daly, </a:t>
            </a:r>
            <a:r>
              <a:rPr lang="en-US" dirty="0">
                <a:hlinkClick r:id="rId4"/>
              </a:rPr>
              <a:t>X3D for Web Authors</a:t>
            </a:r>
            <a:r>
              <a:rPr lang="en-US" dirty="0"/>
              <a:t>, Morgan, 2007.</a:t>
            </a:r>
          </a:p>
          <a:p>
            <a:r>
              <a:rPr lang="en-US" dirty="0"/>
              <a:t>Bob DuCharme, </a:t>
            </a:r>
            <a:r>
              <a:rPr lang="en-US" dirty="0">
                <a:hlinkClick r:id="rId5"/>
              </a:rPr>
              <a:t>Learning SPARQL</a:t>
            </a:r>
            <a:r>
              <a:rPr lang="en-US" dirty="0"/>
              <a:t>, second edition, 2013.</a:t>
            </a:r>
          </a:p>
          <a:p>
            <a:r>
              <a:rPr lang="en-US" dirty="0"/>
              <a:t>Leslie F. Sikos, </a:t>
            </a:r>
            <a:r>
              <a:rPr lang="en-US" dirty="0">
                <a:hlinkClick r:id="rId6"/>
              </a:rPr>
              <a:t>Mastering Structured Data on the Semantic Web: from HTML5 Microdata to Linked Open Data</a:t>
            </a:r>
            <a:r>
              <a:rPr lang="en-US" dirty="0"/>
              <a:t>, 2015.</a:t>
            </a:r>
          </a:p>
          <a:p>
            <a:r>
              <a:rPr lang="en-US" dirty="0" err="1"/>
              <a:t>Wikibooks</a:t>
            </a:r>
            <a:r>
              <a:rPr lang="en-US" dirty="0"/>
              <a:t> </a:t>
            </a:r>
            <a:r>
              <a:rPr lang="en-US" dirty="0">
                <a:hlinkClick r:id="rId7"/>
              </a:rPr>
              <a:t>SPARQL</a:t>
            </a:r>
            <a:r>
              <a:rPr lang="en-US" dirty="0"/>
              <a:t> edition covers both language and also Web-based GUI: </a:t>
            </a:r>
            <a:r>
              <a:rPr lang="en-US" dirty="0" err="1"/>
              <a:t>Wikidata</a:t>
            </a:r>
            <a:r>
              <a:rPr lang="en-US" dirty="0"/>
              <a:t> Query Service SPARQL endpoint. </a:t>
            </a:r>
          </a:p>
        </p:txBody>
      </p:sp>
      <p:pic>
        <p:nvPicPr>
          <p:cNvPr id="5" name="Picture 4">
            <a:hlinkClick r:id="rId3"/>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81352" y="1686558"/>
            <a:ext cx="1209752" cy="1493520"/>
          </a:xfrm>
          <a:prstGeom prst="rect">
            <a:avLst/>
          </a:prstGeom>
        </p:spPr>
      </p:pic>
      <p:pic>
        <p:nvPicPr>
          <p:cNvPr id="7" name="Picture 6">
            <a:hlinkClick r:id="rId5"/>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271845" y="3307077"/>
            <a:ext cx="1219259" cy="1601233"/>
          </a:xfrm>
          <a:prstGeom prst="rect">
            <a:avLst/>
          </a:prstGeom>
        </p:spPr>
      </p:pic>
      <p:pic>
        <p:nvPicPr>
          <p:cNvPr id="8" name="Picture 7">
            <a:hlinkClick r:id="rId6"/>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795687" y="3307077"/>
            <a:ext cx="1123801" cy="1601233"/>
          </a:xfrm>
          <a:prstGeom prst="rect">
            <a:avLst/>
          </a:prstGeom>
        </p:spPr>
      </p:pic>
      <p:pic>
        <p:nvPicPr>
          <p:cNvPr id="9" name="Picture 8">
            <a:hlinkClick r:id="rId7"/>
          </p:cNvPr>
          <p:cNvPicPr>
            <a:picLocks noChangeAspect="1"/>
          </p:cNvPicPr>
          <p:nvPr/>
        </p:nvPicPr>
        <p:blipFill>
          <a:blip r:embed="rId11"/>
          <a:stretch>
            <a:fillRect/>
          </a:stretch>
        </p:blipFill>
        <p:spPr>
          <a:xfrm>
            <a:off x="9271845" y="5093651"/>
            <a:ext cx="2647643" cy="1448124"/>
          </a:xfrm>
          <a:prstGeom prst="rect">
            <a:avLst/>
          </a:prstGeom>
          <a:ln>
            <a:solidFill>
              <a:schemeClr val="tx2"/>
            </a:solidFill>
          </a:ln>
        </p:spPr>
      </p:pic>
      <p:pic>
        <p:nvPicPr>
          <p:cNvPr id="10" name="Picture 9">
            <a:hlinkClick r:id="rId4"/>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0807102" y="1686559"/>
            <a:ext cx="1112386" cy="1450938"/>
          </a:xfrm>
          <a:prstGeom prst="rect">
            <a:avLst/>
          </a:prstGeom>
          <a:ln>
            <a:solidFill>
              <a:schemeClr val="tx2"/>
            </a:solidFill>
          </a:ln>
        </p:spPr>
      </p:pic>
      <p:sp>
        <p:nvSpPr>
          <p:cNvPr id="12" name="Slide Number Placeholder 5"/>
          <p:cNvSpPr>
            <a:spLocks noGrp="1"/>
          </p:cNvSpPr>
          <p:nvPr>
            <p:ph type="sldNum" sz="quarter" idx="12"/>
          </p:nvPr>
        </p:nvSpPr>
        <p:spPr>
          <a:xfrm>
            <a:off x="8610600" y="6529070"/>
            <a:ext cx="2743200" cy="365125"/>
          </a:xfrm>
        </p:spPr>
        <p:txBody>
          <a:bodyPr/>
          <a:lstStyle/>
          <a:p>
            <a:fld id="{B31A39DF-61A9-4ACA-B734-536BAC9BE44A}" type="slidenum">
              <a:rPr lang="en-US" smtClean="0"/>
              <a:t>193</a:t>
            </a:fld>
            <a:endParaRPr lang="en-US"/>
          </a:p>
        </p:txBody>
      </p:sp>
    </p:spTree>
    <p:extLst>
      <p:ext uri="{BB962C8B-B14F-4D97-AF65-F5344CB8AC3E}">
        <p14:creationId xmlns:p14="http://schemas.microsoft.com/office/powerpoint/2010/main" val="13518189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X3D Ontology for 3D Graphics</a:t>
            </a:r>
          </a:p>
        </p:txBody>
      </p:sp>
      <p:sp>
        <p:nvSpPr>
          <p:cNvPr id="3" name="Content Placeholder 2"/>
          <p:cNvSpPr>
            <a:spLocks noGrp="1"/>
          </p:cNvSpPr>
          <p:nvPr>
            <p:ph idx="1"/>
          </p:nvPr>
        </p:nvSpPr>
        <p:spPr>
          <a:xfrm>
            <a:off x="838199" y="1825624"/>
            <a:ext cx="10990812" cy="4691553"/>
          </a:xfrm>
        </p:spPr>
        <p:txBody>
          <a:bodyPr>
            <a:normAutofit lnSpcReduction="10000"/>
          </a:bodyPr>
          <a:lstStyle/>
          <a:p>
            <a:pPr marL="0" indent="0">
              <a:buNone/>
            </a:pPr>
            <a:r>
              <a:rPr lang="en-US" sz="2400" dirty="0"/>
              <a:t>Of direct interest to this project:</a:t>
            </a:r>
            <a:endParaRPr lang="en-US" sz="2400" dirty="0">
              <a:hlinkClick r:id="rId3"/>
            </a:endParaRPr>
          </a:p>
          <a:p>
            <a:r>
              <a:rPr lang="en-US" sz="2400" dirty="0">
                <a:hlinkClick r:id="rId3"/>
              </a:rPr>
              <a:t>X3D Ontology for Semantic Web</a:t>
            </a:r>
            <a:r>
              <a:rPr lang="en-US" sz="2400" dirty="0"/>
              <a:t> has details, source for semantic query of X3D models</a:t>
            </a:r>
          </a:p>
          <a:p>
            <a:r>
              <a:rPr lang="en-US" sz="2400" dirty="0"/>
              <a:t>Template for next stages of work in this project found in </a:t>
            </a:r>
            <a:r>
              <a:rPr lang="en-US" sz="2400" b="1" dirty="0">
                <a:hlinkClick r:id="rId4"/>
              </a:rPr>
              <a:t>X3D Ontology presentation</a:t>
            </a:r>
            <a:r>
              <a:rPr lang="en-US" sz="2400" b="1" dirty="0"/>
              <a:t> </a:t>
            </a:r>
          </a:p>
          <a:p>
            <a:endParaRPr lang="en-US" sz="2400" b="1" dirty="0"/>
          </a:p>
          <a:p>
            <a:pPr marL="0" indent="0">
              <a:buNone/>
            </a:pPr>
            <a:r>
              <a:rPr lang="en-US" sz="2400" dirty="0"/>
              <a:t>Semantic Web Pro Workshop, 3 DEC 2019, Paris France</a:t>
            </a:r>
          </a:p>
          <a:p>
            <a:r>
              <a:rPr lang="en-US" sz="2400" i="1" dirty="0"/>
              <a:t>“Semantic Web techniques and standards have emerged in many fields. By facilitating interoperability across the Web, they are giving new impetus to the integration of heterogeneous data and the construction of knowledge graphs that provide a foundation for dynamic business ecosystems.” – </a:t>
            </a:r>
            <a:r>
              <a:rPr lang="en-US" sz="2400" dirty="0"/>
              <a:t>from presentation </a:t>
            </a:r>
            <a:r>
              <a:rPr lang="en-US" sz="2400" dirty="0">
                <a:hlinkClick r:id="rId5"/>
              </a:rPr>
              <a:t>announcement</a:t>
            </a:r>
            <a:endParaRPr lang="en-US" sz="2400" i="1" dirty="0"/>
          </a:p>
          <a:p>
            <a:r>
              <a:rPr lang="en-US" sz="2400" dirty="0"/>
              <a:t>"</a:t>
            </a:r>
            <a:r>
              <a:rPr lang="en-US" sz="2400" dirty="0">
                <a:hlinkClick r:id="rId6"/>
              </a:rPr>
              <a:t>The Semantic Web3D: towards comprehensive representation of 3D content on the Semantic Web</a:t>
            </a:r>
            <a:r>
              <a:rPr lang="en-US" sz="2400" dirty="0"/>
              <a:t>" by Christophe Mouton, Jakub Flotyński, Athanasios Malamos,        Don Brutzman, John Carlson, Marc Petit, Nicholas Polys, and Leslie Sikos.</a:t>
            </a:r>
          </a:p>
          <a:p>
            <a:pPr marL="0" indent="0">
              <a:buNone/>
            </a:pPr>
            <a:endParaRPr lang="en-US" sz="2400" b="1" dirty="0"/>
          </a:p>
        </p:txBody>
      </p:sp>
      <p:sp>
        <p:nvSpPr>
          <p:cNvPr id="4" name="TextBox 3"/>
          <p:cNvSpPr txBox="1"/>
          <p:nvPr/>
        </p:nvSpPr>
        <p:spPr>
          <a:xfrm>
            <a:off x="10972800" y="365125"/>
            <a:ext cx="914400" cy="646331"/>
          </a:xfrm>
          <a:prstGeom prst="rect">
            <a:avLst/>
          </a:prstGeom>
          <a:noFill/>
          <a:ln>
            <a:solidFill>
              <a:schemeClr val="accent1">
                <a:lumMod val="50000"/>
              </a:schemeClr>
            </a:solidFill>
          </a:ln>
        </p:spPr>
        <p:txBody>
          <a:bodyPr wrap="square" rtlCol="0">
            <a:spAutoFit/>
          </a:bodyPr>
          <a:lstStyle/>
          <a:p>
            <a:pPr algn="ctr"/>
            <a:r>
              <a:rPr lang="en-US" dirty="0"/>
              <a:t>Related Work</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194</a:t>
            </a:fld>
            <a:endParaRPr lang="en-US"/>
          </a:p>
        </p:txBody>
      </p:sp>
    </p:spTree>
    <p:extLst>
      <p:ext uri="{BB962C8B-B14F-4D97-AF65-F5344CB8AC3E}">
        <p14:creationId xmlns:p14="http://schemas.microsoft.com/office/powerpoint/2010/main" val="27696243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6537" y="5830087"/>
            <a:ext cx="9934074" cy="931660"/>
          </a:xfrm>
          <a:ln>
            <a:solidFill>
              <a:srgbClr val="002060"/>
            </a:solidFill>
          </a:ln>
        </p:spPr>
        <p:txBody>
          <a:bodyPr>
            <a:noAutofit/>
          </a:bodyPr>
          <a:lstStyle/>
          <a:p>
            <a:pPr algn="ctr"/>
            <a:r>
              <a:rPr lang="en-US" sz="2800" dirty="0">
                <a:hlinkClick r:id="rId3"/>
              </a:rPr>
              <a:t>https://www.web3d.org/x3d/content/semantics/semantics.html</a:t>
            </a:r>
            <a:r>
              <a:rPr lang="en-US" sz="2800" dirty="0"/>
              <a:t> </a:t>
            </a:r>
          </a:p>
        </p:txBody>
      </p:sp>
      <p:pic>
        <p:nvPicPr>
          <p:cNvPr id="5" name="Picture 4"/>
          <p:cNvPicPr>
            <a:picLocks noChangeAspect="1"/>
          </p:cNvPicPr>
          <p:nvPr/>
        </p:nvPicPr>
        <p:blipFill>
          <a:blip r:embed="rId4"/>
          <a:stretch>
            <a:fillRect/>
          </a:stretch>
        </p:blipFill>
        <p:spPr>
          <a:xfrm>
            <a:off x="103433" y="148070"/>
            <a:ext cx="12045547" cy="5561215"/>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195</a:t>
            </a:fld>
            <a:endParaRPr lang="en-US"/>
          </a:p>
        </p:txBody>
      </p:sp>
    </p:spTree>
    <p:extLst>
      <p:ext uri="{BB962C8B-B14F-4D97-AF65-F5344CB8AC3E}">
        <p14:creationId xmlns:p14="http://schemas.microsoft.com/office/powerpoint/2010/main" val="19928593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X3D Visualization</a:t>
            </a:r>
          </a:p>
        </p:txBody>
      </p:sp>
      <p:sp>
        <p:nvSpPr>
          <p:cNvPr id="3" name="Content Placeholder 2"/>
          <p:cNvSpPr>
            <a:spLocks noGrp="1"/>
          </p:cNvSpPr>
          <p:nvPr>
            <p:ph idx="1"/>
          </p:nvPr>
        </p:nvSpPr>
        <p:spPr/>
        <p:txBody>
          <a:bodyPr>
            <a:normAutofit/>
          </a:bodyPr>
          <a:lstStyle/>
          <a:p>
            <a:r>
              <a:rPr lang="en-US" dirty="0">
                <a:hlinkClick r:id="rId3" tooltip="Virginia Tech and Web3D Consortium are hosting a one day workshop to provide Naval enterprise leaders presentations on the use of collaborative web based 3D visualization techniques by Government, Academia and Industry practitioners."/>
              </a:rPr>
              <a:t>Collaborative 3D Visualization for Ashore, Afloat and Expeditionary Readiness Workshop</a:t>
            </a:r>
            <a:r>
              <a:rPr lang="en-US" dirty="0"/>
              <a:t>, Web3D Consortium and NAVFAC, 6 DEC 2019, Arlington VA</a:t>
            </a:r>
          </a:p>
          <a:p>
            <a:r>
              <a:rPr lang="en-US" dirty="0"/>
              <a:t>One-day workshop to provide Naval enterprise leaders presentations on the use of collaborative Web-based X3D visualization techniques by Government, Academia and Industry practitioners.</a:t>
            </a:r>
          </a:p>
          <a:p>
            <a:r>
              <a:rPr lang="en-US" dirty="0"/>
              <a:t>Sixteen presentations, two videos, real-time building </a:t>
            </a:r>
            <a:r>
              <a:rPr lang="en-US" dirty="0">
                <a:hlinkClick r:id="rId4"/>
              </a:rPr>
              <a:t>scans</a:t>
            </a:r>
            <a:endParaRPr lang="en-US" dirty="0"/>
          </a:p>
          <a:p>
            <a:r>
              <a:rPr lang="en-US" dirty="0">
                <a:hlinkClick r:id="rId5"/>
              </a:rPr>
              <a:t>SPIDERS3D Collaborative Visualization for Navy and US Coast Guard Risk Assessment Support</a:t>
            </a:r>
            <a:r>
              <a:rPr lang="en-US" dirty="0"/>
              <a:t> describes deployment planning for XLUUV at Port Hueneme CA in support of COMOPTEVFOR, NAVSEA PMS 406 </a:t>
            </a:r>
          </a:p>
        </p:txBody>
      </p:sp>
      <p:sp>
        <p:nvSpPr>
          <p:cNvPr id="4" name="TextBox 3"/>
          <p:cNvSpPr txBox="1"/>
          <p:nvPr/>
        </p:nvSpPr>
        <p:spPr>
          <a:xfrm>
            <a:off x="10805746" y="4198571"/>
            <a:ext cx="914400" cy="646331"/>
          </a:xfrm>
          <a:prstGeom prst="rect">
            <a:avLst/>
          </a:prstGeom>
          <a:noFill/>
          <a:ln>
            <a:solidFill>
              <a:schemeClr val="accent1">
                <a:lumMod val="50000"/>
              </a:schemeClr>
            </a:solidFill>
          </a:ln>
        </p:spPr>
        <p:txBody>
          <a:bodyPr wrap="square" rtlCol="0">
            <a:spAutoFit/>
          </a:bodyPr>
          <a:lstStyle/>
          <a:p>
            <a:pPr algn="ctr"/>
            <a:r>
              <a:rPr lang="en-US" dirty="0"/>
              <a:t>Related Work</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196</a:t>
            </a:fld>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5658" y="406376"/>
            <a:ext cx="1434921" cy="1269841"/>
          </a:xfrm>
          <a:prstGeom prst="rect">
            <a:avLst/>
          </a:prstGeom>
        </p:spPr>
      </p:pic>
    </p:spTree>
    <p:extLst>
      <p:ext uri="{BB962C8B-B14F-4D97-AF65-F5344CB8AC3E}">
        <p14:creationId xmlns:p14="http://schemas.microsoft.com/office/powerpoint/2010/main" val="20106845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IEEE Distributed Interactive Simulation (DIS)</a:t>
            </a:r>
          </a:p>
        </p:txBody>
      </p:sp>
      <p:sp>
        <p:nvSpPr>
          <p:cNvPr id="3" name="Content Placeholder 2"/>
          <p:cNvSpPr>
            <a:spLocks noGrp="1"/>
          </p:cNvSpPr>
          <p:nvPr>
            <p:ph idx="1"/>
          </p:nvPr>
        </p:nvSpPr>
        <p:spPr>
          <a:xfrm>
            <a:off x="838199" y="1721721"/>
            <a:ext cx="10990812" cy="5032376"/>
          </a:xfrm>
        </p:spPr>
        <p:txBody>
          <a:bodyPr>
            <a:normAutofit fontScale="92500" lnSpcReduction="10000"/>
          </a:bodyPr>
          <a:lstStyle/>
          <a:p>
            <a:pPr marL="0" indent="0">
              <a:lnSpc>
                <a:spcPct val="120000"/>
              </a:lnSpc>
              <a:buNone/>
            </a:pPr>
            <a:r>
              <a:rPr lang="en-US" dirty="0">
                <a:hlinkClick r:id="rId3"/>
              </a:rPr>
              <a:t>I/ITSEC Interservice Industry Training Simulation Education Conference</a:t>
            </a:r>
            <a:r>
              <a:rPr lang="en-US" dirty="0"/>
              <a:t>, Distributed Interactive Simulation (DIS) 101 Tutorial, 2 DEC 2019, Orlando FL</a:t>
            </a:r>
          </a:p>
          <a:p>
            <a:r>
              <a:rPr lang="en-US" sz="2400" i="1" dirty="0">
                <a:latin typeface="+mj-lt"/>
              </a:rPr>
              <a:t>“</a:t>
            </a:r>
            <a:r>
              <a:rPr lang="en-US" sz="2400" i="1" dirty="0"/>
              <a:t>The Distributed Interactive Simulation (DIS) protocol is a well-established IEEE standard for packet-level exchange of state information between entities in military simulations.  DIS facilitates simulation interoperability through a consistent over-the-wire format for information, widely agreed upon constant enumeration values, and community-consensus semantics</a:t>
            </a:r>
            <a:r>
              <a:rPr lang="en-US" sz="2400" i="1" dirty="0">
                <a:latin typeface="+mj-lt"/>
              </a:rPr>
              <a:t>.” – </a:t>
            </a:r>
            <a:r>
              <a:rPr lang="en-US" sz="2400" dirty="0"/>
              <a:t>from presentation </a:t>
            </a:r>
            <a:r>
              <a:rPr lang="en-US" sz="2400" dirty="0">
                <a:hlinkClick r:id="rId4"/>
              </a:rPr>
              <a:t>announcement</a:t>
            </a:r>
            <a:endParaRPr lang="en-US" sz="2400" i="1" dirty="0">
              <a:latin typeface="+mj-lt"/>
            </a:endParaRPr>
          </a:p>
          <a:p>
            <a:r>
              <a:rPr lang="en-US" sz="2400" dirty="0">
                <a:hlinkClick r:id="rId5"/>
              </a:rPr>
              <a:t>Distributed Interactive Simulation 101 Tutorial: The Basics</a:t>
            </a:r>
            <a:r>
              <a:rPr lang="en-US" sz="2400" dirty="0"/>
              <a:t> tutorial by Don Brutzman</a:t>
            </a:r>
          </a:p>
          <a:p>
            <a:r>
              <a:rPr lang="en-US" sz="2400" dirty="0">
                <a:hlinkClick r:id="rId6"/>
              </a:rPr>
              <a:t>Github Open-DIS Software Archive</a:t>
            </a:r>
            <a:endParaRPr lang="en-US" sz="2400" dirty="0"/>
          </a:p>
          <a:p>
            <a:r>
              <a:rPr lang="en-US" sz="2400" dirty="0">
                <a:hlinkClick r:id="rId7"/>
              </a:rPr>
              <a:t>Repeatable Unit Testing of Distributed Interactive Simulation (DIS) Protocol Behavior Streams using Web Standards</a:t>
            </a:r>
            <a:r>
              <a:rPr lang="en-US" sz="2400" dirty="0"/>
              <a:t> by NPS thesis student Tobias Brennenstuhl (potential NATO connection)</a:t>
            </a:r>
          </a:p>
          <a:p>
            <a:pPr marL="0" indent="0">
              <a:buNone/>
            </a:pPr>
            <a:r>
              <a:rPr lang="en-US" sz="2400" dirty="0"/>
              <a:t>Of direct interest to this project:</a:t>
            </a:r>
            <a:endParaRPr lang="en-US" sz="2400" dirty="0">
              <a:hlinkClick r:id="rId8"/>
            </a:endParaRPr>
          </a:p>
          <a:p>
            <a:r>
              <a:rPr lang="en-US" sz="2400" dirty="0"/>
              <a:t>AUV Workbench outputs simulation results using DIS protocol, making it feasible to someday export and include Ethical Control testing in other Live Virtual Constructive (LVC) scenarios.</a:t>
            </a:r>
            <a:endParaRPr lang="en-US" sz="2400" b="1" dirty="0"/>
          </a:p>
        </p:txBody>
      </p:sp>
      <p:sp>
        <p:nvSpPr>
          <p:cNvPr id="4" name="TextBox 3"/>
          <p:cNvSpPr txBox="1"/>
          <p:nvPr/>
        </p:nvSpPr>
        <p:spPr>
          <a:xfrm>
            <a:off x="10896600" y="4178013"/>
            <a:ext cx="914400" cy="646331"/>
          </a:xfrm>
          <a:prstGeom prst="rect">
            <a:avLst/>
          </a:prstGeom>
          <a:noFill/>
          <a:ln>
            <a:solidFill>
              <a:schemeClr val="accent1">
                <a:lumMod val="50000"/>
              </a:schemeClr>
            </a:solidFill>
          </a:ln>
        </p:spPr>
        <p:txBody>
          <a:bodyPr wrap="square" rtlCol="0">
            <a:spAutoFit/>
          </a:bodyPr>
          <a:lstStyle/>
          <a:p>
            <a:pPr algn="ctr"/>
            <a:r>
              <a:rPr lang="en-US" dirty="0"/>
              <a:t>Related Work</a:t>
            </a:r>
          </a:p>
        </p:txBody>
      </p:sp>
      <p:sp>
        <p:nvSpPr>
          <p:cNvPr id="7" name="Slide Number Placeholder 5"/>
          <p:cNvSpPr>
            <a:spLocks noGrp="1"/>
          </p:cNvSpPr>
          <p:nvPr>
            <p:ph type="sldNum" sz="quarter" idx="12"/>
          </p:nvPr>
        </p:nvSpPr>
        <p:spPr>
          <a:xfrm>
            <a:off x="9210040" y="6356350"/>
            <a:ext cx="2743200" cy="365125"/>
          </a:xfrm>
        </p:spPr>
        <p:txBody>
          <a:bodyPr/>
          <a:lstStyle/>
          <a:p>
            <a:fld id="{B31A39DF-61A9-4ACA-B734-536BAC9BE44A}" type="slidenum">
              <a:rPr lang="en-US" smtClean="0"/>
              <a:t>197</a:t>
            </a:fld>
            <a:endParaRPr lang="en-US"/>
          </a:p>
        </p:txBody>
      </p:sp>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2750" y="680243"/>
            <a:ext cx="1238250" cy="695325"/>
          </a:xfrm>
          <a:prstGeom prst="rect">
            <a:avLst/>
          </a:prstGeom>
        </p:spPr>
      </p:pic>
    </p:spTree>
    <p:extLst>
      <p:ext uri="{BB962C8B-B14F-4D97-AF65-F5344CB8AC3E}">
        <p14:creationId xmlns:p14="http://schemas.microsoft.com/office/powerpoint/2010/main" val="28083540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380535" cy="1325563"/>
          </a:xfrm>
        </p:spPr>
        <p:txBody>
          <a:bodyPr>
            <a:noAutofit/>
          </a:bodyPr>
          <a:lstStyle/>
          <a:p>
            <a:r>
              <a:rPr lang="en-US" sz="4800" dirty="0"/>
              <a:t>Simulation Interoperability Standards Organization (SISO)</a:t>
            </a:r>
          </a:p>
        </p:txBody>
      </p:sp>
      <p:sp>
        <p:nvSpPr>
          <p:cNvPr id="3" name="Content Placeholder 2"/>
          <p:cNvSpPr>
            <a:spLocks noGrp="1"/>
          </p:cNvSpPr>
          <p:nvPr>
            <p:ph idx="1"/>
          </p:nvPr>
        </p:nvSpPr>
        <p:spPr>
          <a:xfrm>
            <a:off x="838199" y="1825625"/>
            <a:ext cx="11022624" cy="4605948"/>
          </a:xfrm>
        </p:spPr>
        <p:txBody>
          <a:bodyPr>
            <a:normAutofit fontScale="92500" lnSpcReduction="10000"/>
          </a:bodyPr>
          <a:lstStyle/>
          <a:p>
            <a:pPr marL="0" indent="0">
              <a:buNone/>
            </a:pPr>
            <a:r>
              <a:rPr lang="en-US" dirty="0">
                <a:hlinkClick r:id="rId3"/>
              </a:rPr>
              <a:t>Simulation Interoperability Standards Organization (SISO) </a:t>
            </a:r>
            <a:r>
              <a:rPr lang="en-US" dirty="0"/>
              <a:t>is an international organization dedicated to the promotion of modeling and simulation interoperability and reuse for the benefit of a broad range of M&amp;S communities.</a:t>
            </a:r>
          </a:p>
          <a:p>
            <a:r>
              <a:rPr lang="en-US" dirty="0"/>
              <a:t>SISO slogan: “Simulation Interoperability and Reuse through Standards”</a:t>
            </a:r>
          </a:p>
          <a:p>
            <a:pPr marL="0" indent="0">
              <a:buNone/>
            </a:pPr>
            <a:r>
              <a:rPr lang="en-US" dirty="0"/>
              <a:t>Several SISO working groups are relevant to Ethical Control future plans establishing virtual environments for unmanned-systems qualification.</a:t>
            </a:r>
          </a:p>
          <a:p>
            <a:r>
              <a:rPr lang="en-US" dirty="0">
                <a:hlinkClick r:id="rId4"/>
              </a:rPr>
              <a:t>C2SIM</a:t>
            </a:r>
            <a:r>
              <a:rPr lang="en-US" dirty="0"/>
              <a:t>: C2 - Simulation Systems Interoperation uses ontology-governed compatible message interchange, especially focused on NATO forces.</a:t>
            </a:r>
          </a:p>
          <a:p>
            <a:r>
              <a:rPr lang="en-US" dirty="0">
                <a:hlinkClick r:id="rId5"/>
              </a:rPr>
              <a:t>DIS/RPR FOM</a:t>
            </a:r>
            <a:r>
              <a:rPr lang="en-US" dirty="0"/>
              <a:t>: Distributed Interactive Simulation / HLA Real-time Platform Reference Federation Object Model for distributed simulation networks.</a:t>
            </a:r>
          </a:p>
          <a:p>
            <a:r>
              <a:rPr lang="en-US" dirty="0">
                <a:hlinkClick r:id="rId6"/>
              </a:rPr>
              <a:t>VV&amp;A</a:t>
            </a:r>
            <a:r>
              <a:rPr lang="en-US" dirty="0"/>
              <a:t>: Verification Validation &amp; Accreditation/Acceptance emphasizes requirements and metrics within larger Systems Engineering spirals.</a:t>
            </a:r>
          </a:p>
        </p:txBody>
      </p:sp>
      <p:pic>
        <p:nvPicPr>
          <p:cNvPr id="5" name="Picture 4">
            <a:hlinkClick r:id="rId3"/>
          </p:cNvPr>
          <p:cNvPicPr>
            <a:picLocks noChangeAspect="1"/>
          </p:cNvPicPr>
          <p:nvPr/>
        </p:nvPicPr>
        <p:blipFill rotWithShape="1">
          <a:blip r:embed="rId7">
            <a:extLst>
              <a:ext uri="{28A0092B-C50C-407E-A947-70E740481C1C}">
                <a14:useLocalDpi xmlns:a14="http://schemas.microsoft.com/office/drawing/2010/main" val="0"/>
              </a:ext>
            </a:extLst>
          </a:blip>
          <a:srcRect r="68174"/>
          <a:stretch/>
        </p:blipFill>
        <p:spPr>
          <a:xfrm>
            <a:off x="9462187" y="543779"/>
            <a:ext cx="2178830" cy="968253"/>
          </a:xfrm>
          <a:prstGeom prst="rect">
            <a:avLst/>
          </a:prstGeom>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198</a:t>
            </a:fld>
            <a:endParaRPr lang="en-US"/>
          </a:p>
        </p:txBody>
      </p:sp>
    </p:spTree>
    <p:extLst>
      <p:ext uri="{BB962C8B-B14F-4D97-AF65-F5344CB8AC3E}">
        <p14:creationId xmlns:p14="http://schemas.microsoft.com/office/powerpoint/2010/main" val="898062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80" y="207963"/>
            <a:ext cx="9926508" cy="1325563"/>
          </a:xfrm>
        </p:spPr>
        <p:txBody>
          <a:bodyPr>
            <a:normAutofit/>
          </a:bodyPr>
          <a:lstStyle/>
          <a:p>
            <a:r>
              <a:rPr lang="en-US" sz="3200" dirty="0"/>
              <a:t>Creating Virtual Environments for Evaluating </a:t>
            </a:r>
            <a:br>
              <a:rPr lang="en-US" sz="3200" dirty="0"/>
            </a:br>
            <a:r>
              <a:rPr lang="en-US" sz="3200" dirty="0"/>
              <a:t>Human-Machine Teaming</a:t>
            </a:r>
          </a:p>
        </p:txBody>
      </p:sp>
      <p:sp>
        <p:nvSpPr>
          <p:cNvPr id="3" name="Content Placeholder 2"/>
          <p:cNvSpPr>
            <a:spLocks noGrp="1"/>
          </p:cNvSpPr>
          <p:nvPr>
            <p:ph idx="1"/>
          </p:nvPr>
        </p:nvSpPr>
        <p:spPr>
          <a:xfrm>
            <a:off x="298580" y="1468888"/>
            <a:ext cx="11588620" cy="5355770"/>
          </a:xfrm>
        </p:spPr>
        <p:txBody>
          <a:bodyPr>
            <a:noAutofit/>
          </a:bodyPr>
          <a:lstStyle/>
          <a:p>
            <a:pPr marL="0" indent="0">
              <a:buNone/>
            </a:pPr>
            <a:r>
              <a:rPr lang="en-US" sz="2000" b="1" cap="all" dirty="0">
                <a:hlinkClick r:id="rId3"/>
              </a:rPr>
              <a:t>Creating Virtual Environments for Evaluating Human-Machine Teaming</a:t>
            </a:r>
            <a:endParaRPr lang="en-US" sz="2000" b="1" cap="all" dirty="0"/>
          </a:p>
          <a:p>
            <a:pPr marL="0" indent="0">
              <a:buNone/>
            </a:pPr>
            <a:r>
              <a:rPr lang="en-US" sz="1800" dirty="0"/>
              <a:t>Donald P. Brutzman and Christian R. Fitzpatrick, Naval Research Program (NRP) Project NPS-19-M285-A, January 2020.</a:t>
            </a:r>
          </a:p>
          <a:p>
            <a:pPr marL="0" indent="0">
              <a:buNone/>
            </a:pPr>
            <a:endParaRPr lang="en-US" sz="100" dirty="0"/>
          </a:p>
          <a:p>
            <a:pPr marL="0" indent="0">
              <a:spcBef>
                <a:spcPts val="0"/>
              </a:spcBef>
              <a:buNone/>
              <a:tabLst>
                <a:tab pos="228600" algn="l"/>
              </a:tabLst>
            </a:pPr>
            <a:r>
              <a:rPr lang="en-US" sz="100" i="1" dirty="0"/>
              <a:t>	</a:t>
            </a:r>
            <a:r>
              <a:rPr lang="en-US" sz="1600" i="1" dirty="0"/>
              <a:t>Abstract</a:t>
            </a:r>
            <a:r>
              <a:rPr lang="en-US" sz="1600" dirty="0"/>
              <a:t>.  With the emergence of robots on the battlefield, it is critical for the Marine Corps to tactically integrate existing unmanned assets with manned systems during Marine Air Ground Task Force (MAGTF) operations. In parallel, the Marine Corps must also look forward to identify capability gaps that future unmanned systems might address. To do both requires extensive field testing, which is often unfeasible and always costly. This effort proposes the use of virtual environments (VE), virtual reality (VR) and agent-based modeling to conduct scenario-based assessments of Manned-Unmanned Teaming (MUM-T) during combat operations. </a:t>
            </a:r>
          </a:p>
          <a:p>
            <a:pPr marL="0" indent="0">
              <a:spcBef>
                <a:spcPts val="0"/>
              </a:spcBef>
              <a:buNone/>
              <a:tabLst>
                <a:tab pos="228600" algn="l"/>
              </a:tabLst>
            </a:pPr>
            <a:r>
              <a:rPr lang="en-US" sz="1600" dirty="0"/>
              <a:t>	To pursue such goals, the project examined a variety of relevant tactical scenarios where Marines and robots act in concert to achieve specific mission objectives. Such tactical scenarios are further assessed using deterministic combat simulations to create a valid methodology for behavior creation and assessment within each scenario-specific problem space.  Support for a complete range of combat simulations was determined as a necessary part of VE design explorations since specific MUM-T tactics, techniques and procedures (TTPs) are expected to co-evolve constantly as sensor, communication and vehicle capabilities continue to improve.  Such diversity was supported through establishment of the MOVES Live Virtual Constructive (LVC) Laboratory for diverse simulation tools. Additionally two general approaches for the coordination of Manned-Unmanned Teaming (MUM-T) behaviors were considered, each beginning with a high-level description of expected behaviors. Completion of the goal tasks indicates that combined human-robot teams have achieved a desired world state. </a:t>
            </a:r>
          </a:p>
          <a:p>
            <a:pPr marL="0" indent="0">
              <a:spcBef>
                <a:spcPts val="0"/>
              </a:spcBef>
              <a:buNone/>
              <a:tabLst>
                <a:tab pos="228600" algn="l"/>
              </a:tabLst>
            </a:pPr>
            <a:r>
              <a:rPr lang="en-US" sz="1600" dirty="0"/>
              <a:t>	This research surveyed a large variety of combat models and visualization tools to create the best and broadest possible environment for Marine Corps decision-makers to understand the complexity and warfighting value of the MUM-T battlespace. Shared VEs can potentially be used during the Marine Corps Force Development System (MCFDS) annually to plan for the integration of MUM-T into combat units. As the DoD is generally unfamiliar with such operations but is eagerly anticipating their development, it is quite clear that the use of live, virtual, constructive (LVC) simulations to wargame these capabilities becomes fundamental for all progress. Ultimately such MUM-T co-development is the critical path needed to expand MAGTF capabilities and avoid MAGTF vulnerabilities.</a:t>
            </a:r>
          </a:p>
          <a:p>
            <a:endParaRPr lang="en-US" sz="1600" dirty="0"/>
          </a:p>
        </p:txBody>
      </p:sp>
      <p:sp>
        <p:nvSpPr>
          <p:cNvPr id="8" name="Slide Number Placeholder 5"/>
          <p:cNvSpPr>
            <a:spLocks noGrp="1"/>
          </p:cNvSpPr>
          <p:nvPr>
            <p:ph type="sldNum" sz="quarter" idx="12"/>
          </p:nvPr>
        </p:nvSpPr>
        <p:spPr>
          <a:xfrm>
            <a:off x="8610600" y="6452870"/>
            <a:ext cx="2743200" cy="365125"/>
          </a:xfrm>
        </p:spPr>
        <p:txBody>
          <a:bodyPr/>
          <a:lstStyle/>
          <a:p>
            <a:fld id="{B31A39DF-61A9-4ACA-B734-536BAC9BE44A}" type="slidenum">
              <a:rPr lang="en-US" smtClean="0"/>
              <a:t>199</a:t>
            </a:fld>
            <a:endParaRPr lang="en-US"/>
          </a:p>
        </p:txBody>
      </p:sp>
      <p:pic>
        <p:nvPicPr>
          <p:cNvPr id="6" name="Picture 5">
            <a:hlinkClick r:id="rId3"/>
          </p:cNvPr>
          <p:cNvPicPr>
            <a:picLocks noChangeAspect="1"/>
          </p:cNvPicPr>
          <p:nvPr/>
        </p:nvPicPr>
        <p:blipFill>
          <a:blip r:embed="rId4"/>
          <a:stretch>
            <a:fillRect/>
          </a:stretch>
        </p:blipFill>
        <p:spPr>
          <a:xfrm>
            <a:off x="10911328" y="243922"/>
            <a:ext cx="975872" cy="1253644"/>
          </a:xfrm>
          <a:prstGeom prst="rect">
            <a:avLst/>
          </a:prstGeom>
          <a:ln>
            <a:solidFill>
              <a:schemeClr val="accent5">
                <a:lumMod val="75000"/>
              </a:schemeClr>
            </a:solidFill>
          </a:ln>
        </p:spPr>
      </p:pic>
    </p:spTree>
    <p:extLst>
      <p:ext uri="{BB962C8B-B14F-4D97-AF65-F5344CB8AC3E}">
        <p14:creationId xmlns:p14="http://schemas.microsoft.com/office/powerpoint/2010/main" val="298340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96290" y="365125"/>
            <a:ext cx="9459885" cy="1325563"/>
          </a:xfrm>
        </p:spPr>
        <p:txBody>
          <a:bodyPr/>
          <a:lstStyle/>
          <a:p>
            <a:r>
              <a:rPr lang="en-US" dirty="0"/>
              <a:t>Ethical Control quad chart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4" name="Slide Number Placeholder 5"/>
          <p:cNvSpPr>
            <a:spLocks noGrp="1"/>
          </p:cNvSpPr>
          <p:nvPr>
            <p:ph type="sldNum" sz="quarter" idx="12"/>
          </p:nvPr>
        </p:nvSpPr>
        <p:spPr>
          <a:xfrm>
            <a:off x="9082091" y="6356350"/>
            <a:ext cx="2743200" cy="365125"/>
          </a:xfrm>
        </p:spPr>
        <p:txBody>
          <a:bodyPr/>
          <a:lstStyle/>
          <a:p>
            <a:fld id="{B31A39DF-61A9-4ACA-B734-536BAC9BE44A}" type="slidenum">
              <a:rPr lang="en-US" smtClean="0"/>
              <a:t>2</a:t>
            </a:fld>
            <a:endParaRPr lang="en-US"/>
          </a:p>
        </p:txBody>
      </p:sp>
    </p:spTree>
    <p:extLst>
      <p:ext uri="{BB962C8B-B14F-4D97-AF65-F5344CB8AC3E}">
        <p14:creationId xmlns:p14="http://schemas.microsoft.com/office/powerpoint/2010/main" val="422792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365125"/>
            <a:ext cx="11115675" cy="1325563"/>
          </a:xfrm>
        </p:spPr>
        <p:txBody>
          <a:bodyPr/>
          <a:lstStyle/>
          <a:p>
            <a:r>
              <a:rPr lang="en-US" dirty="0"/>
              <a:t>Background: Improving Semantic Representation</a:t>
            </a:r>
          </a:p>
        </p:txBody>
      </p:sp>
      <p:sp>
        <p:nvSpPr>
          <p:cNvPr id="3" name="Content Placeholder 2"/>
          <p:cNvSpPr>
            <a:spLocks noGrp="1"/>
          </p:cNvSpPr>
          <p:nvPr>
            <p:ph idx="1"/>
          </p:nvPr>
        </p:nvSpPr>
        <p:spPr>
          <a:xfrm>
            <a:off x="838200" y="1825624"/>
            <a:ext cx="10515600" cy="4766157"/>
          </a:xfrm>
        </p:spPr>
        <p:txBody>
          <a:bodyPr/>
          <a:lstStyle/>
          <a:p>
            <a:r>
              <a:rPr lang="en-US" dirty="0"/>
              <a:t>Knowledge Representation (KR) is an area of artificial intelligence (AI)  research and practice focused on encoding meaning into data.</a:t>
            </a:r>
          </a:p>
          <a:p>
            <a:r>
              <a:rPr lang="en-US" dirty="0"/>
              <a:t>Academia and industry now have a detailed path toward higher levels of machine understanding corresponding to human understanding.</a:t>
            </a:r>
          </a:p>
          <a:p>
            <a:r>
              <a:rPr lang="en-US" dirty="0"/>
              <a:t>Refer to the Ontology Spectrum on the next slide (source: </a:t>
            </a:r>
            <a:r>
              <a:rPr lang="en-US" dirty="0" err="1"/>
              <a:t>Obrst</a:t>
            </a:r>
            <a:r>
              <a:rPr lang="en-US" dirty="0"/>
              <a:t>, Leo, and Mills Davis. 2006. </a:t>
            </a:r>
            <a:r>
              <a:rPr lang="en-US" i="1" dirty="0" err="1"/>
              <a:t>SICoP</a:t>
            </a:r>
            <a:r>
              <a:rPr lang="en-US" i="1" dirty="0"/>
              <a:t> White Paper Series Module 2: Semantic Wave 2006 - Executive Guide to the Business Value of Semantic Technologies</a:t>
            </a:r>
            <a:r>
              <a:rPr lang="en-US" dirty="0"/>
              <a:t>, Project 10X, May 2015).</a:t>
            </a:r>
          </a:p>
          <a:p>
            <a:endParaRPr lang="en-US" dirty="0"/>
          </a:p>
        </p:txBody>
      </p:sp>
      <p:sp>
        <p:nvSpPr>
          <p:cNvPr id="4" name="Slide Number Placeholder 3"/>
          <p:cNvSpPr>
            <a:spLocks noGrp="1"/>
          </p:cNvSpPr>
          <p:nvPr>
            <p:ph type="sldNum" sz="quarter" idx="12"/>
          </p:nvPr>
        </p:nvSpPr>
        <p:spPr/>
        <p:txBody>
          <a:bodyPr/>
          <a:lstStyle/>
          <a:p>
            <a:fld id="{8F304BE6-A6EC-44DD-A690-28101BD4548D}" type="slidenum">
              <a:rPr lang="en-US" smtClean="0"/>
              <a:t>20</a:t>
            </a:fld>
            <a:endParaRPr lang="en-US"/>
          </a:p>
        </p:txBody>
      </p:sp>
      <p:sp>
        <p:nvSpPr>
          <p:cNvPr id="5" name="TextBox 4"/>
          <p:cNvSpPr txBox="1"/>
          <p:nvPr/>
        </p:nvSpPr>
        <p:spPr>
          <a:xfrm>
            <a:off x="1637607" y="5481827"/>
            <a:ext cx="9214658" cy="523220"/>
          </a:xfrm>
          <a:prstGeom prst="rect">
            <a:avLst/>
          </a:prstGeom>
          <a:noFill/>
        </p:spPr>
        <p:txBody>
          <a:bodyPr wrap="square" rtlCol="0">
            <a:spAutoFit/>
          </a:bodyPr>
          <a:lstStyle/>
          <a:p>
            <a:r>
              <a:rPr lang="en-US" sz="1400" dirty="0"/>
              <a:t>Acronyms: Database (DB) ; Extensible Markup Language (XML); Resource Description Language / Schema (RDF/S); Unified Modeling Language (UML); Web Ontology Language (OWL)</a:t>
            </a:r>
          </a:p>
        </p:txBody>
      </p:sp>
    </p:spTree>
    <p:extLst>
      <p:ext uri="{BB962C8B-B14F-4D97-AF65-F5344CB8AC3E}">
        <p14:creationId xmlns:p14="http://schemas.microsoft.com/office/powerpoint/2010/main" val="38984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191263" cy="1325563"/>
          </a:xfrm>
        </p:spPr>
        <p:txBody>
          <a:bodyPr>
            <a:normAutofit/>
          </a:bodyPr>
          <a:lstStyle/>
          <a:p>
            <a:r>
              <a:rPr lang="en-US" sz="3800" dirty="0"/>
              <a:t>Coactive Design and Interdependency Analysis</a:t>
            </a:r>
          </a:p>
        </p:txBody>
      </p:sp>
      <p:sp>
        <p:nvSpPr>
          <p:cNvPr id="3" name="Content Placeholder 2"/>
          <p:cNvSpPr>
            <a:spLocks noGrp="1"/>
          </p:cNvSpPr>
          <p:nvPr>
            <p:ph idx="1"/>
          </p:nvPr>
        </p:nvSpPr>
        <p:spPr>
          <a:xfrm>
            <a:off x="838199" y="1825624"/>
            <a:ext cx="10915795" cy="4818243"/>
          </a:xfrm>
        </p:spPr>
        <p:txBody>
          <a:bodyPr>
            <a:normAutofit fontScale="85000" lnSpcReduction="10000"/>
          </a:bodyPr>
          <a:lstStyle/>
          <a:p>
            <a:r>
              <a:rPr lang="en-US" dirty="0"/>
              <a:t>Matthew Johnson and Alonso Vera, “</a:t>
            </a:r>
            <a:r>
              <a:rPr lang="en-US" dirty="0">
                <a:hlinkClick r:id="rId3"/>
              </a:rPr>
              <a:t>No AI is an Island: The Case for </a:t>
            </a:r>
            <a:br>
              <a:rPr lang="en-US" dirty="0">
                <a:hlinkClick r:id="rId3"/>
              </a:rPr>
            </a:br>
            <a:r>
              <a:rPr lang="en-US" dirty="0">
                <a:hlinkClick r:id="rId3"/>
              </a:rPr>
              <a:t>Teaming Intelligence</a:t>
            </a:r>
            <a:r>
              <a:rPr lang="en-US" dirty="0"/>
              <a:t>”, </a:t>
            </a:r>
            <a:r>
              <a:rPr lang="en-US" i="1" dirty="0"/>
              <a:t>AI Magazine</a:t>
            </a:r>
            <a:r>
              <a:rPr lang="en-US" dirty="0"/>
              <a:t>, vol. 40 no.1, Spring 2019</a:t>
            </a:r>
          </a:p>
          <a:p>
            <a:r>
              <a:rPr lang="en-US" i="1" dirty="0"/>
              <a:t>Abstract</a:t>
            </a:r>
            <a:r>
              <a:rPr lang="en-US" dirty="0"/>
              <a:t>. “The purpose of this article is to draw attention to an aspect of intelligence that has not yet received significant attention from the AI community, but that plays a crucial role in a technology’s effectiveness in the world, namely teaming intelligence. We propose that Al will reach its full potential only if, as part of its intelligence, it also has enough teaming intelligence to work well with people. Although seemingly counterintuitive, the more intelligent the technological system, the greater the need for collaborative skills. This paper will argue why teaming intelligence is important to AI, provide a general structure for AI researchers to use in developing intelligent systems that team well, assess the current state of the art and, in doing so, suggest a path forward for future AI systems. This is not a call to develop a new capability, but rather, an approach to what AI capabilities should be built, and how, so as to imbue intelligent systems with teaming competence.”</a:t>
            </a:r>
          </a:p>
          <a:p>
            <a:r>
              <a:rPr lang="en-US" dirty="0"/>
              <a:t>Strong resonances exist with Ethical Control that deserve further exploration.</a:t>
            </a:r>
          </a:p>
        </p:txBody>
      </p:sp>
      <p:sp>
        <p:nvSpPr>
          <p:cNvPr id="5" name="Slide Number Placeholder 5"/>
          <p:cNvSpPr>
            <a:spLocks noGrp="1"/>
          </p:cNvSpPr>
          <p:nvPr>
            <p:ph type="sldNum" sz="quarter" idx="12"/>
          </p:nvPr>
        </p:nvSpPr>
        <p:spPr/>
        <p:txBody>
          <a:bodyPr/>
          <a:lstStyle/>
          <a:p>
            <a:fld id="{B31A39DF-61A9-4ACA-B734-536BAC9BE44A}" type="slidenum">
              <a:rPr lang="en-US" smtClean="0"/>
              <a:t>200</a:t>
            </a:fld>
            <a:endParaRPr lang="en-US" dirty="0"/>
          </a:p>
        </p:txBody>
      </p:sp>
      <p:pic>
        <p:nvPicPr>
          <p:cNvPr id="6" name="Picture 5">
            <a:hlinkClick r:id="rId3" tooltip="No AI is an Island"/>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226238" y="341792"/>
            <a:ext cx="1602990" cy="1975360"/>
          </a:xfrm>
          <a:prstGeom prst="rect">
            <a:avLst/>
          </a:prstGeom>
        </p:spPr>
      </p:pic>
    </p:spTree>
    <p:extLst>
      <p:ext uri="{BB962C8B-B14F-4D97-AF65-F5344CB8AC3E}">
        <p14:creationId xmlns:p14="http://schemas.microsoft.com/office/powerpoint/2010/main" val="412367798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Naval Research Advisory Committee (NRAC)</a:t>
            </a:r>
          </a:p>
        </p:txBody>
      </p:sp>
      <p:sp>
        <p:nvSpPr>
          <p:cNvPr id="3" name="Content Placeholder 2"/>
          <p:cNvSpPr>
            <a:spLocks noGrp="1"/>
          </p:cNvSpPr>
          <p:nvPr>
            <p:ph idx="1"/>
          </p:nvPr>
        </p:nvSpPr>
        <p:spPr>
          <a:xfrm>
            <a:off x="838199" y="1825624"/>
            <a:ext cx="10755385" cy="4675843"/>
          </a:xfrm>
        </p:spPr>
        <p:txBody>
          <a:bodyPr>
            <a:normAutofit/>
          </a:bodyPr>
          <a:lstStyle/>
          <a:p>
            <a:pPr marL="0" indent="0">
              <a:buNone/>
            </a:pPr>
            <a:r>
              <a:rPr lang="en-US" dirty="0"/>
              <a:t>“Autonomous and Unmanned Systems in Department of Navy”</a:t>
            </a:r>
          </a:p>
          <a:p>
            <a:r>
              <a:rPr lang="en-US" sz="2000" dirty="0"/>
              <a:t>Technical Report, September 2017</a:t>
            </a:r>
          </a:p>
          <a:p>
            <a:r>
              <a:rPr lang="en-US" sz="2000" dirty="0"/>
              <a:t>Chair: Dr. James Bellingham, Director of Center for Marine Robotics, Woods Hole Oceanographic Institute (WHOI).  Former Chief Technologist at Monterey Bay Aquarium Research Inst. (MBARI)</a:t>
            </a:r>
          </a:p>
          <a:p>
            <a:r>
              <a:rPr lang="en-US" sz="2000" dirty="0">
                <a:hlinkClick r:id="rId3"/>
              </a:rPr>
              <a:t>https://www.nrac.navy.mil/docs/2017_rpt_Autonomous_Unmanned_Systems_Don-SEP2017.pdf</a:t>
            </a:r>
            <a:r>
              <a:rPr lang="en-US" sz="2000" dirty="0"/>
              <a:t> </a:t>
            </a:r>
          </a:p>
          <a:p>
            <a:endParaRPr lang="en-US" sz="2000" dirty="0"/>
          </a:p>
          <a:p>
            <a:pPr marL="0" indent="0">
              <a:buNone/>
            </a:pPr>
            <a:r>
              <a:rPr lang="en-US" b="1" dirty="0"/>
              <a:t>Recommendation #1</a:t>
            </a:r>
            <a:r>
              <a:rPr lang="en-US" dirty="0"/>
              <a:t>: </a:t>
            </a:r>
            <a:r>
              <a:rPr lang="en-US" i="1" dirty="0"/>
              <a:t>create comprehensive data plan to field autonomy</a:t>
            </a:r>
            <a:r>
              <a:rPr lang="en-US" dirty="0"/>
              <a:t>.</a:t>
            </a:r>
          </a:p>
          <a:p>
            <a:r>
              <a:rPr lang="en-US" dirty="0"/>
              <a:t>“</a:t>
            </a:r>
            <a:r>
              <a:rPr lang="en-US" dirty="0" err="1"/>
              <a:t>DoN</a:t>
            </a:r>
            <a:r>
              <a:rPr lang="en-US" dirty="0"/>
              <a:t> must urgently develop an organizational data plan.”</a:t>
            </a:r>
          </a:p>
          <a:p>
            <a:r>
              <a:rPr lang="en-US" dirty="0"/>
              <a:t>“In the future, data will win wars.”</a:t>
            </a:r>
          </a:p>
          <a:p>
            <a:r>
              <a:rPr lang="en-US" dirty="0"/>
              <a:t>“Data is ultimate ‘component’ for AI systems and must be controlled.”</a:t>
            </a:r>
          </a:p>
        </p:txBody>
      </p:sp>
      <p:pic>
        <p:nvPicPr>
          <p:cNvPr id="4" name="Picture 3">
            <a:hlinkClick r:id="rId3"/>
          </p:cNvPr>
          <p:cNvPicPr>
            <a:picLocks noChangeAspect="1"/>
          </p:cNvPicPr>
          <p:nvPr/>
        </p:nvPicPr>
        <p:blipFill>
          <a:blip r:embed="rId4"/>
          <a:stretch>
            <a:fillRect/>
          </a:stretch>
        </p:blipFill>
        <p:spPr>
          <a:xfrm>
            <a:off x="10172319" y="525012"/>
            <a:ext cx="1688797" cy="2050407"/>
          </a:xfrm>
          <a:prstGeom prst="rect">
            <a:avLst/>
          </a:prstGeom>
          <a:ln>
            <a:solidFill>
              <a:schemeClr val="tx2"/>
            </a:solidFill>
          </a:ln>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201</a:t>
            </a:fld>
            <a:endParaRPr lang="en-US"/>
          </a:p>
        </p:txBody>
      </p:sp>
    </p:spTree>
    <p:extLst>
      <p:ext uri="{BB962C8B-B14F-4D97-AF65-F5344CB8AC3E}">
        <p14:creationId xmlns:p14="http://schemas.microsoft.com/office/powerpoint/2010/main" val="13958224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47282" cy="1325563"/>
          </a:xfrm>
        </p:spPr>
        <p:txBody>
          <a:bodyPr>
            <a:normAutofit/>
          </a:bodyPr>
          <a:lstStyle/>
          <a:p>
            <a:r>
              <a:rPr lang="en-US" sz="4000" b="1" dirty="0"/>
              <a:t>Naval Applications of Machine Learning Workshop</a:t>
            </a:r>
            <a:r>
              <a:rPr lang="en-US" sz="4000" dirty="0"/>
              <a:t> </a:t>
            </a:r>
            <a:r>
              <a:rPr lang="en-US" sz="3600" dirty="0"/>
              <a:t>SSC Pacific, 13-15 FEB 2018 </a:t>
            </a:r>
            <a:endParaRPr lang="en-US" dirty="0"/>
          </a:p>
        </p:txBody>
      </p:sp>
      <p:sp>
        <p:nvSpPr>
          <p:cNvPr id="3" name="Content Placeholder 2"/>
          <p:cNvSpPr>
            <a:spLocks noGrp="1"/>
          </p:cNvSpPr>
          <p:nvPr>
            <p:ph idx="1"/>
          </p:nvPr>
        </p:nvSpPr>
        <p:spPr>
          <a:xfrm>
            <a:off x="838200" y="1825624"/>
            <a:ext cx="10515600" cy="4890135"/>
          </a:xfrm>
        </p:spPr>
        <p:txBody>
          <a:bodyPr>
            <a:normAutofit/>
          </a:bodyPr>
          <a:lstStyle/>
          <a:p>
            <a:r>
              <a:rPr lang="en-US" dirty="0"/>
              <a:t>Broad interest: 40 presentations and 50 posters!</a:t>
            </a:r>
          </a:p>
          <a:p>
            <a:r>
              <a:rPr lang="en-US" dirty="0"/>
              <a:t>Broad range of topic categories: </a:t>
            </a:r>
          </a:p>
          <a:p>
            <a:pPr lvl="1"/>
            <a:r>
              <a:rPr lang="en-US" dirty="0"/>
              <a:t>Naval Research and Development, </a:t>
            </a:r>
          </a:p>
          <a:p>
            <a:pPr lvl="1"/>
            <a:r>
              <a:rPr lang="en-US" dirty="0"/>
              <a:t>Computer Vision, </a:t>
            </a:r>
          </a:p>
          <a:p>
            <a:pPr lvl="1"/>
            <a:r>
              <a:rPr lang="en-US" dirty="0"/>
              <a:t>Autonomy and Cognitive Electronic Warfare,</a:t>
            </a:r>
          </a:p>
          <a:p>
            <a:pPr lvl="1"/>
            <a:r>
              <a:rPr lang="en-US" dirty="0"/>
              <a:t>Cybersecurity, Algorithms, and Theory</a:t>
            </a:r>
          </a:p>
          <a:p>
            <a:r>
              <a:rPr lang="en-US" dirty="0">
                <a:hlinkClick r:id="rId3"/>
              </a:rPr>
              <a:t>https://sites.google.com/go.spawar.navy.mil/naml2018/agenda</a:t>
            </a:r>
            <a:r>
              <a:rPr lang="en-US" dirty="0"/>
              <a:t> </a:t>
            </a:r>
          </a:p>
          <a:p>
            <a:r>
              <a:rPr lang="en-US" dirty="0"/>
              <a:t>Plenary roundtable discussion recognized value and need to establish a machine learning (ML) data strategy, for both inputs and outputs</a:t>
            </a:r>
          </a:p>
          <a:p>
            <a:r>
              <a:rPr lang="en-US" dirty="0">
                <a:hlinkClick r:id="rId4"/>
              </a:rPr>
              <a:t>Report</a:t>
            </a:r>
            <a:r>
              <a:rPr lang="en-US" dirty="0"/>
              <a:t> and </a:t>
            </a:r>
            <a:r>
              <a:rPr lang="en-US" dirty="0">
                <a:hlinkClick r:id="rId5"/>
              </a:rPr>
              <a:t>article</a:t>
            </a:r>
            <a:r>
              <a:rPr lang="en-US" dirty="0"/>
              <a:t> online.  Also notification about </a:t>
            </a:r>
            <a:r>
              <a:rPr lang="en-US" dirty="0">
                <a:hlinkClick r:id="rId6"/>
              </a:rPr>
              <a:t>NAML 2020</a:t>
            </a:r>
            <a:r>
              <a:rPr lang="en-US" dirty="0"/>
              <a:t>.</a:t>
            </a:r>
          </a:p>
        </p:txBody>
      </p:sp>
      <p:pic>
        <p:nvPicPr>
          <p:cNvPr id="5" name="Picture 4"/>
          <p:cNvPicPr>
            <a:picLocks noChangeAspect="1"/>
          </p:cNvPicPr>
          <p:nvPr/>
        </p:nvPicPr>
        <p:blipFill>
          <a:blip r:embed="rId7"/>
          <a:stretch>
            <a:fillRect/>
          </a:stretch>
        </p:blipFill>
        <p:spPr>
          <a:xfrm>
            <a:off x="8656607" y="1825625"/>
            <a:ext cx="2428875" cy="2438400"/>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202</a:t>
            </a:fld>
            <a:endParaRPr lang="en-US"/>
          </a:p>
        </p:txBody>
      </p:sp>
    </p:spTree>
    <p:extLst>
      <p:ext uri="{BB962C8B-B14F-4D97-AF65-F5344CB8AC3E}">
        <p14:creationId xmlns:p14="http://schemas.microsoft.com/office/powerpoint/2010/main" val="2968604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091353" cy="1325563"/>
          </a:xfrm>
        </p:spPr>
        <p:txBody>
          <a:bodyPr/>
          <a:lstStyle/>
          <a:p>
            <a:r>
              <a:rPr lang="en-US" dirty="0"/>
              <a:t>DoD Artificial Intelligence (AI) Strategy </a:t>
            </a:r>
            <a:r>
              <a:rPr lang="en-US" sz="3200" dirty="0"/>
              <a:t>February 2019</a:t>
            </a:r>
          </a:p>
        </p:txBody>
      </p:sp>
      <p:sp>
        <p:nvSpPr>
          <p:cNvPr id="3" name="Content Placeholder 2"/>
          <p:cNvSpPr>
            <a:spLocks noGrp="1"/>
          </p:cNvSpPr>
          <p:nvPr>
            <p:ph idx="1"/>
          </p:nvPr>
        </p:nvSpPr>
        <p:spPr>
          <a:xfrm>
            <a:off x="838200" y="1825624"/>
            <a:ext cx="10515600" cy="5032375"/>
          </a:xfrm>
        </p:spPr>
        <p:txBody>
          <a:bodyPr>
            <a:normAutofit fontScale="85000" lnSpcReduction="20000"/>
          </a:bodyPr>
          <a:lstStyle/>
          <a:p>
            <a:r>
              <a:rPr lang="en-US" sz="2000" dirty="0">
                <a:hlinkClick r:id="rId3"/>
              </a:rPr>
              <a:t>https://media.defense.gov/2019/Feb/12/2002088963/-1/-1/1/SUMMARY-OF-DOD-AI-STRATEGY.PDF</a:t>
            </a:r>
            <a:r>
              <a:rPr lang="en-US" sz="2000" dirty="0"/>
              <a:t> </a:t>
            </a:r>
          </a:p>
          <a:p>
            <a:r>
              <a:rPr lang="en-US" dirty="0"/>
              <a:t>“</a:t>
            </a:r>
            <a:r>
              <a:rPr lang="en-US" i="1" dirty="0"/>
              <a:t>Leading in military ethics and AI safety. </a:t>
            </a:r>
            <a:r>
              <a:rPr lang="en-US" dirty="0"/>
              <a:t>The Department will articulate its vision and guiding principles for using AI in a lawful and ethical manner to promote our values. We will consult with leaders from across academia, private industry, and the international community to advance AI ethics and safety in the military context. We will invest in the research and development of AI systems that are resilient, robust, reliable, and secure; we will continue to fund research into techniques that produce more explainable AI; and we will pioneer approaches for AI test, evaluation, verification, and validation. We will also seek opportunities to use AI to reduce unintentional harm and collateral damage via increased situational awareness and enhanced decision support. As we improve the technology and our use of it, we will continue to share our aims, ethical guidelines, and safety procedures to encourage responsible AI development and use by other nations.”</a:t>
            </a:r>
          </a:p>
          <a:p>
            <a:r>
              <a:rPr lang="en-US" dirty="0"/>
              <a:t>Terri Moon </a:t>
            </a:r>
            <a:r>
              <a:rPr lang="en-US" dirty="0" err="1"/>
              <a:t>Cronk</a:t>
            </a:r>
            <a:r>
              <a:rPr lang="en-US" dirty="0"/>
              <a:t>, “</a:t>
            </a:r>
            <a:r>
              <a:rPr lang="en-US" dirty="0">
                <a:hlinkClick r:id="rId4"/>
              </a:rPr>
              <a:t>DOD Unveils Its Artificial Intelligence Strategy</a:t>
            </a:r>
            <a:r>
              <a:rPr lang="en-US" dirty="0"/>
              <a:t>”, Defense.gov</a:t>
            </a:r>
          </a:p>
          <a:p>
            <a:r>
              <a:rPr lang="en-US" dirty="0"/>
              <a:t>Execution:</a:t>
            </a:r>
          </a:p>
        </p:txBody>
      </p:sp>
      <p:pic>
        <p:nvPicPr>
          <p:cNvPr id="4" name="Picture 3">
            <a:hlinkClick r:id="rId3"/>
          </p:cNvPr>
          <p:cNvPicPr>
            <a:picLocks noChangeAspect="1"/>
          </p:cNvPicPr>
          <p:nvPr/>
        </p:nvPicPr>
        <p:blipFill>
          <a:blip r:embed="rId5"/>
          <a:stretch>
            <a:fillRect/>
          </a:stretch>
        </p:blipFill>
        <p:spPr>
          <a:xfrm>
            <a:off x="10474843" y="168504"/>
            <a:ext cx="1554908" cy="1930459"/>
          </a:xfrm>
          <a:prstGeom prst="rect">
            <a:avLst/>
          </a:prstGeom>
        </p:spPr>
      </p:pic>
      <p:sp>
        <p:nvSpPr>
          <p:cNvPr id="9"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203</a:t>
            </a:fld>
            <a:endParaRPr lang="en-US"/>
          </a:p>
        </p:txBody>
      </p:sp>
    </p:spTree>
    <p:extLst>
      <p:ext uri="{BB962C8B-B14F-4D97-AF65-F5344CB8AC3E}">
        <p14:creationId xmlns:p14="http://schemas.microsoft.com/office/powerpoint/2010/main" val="23983192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Defense Innovation Board </a:t>
            </a:r>
            <a:br>
              <a:rPr lang="en-US" dirty="0"/>
            </a:br>
            <a:r>
              <a:rPr lang="en-US" dirty="0"/>
              <a:t>(DIB) AI Principles Project</a:t>
            </a:r>
          </a:p>
        </p:txBody>
      </p:sp>
      <p:sp>
        <p:nvSpPr>
          <p:cNvPr id="3" name="Content Placeholder 2"/>
          <p:cNvSpPr>
            <a:spLocks noGrp="1"/>
          </p:cNvSpPr>
          <p:nvPr>
            <p:ph idx="1"/>
          </p:nvPr>
        </p:nvSpPr>
        <p:spPr>
          <a:xfrm>
            <a:off x="838200" y="1825625"/>
            <a:ext cx="10658302" cy="4837026"/>
          </a:xfrm>
        </p:spPr>
        <p:txBody>
          <a:bodyPr>
            <a:normAutofit fontScale="92500"/>
          </a:bodyPr>
          <a:lstStyle/>
          <a:p>
            <a:r>
              <a:rPr lang="en-US" dirty="0">
                <a:hlinkClick r:id="rId3"/>
              </a:rPr>
              <a:t>https://innovation.defense.gov/ai</a:t>
            </a:r>
            <a:r>
              <a:rPr lang="en-US" dirty="0"/>
              <a:t>   </a:t>
            </a:r>
            <a:r>
              <a:rPr lang="en-US" sz="1900" dirty="0"/>
              <a:t>(</a:t>
            </a:r>
            <a:r>
              <a:rPr lang="en-US" sz="1900" dirty="0">
                <a:hlinkClick r:id="rId4"/>
              </a:rPr>
              <a:t>Primary Document</a:t>
            </a:r>
            <a:r>
              <a:rPr lang="en-US" sz="1900" dirty="0"/>
              <a:t>)  (</a:t>
            </a:r>
            <a:r>
              <a:rPr lang="en-US" sz="1900" dirty="0">
                <a:hlinkClick r:id="rId5"/>
              </a:rPr>
              <a:t>Supporting Document</a:t>
            </a:r>
            <a:r>
              <a:rPr lang="en-US" sz="1900" dirty="0"/>
              <a:t>)</a:t>
            </a:r>
            <a:endParaRPr lang="en-US" dirty="0"/>
          </a:p>
          <a:p>
            <a:r>
              <a:rPr lang="en-US" dirty="0"/>
              <a:t>“We have witnessed how deeply committed the women and men who work in the Department are to ethics: avoiding civilian casualties, adhering to international humanitarian law, and collaborating with allies in international fora to advance international law and norms. Additionally, the Department extensively tests all its systems, especially weapons systems, and systems employing AI will likely be subjected to more scrutiny than ever before.”</a:t>
            </a:r>
          </a:p>
          <a:p>
            <a:r>
              <a:rPr lang="en-US" dirty="0"/>
              <a:t>“The DIB noted that -- as with all new technologies -- rigorous work is needed to ensure new tools are used responsibly and ethically. The stakes are high in fields such as medicine or banking, but nowhere are they higher than in national security.”</a:t>
            </a:r>
          </a:p>
          <a:p>
            <a:r>
              <a:rPr lang="en-US" dirty="0"/>
              <a:t>Approved by DIB on 31 OCT 2019</a:t>
            </a:r>
          </a:p>
          <a:p>
            <a:endParaRPr lang="en-US" dirty="0"/>
          </a:p>
        </p:txBody>
      </p:sp>
      <p:pic>
        <p:nvPicPr>
          <p:cNvPr id="4" name="Picture 3">
            <a:hlinkClick r:id="rId3"/>
          </p:cNvPr>
          <p:cNvPicPr>
            <a:picLocks noChangeAspect="1"/>
          </p:cNvPicPr>
          <p:nvPr/>
        </p:nvPicPr>
        <p:blipFill>
          <a:blip r:embed="rId6"/>
          <a:stretch>
            <a:fillRect/>
          </a:stretch>
        </p:blipFill>
        <p:spPr>
          <a:xfrm>
            <a:off x="7248698" y="528291"/>
            <a:ext cx="4505065" cy="964739"/>
          </a:xfrm>
          <a:prstGeom prst="rect">
            <a:avLst/>
          </a:prstGeom>
        </p:spPr>
      </p:pic>
      <p:sp>
        <p:nvSpPr>
          <p:cNvPr id="9"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204</a:t>
            </a:fld>
            <a:endParaRPr lang="en-US"/>
          </a:p>
        </p:txBody>
      </p:sp>
    </p:spTree>
    <p:extLst>
      <p:ext uri="{BB962C8B-B14F-4D97-AF65-F5344CB8AC3E}">
        <p14:creationId xmlns:p14="http://schemas.microsoft.com/office/powerpoint/2010/main" val="34579894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393" y="365125"/>
            <a:ext cx="7830063" cy="1325563"/>
          </a:xfrm>
        </p:spPr>
        <p:txBody>
          <a:bodyPr>
            <a:normAutofit/>
          </a:bodyPr>
          <a:lstStyle/>
          <a:p>
            <a:r>
              <a:rPr lang="en-US" dirty="0"/>
              <a:t>Joint Artificial Intelligence Center</a:t>
            </a:r>
            <a:br>
              <a:rPr lang="en-US" dirty="0"/>
            </a:br>
            <a:r>
              <a:rPr lang="en-US" dirty="0"/>
              <a:t>(JAIC) </a:t>
            </a:r>
            <a:r>
              <a:rPr lang="en-US" sz="3600" dirty="0">
                <a:hlinkClick r:id="rId3"/>
              </a:rPr>
              <a:t>https://www.ai.mil</a:t>
            </a:r>
            <a:endParaRPr lang="en-US" sz="3600" dirty="0"/>
          </a:p>
        </p:txBody>
      </p:sp>
      <p:sp>
        <p:nvSpPr>
          <p:cNvPr id="3" name="Content Placeholder 2"/>
          <p:cNvSpPr>
            <a:spLocks noGrp="1"/>
          </p:cNvSpPr>
          <p:nvPr>
            <p:ph idx="1"/>
          </p:nvPr>
        </p:nvSpPr>
        <p:spPr>
          <a:xfrm>
            <a:off x="648393" y="2148839"/>
            <a:ext cx="11413373" cy="4670492"/>
          </a:xfrm>
        </p:spPr>
        <p:txBody>
          <a:bodyPr>
            <a:normAutofit fontScale="85000" lnSpcReduction="10000"/>
          </a:bodyPr>
          <a:lstStyle/>
          <a:p>
            <a:pPr marL="0" indent="0">
              <a:buNone/>
            </a:pPr>
            <a:r>
              <a:rPr lang="en-US" sz="3100" dirty="0"/>
              <a:t>DoD CIO </a:t>
            </a:r>
            <a:r>
              <a:rPr lang="en-US" sz="3100" dirty="0">
                <a:hlinkClick r:id="rId4"/>
              </a:rPr>
              <a:t>Joint Artificial Intelligence Center (JAIC)</a:t>
            </a:r>
            <a:r>
              <a:rPr lang="en-US" sz="3100" dirty="0"/>
              <a:t> tasked to execute DoD AI Strategy.</a:t>
            </a:r>
          </a:p>
          <a:p>
            <a:pPr marL="0" indent="0">
              <a:buNone/>
            </a:pPr>
            <a:endParaRPr lang="en-US" dirty="0"/>
          </a:p>
          <a:p>
            <a:pPr marL="0" indent="0">
              <a:buNone/>
            </a:pPr>
            <a:r>
              <a:rPr lang="en-US" dirty="0"/>
              <a:t>JAIC’s Guiding Tenets:</a:t>
            </a:r>
          </a:p>
          <a:p>
            <a:r>
              <a:rPr lang="en-US" dirty="0"/>
              <a:t>AI is critical to the future of United States’ national security, and the JAIC is the focal point for the execution of the DoD AI Strategy.</a:t>
            </a:r>
          </a:p>
          <a:p>
            <a:r>
              <a:rPr lang="en-US" dirty="0"/>
              <a:t>We exist to create and enable impact for the Armed Services and DoD Components across the full range of their missions – from back office to front lines of the battlefield.</a:t>
            </a:r>
          </a:p>
          <a:p>
            <a:r>
              <a:rPr lang="en-US" dirty="0"/>
              <a:t>Leadership in ethics and values is core to everything we do at the JAIC.</a:t>
            </a:r>
          </a:p>
          <a:p>
            <a:r>
              <a:rPr lang="en-US" dirty="0"/>
              <a:t>The JAIC attracts the best and brightest people from across DoD, commercial industry, and academia. When they get here, they are empowered to bring their expertise to the Department’s transformation.</a:t>
            </a:r>
          </a:p>
          <a:p>
            <a:r>
              <a:rPr lang="en-US" dirty="0">
                <a:hlinkClick r:id="rId5"/>
              </a:rPr>
              <a:t>Ethical Principles for AI</a:t>
            </a:r>
            <a:r>
              <a:rPr lang="en-US" dirty="0"/>
              <a:t>: </a:t>
            </a:r>
            <a:r>
              <a:rPr lang="en-US" i="1" dirty="0"/>
              <a:t>Responsible, Equitable, Traceable, Reliable,  Governable</a:t>
            </a:r>
            <a:r>
              <a:rPr lang="en-US" dirty="0"/>
              <a:t>.</a:t>
            </a:r>
          </a:p>
          <a:p>
            <a:endParaRPr lang="en-US" dirty="0"/>
          </a:p>
        </p:txBody>
      </p:sp>
      <p:pic>
        <p:nvPicPr>
          <p:cNvPr id="4" name="Picture 3">
            <a:hlinkClick r:id="rId3"/>
          </p:cNvPr>
          <p:cNvPicPr>
            <a:picLocks noChangeAspect="1"/>
          </p:cNvPicPr>
          <p:nvPr/>
        </p:nvPicPr>
        <p:blipFill>
          <a:blip r:embed="rId6"/>
          <a:stretch>
            <a:fillRect/>
          </a:stretch>
        </p:blipFill>
        <p:spPr>
          <a:xfrm>
            <a:off x="8625669" y="500062"/>
            <a:ext cx="3375657" cy="1325563"/>
          </a:xfrm>
          <a:prstGeom prst="rect">
            <a:avLst/>
          </a:prstGeom>
        </p:spPr>
      </p:pic>
      <p:sp>
        <p:nvSpPr>
          <p:cNvPr id="9"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205</a:t>
            </a:fld>
            <a:endParaRPr lang="en-US" dirty="0"/>
          </a:p>
        </p:txBody>
      </p:sp>
    </p:spTree>
    <p:extLst>
      <p:ext uri="{BB962C8B-B14F-4D97-AF65-F5344CB8AC3E}">
        <p14:creationId xmlns:p14="http://schemas.microsoft.com/office/powerpoint/2010/main" val="258836959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553450" cy="1325563"/>
          </a:xfrm>
        </p:spPr>
        <p:txBody>
          <a:bodyPr/>
          <a:lstStyle/>
          <a:p>
            <a:r>
              <a:rPr lang="en-US" dirty="0"/>
              <a:t>DoD Prototyping Guidebook, Emerging Capability and Prototyping</a:t>
            </a:r>
          </a:p>
        </p:txBody>
      </p:sp>
      <p:sp>
        <p:nvSpPr>
          <p:cNvPr id="3" name="Content Placeholder 2"/>
          <p:cNvSpPr>
            <a:spLocks noGrp="1"/>
          </p:cNvSpPr>
          <p:nvPr>
            <p:ph idx="1"/>
          </p:nvPr>
        </p:nvSpPr>
        <p:spPr/>
        <p:txBody>
          <a:bodyPr>
            <a:normAutofit/>
          </a:bodyPr>
          <a:lstStyle/>
          <a:p>
            <a:pPr marL="0" indent="0">
              <a:buNone/>
            </a:pPr>
            <a:r>
              <a:rPr lang="en-US" dirty="0">
                <a:hlinkClick r:id="rId3"/>
              </a:rPr>
              <a:t>DoD Prototyping Guidebook</a:t>
            </a:r>
            <a:r>
              <a:rPr lang="en-US" dirty="0"/>
              <a:t>, OUSD R+E </a:t>
            </a:r>
          </a:p>
          <a:p>
            <a:r>
              <a:rPr lang="en-US" dirty="0"/>
              <a:t>Issued by the Office of the Under Secretary of Defense for Research and Engineering's Prototypes and Experiments office.</a:t>
            </a:r>
          </a:p>
          <a:p>
            <a:r>
              <a:rPr lang="en-US" dirty="0"/>
              <a:t>This guidebook attempts to capture and consolidate the approaches, best practices, and recommendations that Department of Defense (DoD) Components have used for decades to plan and execute prototyping projects for the DoD.  This guidebook is an introductory and reference document that can be used by DoD research and acquisition professionals conducting prototyping projects and staff officers seeking to increase their knowledge of prototyping.</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206</a:t>
            </a:fld>
            <a:endParaRPr lang="en-US"/>
          </a:p>
        </p:txBody>
      </p:sp>
      <p:pic>
        <p:nvPicPr>
          <p:cNvPr id="5" name="Picture 4">
            <a:hlinkClick r:id="rId3"/>
          </p:cNvPr>
          <p:cNvPicPr>
            <a:picLocks noChangeAspect="1"/>
          </p:cNvPicPr>
          <p:nvPr/>
        </p:nvPicPr>
        <p:blipFill>
          <a:blip r:embed="rId4"/>
          <a:stretch>
            <a:fillRect/>
          </a:stretch>
        </p:blipFill>
        <p:spPr>
          <a:xfrm>
            <a:off x="9629962" y="198656"/>
            <a:ext cx="1676025" cy="1658500"/>
          </a:xfrm>
          <a:prstGeom prst="rect">
            <a:avLst/>
          </a:prstGeom>
        </p:spPr>
      </p:pic>
    </p:spTree>
    <p:extLst>
      <p:ext uri="{BB962C8B-B14F-4D97-AF65-F5344CB8AC3E}">
        <p14:creationId xmlns:p14="http://schemas.microsoft.com/office/powerpoint/2010/main" val="8667880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188200" cy="1325563"/>
          </a:xfrm>
        </p:spPr>
        <p:txBody>
          <a:bodyPr/>
          <a:lstStyle/>
          <a:p>
            <a:r>
              <a:rPr lang="en-US" b="1" dirty="0"/>
              <a:t>CTF 151: Counter-Piracy</a:t>
            </a:r>
          </a:p>
        </p:txBody>
      </p:sp>
      <p:sp>
        <p:nvSpPr>
          <p:cNvPr id="3" name="Content Placeholder 2"/>
          <p:cNvSpPr>
            <a:spLocks noGrp="1"/>
          </p:cNvSpPr>
          <p:nvPr>
            <p:ph idx="1"/>
          </p:nvPr>
        </p:nvSpPr>
        <p:spPr>
          <a:xfrm>
            <a:off x="838200" y="1825625"/>
            <a:ext cx="10353040" cy="4351338"/>
          </a:xfrm>
        </p:spPr>
        <p:txBody>
          <a:bodyPr>
            <a:normAutofit fontScale="92500"/>
          </a:bodyPr>
          <a:lstStyle/>
          <a:p>
            <a:r>
              <a:rPr lang="en-US" dirty="0">
                <a:hlinkClick r:id="rId3"/>
              </a:rPr>
              <a:t>Combined Task Force 151 (CTF 151)</a:t>
            </a:r>
            <a:r>
              <a:rPr lang="en-US" dirty="0"/>
              <a:t> is one of three task forces operated by </a:t>
            </a:r>
            <a:r>
              <a:rPr lang="en-US" dirty="0">
                <a:hlinkClick r:id="rId4"/>
              </a:rPr>
              <a:t>Combined Maritime Forces (CMF)</a:t>
            </a:r>
            <a:r>
              <a:rPr lang="en-US" dirty="0"/>
              <a:t>.</a:t>
            </a:r>
          </a:p>
          <a:p>
            <a:r>
              <a:rPr lang="en-US" dirty="0"/>
              <a:t>In accordance with United Nations Security Council Resolutions, and in cooperation with CMF coastal states, CTF 151’s mission is to deter and disrupt piracy and armed robbery at sea and to engage with regional and other partners to build capacity and improve relevant capabilities in order to protect global maritime commerce and secure freedom of navigation.</a:t>
            </a:r>
          </a:p>
          <a:p>
            <a:r>
              <a:rPr lang="en-US" dirty="0"/>
              <a:t>CTF 151 was established in January 2009 with a specific piracy mission-based mandate, currently endorsed under UNSCR 2316. This has now been expanded to include conducting wider maritime security operations in support of CMF.</a:t>
            </a:r>
          </a:p>
        </p:txBody>
      </p:sp>
      <p:pic>
        <p:nvPicPr>
          <p:cNvPr id="4" name="Picture 3">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78240" y="364966"/>
            <a:ext cx="1315720" cy="1315720"/>
          </a:xfrm>
          <a:prstGeom prst="rect">
            <a:avLst/>
          </a:prstGeom>
        </p:spPr>
      </p:pic>
      <p:pic>
        <p:nvPicPr>
          <p:cNvPr id="5" name="Picture 4">
            <a:hlinkClick r:id="rId4"/>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6880" y="364966"/>
            <a:ext cx="1315720" cy="1315720"/>
          </a:xfrm>
          <a:prstGeom prst="rect">
            <a:avLst/>
          </a:prstGeom>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207</a:t>
            </a:fld>
            <a:endParaRPr lang="en-US"/>
          </a:p>
        </p:txBody>
      </p:sp>
    </p:spTree>
    <p:extLst>
      <p:ext uri="{BB962C8B-B14F-4D97-AF65-F5344CB8AC3E}">
        <p14:creationId xmlns:p14="http://schemas.microsoft.com/office/powerpoint/2010/main" val="38166563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353993" cy="1325563"/>
          </a:xfrm>
        </p:spPr>
        <p:txBody>
          <a:bodyPr>
            <a:normAutofit fontScale="90000"/>
          </a:bodyPr>
          <a:lstStyle/>
          <a:p>
            <a:r>
              <a:rPr lang="en-US" dirty="0"/>
              <a:t>Feedback by “Doc” Will Bundy</a:t>
            </a:r>
            <a:br>
              <a:rPr lang="en-US" dirty="0"/>
            </a:br>
            <a:r>
              <a:rPr lang="en-US" sz="2700" dirty="0"/>
              <a:t>Ph.D., CAPT USN (Ret.) Naval War College, 1946-2019</a:t>
            </a:r>
          </a:p>
        </p:txBody>
      </p:sp>
      <p:sp>
        <p:nvSpPr>
          <p:cNvPr id="6" name="Content Placeholder 5"/>
          <p:cNvSpPr>
            <a:spLocks noGrp="1"/>
          </p:cNvSpPr>
          <p:nvPr>
            <p:ph idx="1"/>
          </p:nvPr>
        </p:nvSpPr>
        <p:spPr/>
        <p:txBody>
          <a:bodyPr>
            <a:normAutofit fontScale="92500" lnSpcReduction="10000"/>
          </a:bodyPr>
          <a:lstStyle/>
          <a:p>
            <a:r>
              <a:rPr lang="en-US" dirty="0"/>
              <a:t>UUVs will need to operate by mission command, like submarines, given broad missions and the UUV will decide what targets need to be engaged</a:t>
            </a:r>
          </a:p>
          <a:p>
            <a:r>
              <a:rPr lang="en-US" dirty="0"/>
              <a:t>To follow this ethical argument, must build Mission Command capabilities into your intelligent agent controller</a:t>
            </a:r>
          </a:p>
          <a:p>
            <a:r>
              <a:rPr lang="en-US" dirty="0"/>
              <a:t>High-confidence Automated Target recognition will be required.</a:t>
            </a:r>
          </a:p>
          <a:p>
            <a:r>
              <a:rPr lang="en-US" dirty="0"/>
              <a:t>We need to let machines kill things.</a:t>
            </a:r>
          </a:p>
          <a:p>
            <a:r>
              <a:rPr lang="en-US" dirty="0"/>
              <a:t>Relevant: unrestricted submarine warfare in WWII. Recommended reading: ‘Execute Against Japan – The US Decision To Conduct Unrestricted Submarine Warfare’ by Joel </a:t>
            </a:r>
            <a:r>
              <a:rPr lang="en-US" dirty="0" err="1"/>
              <a:t>Holwitt</a:t>
            </a:r>
            <a:endParaRPr lang="en-US" dirty="0"/>
          </a:p>
          <a:p>
            <a:r>
              <a:rPr lang="en-US" dirty="0"/>
              <a:t>Noted “collaborative mission autonomy“ as important concept / capability</a:t>
            </a:r>
          </a:p>
          <a:p>
            <a:r>
              <a:rPr lang="en-US" dirty="0"/>
              <a:t>Recommendation: need to engage LTG Shanahan of Joint AI Command.</a:t>
            </a:r>
          </a:p>
        </p:txBody>
      </p:sp>
      <p:pic>
        <p:nvPicPr>
          <p:cNvPr id="7" name="Content Placeholder 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9466" y="315010"/>
            <a:ext cx="1043913" cy="1304891"/>
          </a:xfrm>
          <a:prstGeom prst="rect">
            <a:avLst/>
          </a:prstGeom>
        </p:spPr>
      </p:pic>
      <p:pic>
        <p:nvPicPr>
          <p:cNvPr id="8" name="Picture 7">
            <a:hlinkClick r:id="rId5"/>
          </p:cNvPr>
          <p:cNvPicPr>
            <a:picLocks noChangeAspect="1"/>
          </p:cNvPicPr>
          <p:nvPr/>
        </p:nvPicPr>
        <p:blipFill>
          <a:blip r:embed="rId6"/>
          <a:stretch>
            <a:fillRect/>
          </a:stretch>
        </p:blipFill>
        <p:spPr>
          <a:xfrm>
            <a:off x="9860279" y="315011"/>
            <a:ext cx="2086905" cy="1304890"/>
          </a:xfrm>
          <a:prstGeom prst="rect">
            <a:avLst/>
          </a:prstGeom>
        </p:spPr>
      </p:pic>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208</a:t>
            </a:fld>
            <a:endParaRPr lang="en-US"/>
          </a:p>
        </p:txBody>
      </p:sp>
    </p:spTree>
    <p:extLst>
      <p:ext uri="{BB962C8B-B14F-4D97-AF65-F5344CB8AC3E}">
        <p14:creationId xmlns:p14="http://schemas.microsoft.com/office/powerpoint/2010/main" val="202218053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Against Japan – The US Decision To Conduct Unrestricted Submarine Warfare</a:t>
            </a:r>
          </a:p>
        </p:txBody>
      </p:sp>
      <p:sp>
        <p:nvSpPr>
          <p:cNvPr id="3" name="Content Placeholder 2"/>
          <p:cNvSpPr>
            <a:spLocks noGrp="1"/>
          </p:cNvSpPr>
          <p:nvPr>
            <p:ph idx="1"/>
          </p:nvPr>
        </p:nvSpPr>
        <p:spPr>
          <a:xfrm>
            <a:off x="838200" y="1825624"/>
            <a:ext cx="11211560" cy="4986655"/>
          </a:xfrm>
        </p:spPr>
        <p:txBody>
          <a:bodyPr>
            <a:normAutofit fontScale="77500" lnSpcReduction="20000"/>
          </a:bodyPr>
          <a:lstStyle/>
          <a:p>
            <a:r>
              <a:rPr lang="en-US" dirty="0">
                <a:hlinkClick r:id="rId3"/>
              </a:rPr>
              <a:t>Joel Ira </a:t>
            </a:r>
            <a:r>
              <a:rPr lang="en-US" dirty="0" err="1">
                <a:hlinkClick r:id="rId3"/>
              </a:rPr>
              <a:t>Holwitt</a:t>
            </a:r>
            <a:r>
              <a:rPr lang="en-US" dirty="0"/>
              <a:t>, Texas A+M University Press</a:t>
            </a:r>
          </a:p>
          <a:p>
            <a:r>
              <a:rPr lang="en-US" dirty="0"/>
              <a:t>“ . . . until now how the Navy managed to instantaneously move from the overt legal restrictions of the naval arms treaties that bound submarines to the cruiser rules of the eighteenth century to a declaration of unrestricted submarine warfare against Japan immediately after the attack on Pearl Harbor has never been explained. Lieutenant </a:t>
            </a:r>
            <a:r>
              <a:rPr lang="en-US" dirty="0" err="1"/>
              <a:t>Holwitt</a:t>
            </a:r>
            <a:r>
              <a:rPr lang="en-US" dirty="0"/>
              <a:t> has dissected this process and has created a compelling story of who did what, when, and to whom.”—The Submarine Review</a:t>
            </a:r>
          </a:p>
          <a:p>
            <a:r>
              <a:rPr lang="en-US" dirty="0"/>
              <a:t>“Execute against Japan should be required reading for naval officers (especially in submarine wardrooms), as well as for anyone interested in history, policy, or international law.”                  — Adm. James P. </a:t>
            </a:r>
            <a:r>
              <a:rPr lang="en-US" dirty="0" err="1"/>
              <a:t>Wisecup</a:t>
            </a:r>
            <a:r>
              <a:rPr lang="en-US" dirty="0"/>
              <a:t>, President, US Naval War College (for Naval War College Review)</a:t>
            </a:r>
          </a:p>
          <a:p>
            <a:r>
              <a:rPr lang="en-US" dirty="0"/>
              <a:t>“Although the policy of unrestricted air and submarine warfare proved critical to the Pacific war’s course, this splendid work is the first comprehensive account of its origins—illustrating that historians have by no means exhausted questions about this conflict.”—World War II Magazine</a:t>
            </a:r>
          </a:p>
          <a:p>
            <a:r>
              <a:rPr lang="en-US" dirty="0"/>
              <a:t>“US Navy submarine officer Joel Ira </a:t>
            </a:r>
            <a:r>
              <a:rPr lang="en-US" dirty="0" err="1"/>
              <a:t>Holwitt</a:t>
            </a:r>
            <a:r>
              <a:rPr lang="en-US" dirty="0"/>
              <a:t> has performed an impressive feat with this book. . .  </a:t>
            </a:r>
            <a:r>
              <a:rPr lang="en-US" dirty="0" err="1"/>
              <a:t>Holwitt</a:t>
            </a:r>
            <a:r>
              <a:rPr lang="en-US" dirty="0"/>
              <a:t> is to be commended for not shying away from moral judgments . . . This is a superb book that fully explains how the United States came to adopt a strategy regarded by many as illegal and tantamount to ‘terror’.”—Military Review</a:t>
            </a:r>
          </a:p>
        </p:txBody>
      </p:sp>
      <p:pic>
        <p:nvPicPr>
          <p:cNvPr id="4" name="Picture 3">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1695" y="359728"/>
            <a:ext cx="886910" cy="1330960"/>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209</a:t>
            </a:fld>
            <a:endParaRPr lang="en-US"/>
          </a:p>
        </p:txBody>
      </p:sp>
    </p:spTree>
    <p:extLst>
      <p:ext uri="{BB962C8B-B14F-4D97-AF65-F5344CB8AC3E}">
        <p14:creationId xmlns:p14="http://schemas.microsoft.com/office/powerpoint/2010/main" val="3470595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525" y="365125"/>
            <a:ext cx="8712680" cy="1325563"/>
          </a:xfrm>
        </p:spPr>
        <p:txBody>
          <a:bodyPr/>
          <a:lstStyle/>
          <a:p>
            <a:r>
              <a:rPr lang="en-US" dirty="0"/>
              <a:t>Ontology Spectrum</a:t>
            </a:r>
          </a:p>
        </p:txBody>
      </p:sp>
      <p:sp>
        <p:nvSpPr>
          <p:cNvPr id="4" name="Slide Number Placeholder 3"/>
          <p:cNvSpPr>
            <a:spLocks noGrp="1"/>
          </p:cNvSpPr>
          <p:nvPr>
            <p:ph type="sldNum" sz="quarter" idx="12"/>
          </p:nvPr>
        </p:nvSpPr>
        <p:spPr/>
        <p:txBody>
          <a:bodyPr/>
          <a:lstStyle/>
          <a:p>
            <a:fld id="{8F304BE6-A6EC-44DD-A690-28101BD4548D}" type="slidenum">
              <a:rPr lang="en-US" smtClean="0"/>
              <a:t>21</a:t>
            </a:fld>
            <a:endParaRPr lang="en-US"/>
          </a:p>
        </p:txBody>
      </p:sp>
      <p:pic>
        <p:nvPicPr>
          <p:cNvPr id="5" name="Picture 4"/>
          <p:cNvPicPr>
            <a:picLocks noChangeAspect="1"/>
          </p:cNvPicPr>
          <p:nvPr/>
        </p:nvPicPr>
        <p:blipFill>
          <a:blip r:embed="rId3" cstate="print"/>
          <a:srcRect/>
          <a:stretch>
            <a:fillRect/>
          </a:stretch>
        </p:blipFill>
        <p:spPr bwMode="auto">
          <a:xfrm>
            <a:off x="66411" y="1"/>
            <a:ext cx="9563363" cy="6857999"/>
          </a:xfrm>
          <a:prstGeom prst="rect">
            <a:avLst/>
          </a:prstGeom>
          <a:noFill/>
          <a:ln w="9525">
            <a:noFill/>
            <a:miter lim="800000"/>
            <a:headEnd/>
            <a:tailEnd/>
          </a:ln>
        </p:spPr>
      </p:pic>
      <p:sp>
        <p:nvSpPr>
          <p:cNvPr id="6" name="Title 3"/>
          <p:cNvSpPr txBox="1">
            <a:spLocks/>
          </p:cNvSpPr>
          <p:nvPr/>
        </p:nvSpPr>
        <p:spPr>
          <a:xfrm>
            <a:off x="9434286" y="246744"/>
            <a:ext cx="2757714" cy="1509485"/>
          </a:xfrm>
          <a:prstGeom prst="rect">
            <a:avLst/>
          </a:prstGeom>
          <a:solidFill>
            <a:schemeClr val="bg1">
              <a:lumMod val="50000"/>
              <a:lumOff val="50000"/>
            </a:schemeClr>
          </a:solidFill>
          <a:ln>
            <a:solidFill>
              <a:schemeClr val="tx1">
                <a:lumMod val="9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effectLst>
                  <a:outerShdw blurRad="50800" dist="38100" dir="2700000" algn="tl" rotWithShape="0">
                    <a:prstClr val="black">
                      <a:alpha val="40000"/>
                    </a:prstClr>
                  </a:outerShdw>
                </a:effectLst>
              </a:rPr>
              <a:t>Improving Semantic Representation</a:t>
            </a:r>
          </a:p>
        </p:txBody>
      </p:sp>
    </p:spTree>
    <p:extLst>
      <p:ext uri="{BB962C8B-B14F-4D97-AF65-F5344CB8AC3E}">
        <p14:creationId xmlns:p14="http://schemas.microsoft.com/office/powerpoint/2010/main" val="32284000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Taking Back the Seas: Transforming the U.S. Surface Fleet for Decision-Centric Warfare</a:t>
            </a:r>
          </a:p>
        </p:txBody>
      </p:sp>
      <p:sp>
        <p:nvSpPr>
          <p:cNvPr id="3" name="Content Placeholder 2"/>
          <p:cNvSpPr>
            <a:spLocks noGrp="1"/>
          </p:cNvSpPr>
          <p:nvPr>
            <p:ph idx="1"/>
          </p:nvPr>
        </p:nvSpPr>
        <p:spPr>
          <a:xfrm>
            <a:off x="838200" y="1825624"/>
            <a:ext cx="10515600" cy="4860925"/>
          </a:xfrm>
        </p:spPr>
        <p:txBody>
          <a:bodyPr>
            <a:normAutofit fontScale="92500" lnSpcReduction="10000"/>
          </a:bodyPr>
          <a:lstStyle/>
          <a:p>
            <a:r>
              <a:rPr lang="en-US" dirty="0">
                <a:hlinkClick r:id="rId3"/>
              </a:rPr>
              <a:t>Center for Strategic and Budgetary Assessments (CSBA), </a:t>
            </a:r>
            <a:r>
              <a:rPr lang="en-US" dirty="0"/>
              <a:t>31 December 2019</a:t>
            </a:r>
          </a:p>
          <a:p>
            <a:pPr marL="0" indent="0">
              <a:buNone/>
            </a:pPr>
            <a:endParaRPr lang="en-US" sz="900" dirty="0"/>
          </a:p>
          <a:p>
            <a:pPr marL="0" indent="0">
              <a:buNone/>
            </a:pPr>
            <a:r>
              <a:rPr lang="en-US" dirty="0"/>
              <a:t>“The U.S. Navy’s surface fleet is at a crossroads. Today’s force lacks the size, resilience, and offensive capacity to contribute effectively to degrading, delaying, or denying aggression. These shortfalls are especially problematic in light of the fact that the surface fleet will play an increasingly important role in the U.S. Navy’s ability to counter enemy attacks. The current fleet is also fiscally unsustainable due to growing operations and support costs for today’s highly integrated and manpower-intensive surface combatants.    </a:t>
            </a:r>
            <a:r>
              <a:rPr lang="en-US" b="1" i="1" dirty="0"/>
              <a:t>New technologies for unmanned systems, sensors, weapons, C3, and countermeasures </a:t>
            </a:r>
            <a:r>
              <a:rPr lang="en-US" dirty="0"/>
              <a:t>could allow significant improvements in the surface fleet’s ability to create complexity for an adversary and harden surface forces from attack while improving surface force’s capacity for maritime or land strike.”</a:t>
            </a:r>
          </a:p>
          <a:p>
            <a:pPr marL="0" indent="0" algn="r">
              <a:buNone/>
            </a:pPr>
            <a:r>
              <a:rPr lang="en-US" dirty="0"/>
              <a:t>Bryan Clark and Timothy A. Walton</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210</a:t>
            </a:fld>
            <a:endParaRPr lang="en-US"/>
          </a:p>
        </p:txBody>
      </p:sp>
      <p:pic>
        <p:nvPicPr>
          <p:cNvPr id="5" name="Picture 4">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0286" y="292636"/>
            <a:ext cx="1103725" cy="1398052"/>
          </a:xfrm>
          <a:prstGeom prst="rect">
            <a:avLst/>
          </a:prstGeom>
        </p:spPr>
      </p:pic>
    </p:spTree>
    <p:extLst>
      <p:ext uri="{BB962C8B-B14F-4D97-AF65-F5344CB8AC3E}">
        <p14:creationId xmlns:p14="http://schemas.microsoft.com/office/powerpoint/2010/main" val="29541788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398119" cy="1325563"/>
          </a:xfrm>
        </p:spPr>
        <p:txBody>
          <a:bodyPr>
            <a:normAutofit/>
          </a:bodyPr>
          <a:lstStyle/>
          <a:p>
            <a:r>
              <a:rPr lang="en-US" sz="3600" dirty="0"/>
              <a:t>Navy Force Structure and Shipbuilding Plans: Background and Issues for Congress</a:t>
            </a:r>
          </a:p>
        </p:txBody>
      </p:sp>
      <p:sp>
        <p:nvSpPr>
          <p:cNvPr id="3" name="Content Placeholder 2"/>
          <p:cNvSpPr>
            <a:spLocks noGrp="1"/>
          </p:cNvSpPr>
          <p:nvPr>
            <p:ph idx="1"/>
          </p:nvPr>
        </p:nvSpPr>
        <p:spPr>
          <a:xfrm>
            <a:off x="838200" y="1825625"/>
            <a:ext cx="10515600" cy="4707060"/>
          </a:xfrm>
        </p:spPr>
        <p:txBody>
          <a:bodyPr>
            <a:normAutofit/>
          </a:bodyPr>
          <a:lstStyle/>
          <a:p>
            <a:r>
              <a:rPr lang="en-US" dirty="0">
                <a:hlinkClick r:id="rId3"/>
              </a:rPr>
              <a:t>Congressional Research Service</a:t>
            </a:r>
            <a:r>
              <a:rPr lang="en-US" dirty="0"/>
              <a:t>, 4 February 2020</a:t>
            </a:r>
          </a:p>
          <a:p>
            <a:r>
              <a:rPr lang="en-US" dirty="0"/>
              <a:t>INFSA = Integrated Naval Force Structure Assessment</a:t>
            </a:r>
          </a:p>
          <a:p>
            <a:r>
              <a:rPr lang="en-US" dirty="0"/>
              <a:t>(excerpted from abstract) “DON officials suggest that the INFSA could shift the fleet to a more distributed architecture that includes a reduced proportion of larger ships, an increased proportion of smaller ships, and a </a:t>
            </a:r>
            <a:r>
              <a:rPr lang="en-US" b="1" i="1" dirty="0"/>
              <a:t>newly created category of large unmanned surface vehicles (USVs) and large unmanned underwater vehicles (UUVs) </a:t>
            </a:r>
            <a:r>
              <a:rPr lang="en-US" dirty="0"/>
              <a:t>. Such a change in fleet architecture could alter, perhaps substantially, the mix of ships to be procured for the Navy and the distribution of Navy shipbuilding work among the nation’s shipyards.”</a:t>
            </a:r>
          </a:p>
          <a:p>
            <a:pPr marL="0" indent="0" algn="r">
              <a:buNone/>
            </a:pPr>
            <a:r>
              <a:rPr lang="en-US" dirty="0"/>
              <a:t>Ronald O’Rourke, Specialist in Naval Affairs</a:t>
            </a:r>
          </a:p>
        </p:txBody>
      </p:sp>
      <p:pic>
        <p:nvPicPr>
          <p:cNvPr id="4" name="Picture 3">
            <a:hlinkClick r:id="rId3"/>
          </p:cNvPr>
          <p:cNvPicPr>
            <a:picLocks noChangeAspect="1"/>
          </p:cNvPicPr>
          <p:nvPr/>
        </p:nvPicPr>
        <p:blipFill>
          <a:blip r:embed="rId4"/>
          <a:stretch>
            <a:fillRect/>
          </a:stretch>
        </p:blipFill>
        <p:spPr>
          <a:xfrm>
            <a:off x="9486900" y="576114"/>
            <a:ext cx="2646480" cy="903584"/>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211</a:t>
            </a:fld>
            <a:endParaRPr lang="en-US"/>
          </a:p>
        </p:txBody>
      </p:sp>
    </p:spTree>
    <p:extLst>
      <p:ext uri="{BB962C8B-B14F-4D97-AF65-F5344CB8AC3E}">
        <p14:creationId xmlns:p14="http://schemas.microsoft.com/office/powerpoint/2010/main" val="3196027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99531" cy="1325563"/>
          </a:xfrm>
        </p:spPr>
        <p:txBody>
          <a:bodyPr>
            <a:normAutofit/>
          </a:bodyPr>
          <a:lstStyle/>
          <a:p>
            <a:r>
              <a:rPr lang="en-US" sz="3600" dirty="0"/>
              <a:t>Acting SECNAV </a:t>
            </a:r>
            <a:r>
              <a:rPr lang="en-US" sz="3600" dirty="0" err="1"/>
              <a:t>Modly</a:t>
            </a:r>
            <a:r>
              <a:rPr lang="en-US" sz="3600" dirty="0"/>
              <a:t>: unmanned, data, wargame, iterate</a:t>
            </a:r>
          </a:p>
        </p:txBody>
      </p:sp>
      <p:sp>
        <p:nvSpPr>
          <p:cNvPr id="3" name="Content Placeholder 2"/>
          <p:cNvSpPr>
            <a:spLocks noGrp="1"/>
          </p:cNvSpPr>
          <p:nvPr>
            <p:ph idx="1"/>
          </p:nvPr>
        </p:nvSpPr>
        <p:spPr>
          <a:xfrm>
            <a:off x="838199" y="1825625"/>
            <a:ext cx="10846777" cy="4729040"/>
          </a:xfrm>
        </p:spPr>
        <p:txBody>
          <a:bodyPr>
            <a:normAutofit lnSpcReduction="10000"/>
          </a:bodyPr>
          <a:lstStyle/>
          <a:p>
            <a:r>
              <a:rPr lang="en-US" dirty="0">
                <a:hlinkClick r:id="rId3"/>
              </a:rPr>
              <a:t>SECNAV </a:t>
            </a:r>
            <a:r>
              <a:rPr lang="en-US" dirty="0" err="1">
                <a:hlinkClick r:id="rId3"/>
              </a:rPr>
              <a:t>Modly</a:t>
            </a:r>
            <a:r>
              <a:rPr lang="en-US" dirty="0">
                <a:hlinkClick r:id="rId3"/>
              </a:rPr>
              <a:t>: Path to 355 Ships Will Rely on New Classes of Warships</a:t>
            </a:r>
            <a:endParaRPr lang="en-US" dirty="0"/>
          </a:p>
          <a:p>
            <a:r>
              <a:rPr lang="en-US" i="1" dirty="0"/>
              <a:t>USNI News</a:t>
            </a:r>
            <a:r>
              <a:rPr lang="en-US" dirty="0"/>
              <a:t>, Megan Eckstein, 3 February 2020</a:t>
            </a:r>
          </a:p>
          <a:p>
            <a:pPr marL="0" indent="0">
              <a:buNone/>
            </a:pPr>
            <a:endParaRPr lang="en-US" dirty="0"/>
          </a:p>
          <a:p>
            <a:pPr marL="0" indent="0">
              <a:buNone/>
            </a:pPr>
            <a:r>
              <a:rPr lang="en-US" sz="3000" dirty="0"/>
              <a:t>“You look at the frigate program: we think, because of the way we’ve approached that program, we’ve probably taken three years off the product development lifecycle for that. So we have to start doing the same type of thing: looking at proven hulls, things that can be adaptable for different areas. I understand the Hill’s concerns about </a:t>
            </a:r>
            <a:r>
              <a:rPr lang="en-US" sz="3000" b="1" i="1" dirty="0"/>
              <a:t>unmanned</a:t>
            </a:r>
            <a:r>
              <a:rPr lang="en-US" sz="3000" dirty="0"/>
              <a:t>, and we get that. … We have to convince them with </a:t>
            </a:r>
            <a:r>
              <a:rPr lang="en-US" sz="3000" b="1" i="1" dirty="0"/>
              <a:t>data</a:t>
            </a:r>
            <a:r>
              <a:rPr lang="en-US" sz="3000" dirty="0"/>
              <a:t>: we have to </a:t>
            </a:r>
            <a:r>
              <a:rPr lang="en-US" sz="3000" b="1" i="1" dirty="0"/>
              <a:t>wargame</a:t>
            </a:r>
            <a:r>
              <a:rPr lang="en-US" sz="3000" dirty="0"/>
              <a:t> this, we have to </a:t>
            </a:r>
            <a:r>
              <a:rPr lang="en-US" sz="3000" b="1" i="1" dirty="0"/>
              <a:t>iterate</a:t>
            </a:r>
            <a:r>
              <a:rPr lang="en-US" sz="3000" dirty="0"/>
              <a:t> it over and over again.”</a:t>
            </a:r>
          </a:p>
          <a:p>
            <a:pPr marL="0" indent="0" algn="r">
              <a:buNone/>
            </a:pPr>
            <a:r>
              <a:rPr lang="en-US" dirty="0"/>
              <a:t>Honorable Thomas </a:t>
            </a:r>
            <a:r>
              <a:rPr lang="en-US" dirty="0" err="1"/>
              <a:t>Modly</a:t>
            </a:r>
            <a:r>
              <a:rPr lang="en-US" dirty="0"/>
              <a:t>, Acting SECNAV</a:t>
            </a:r>
          </a:p>
        </p:txBody>
      </p:sp>
      <p:pic>
        <p:nvPicPr>
          <p:cNvPr id="4" name="Picture 3">
            <a:hlinkClick r:id="rId3"/>
          </p:cNvPr>
          <p:cNvPicPr>
            <a:picLocks noChangeAspect="1"/>
          </p:cNvPicPr>
          <p:nvPr/>
        </p:nvPicPr>
        <p:blipFill>
          <a:blip r:embed="rId4"/>
          <a:stretch>
            <a:fillRect/>
          </a:stretch>
        </p:blipFill>
        <p:spPr>
          <a:xfrm>
            <a:off x="8738454" y="2295062"/>
            <a:ext cx="2612415" cy="541921"/>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212</a:t>
            </a:fld>
            <a:endParaRPr lang="en-US"/>
          </a:p>
        </p:txBody>
      </p:sp>
    </p:spTree>
    <p:extLst>
      <p:ext uri="{BB962C8B-B14F-4D97-AF65-F5344CB8AC3E}">
        <p14:creationId xmlns:p14="http://schemas.microsoft.com/office/powerpoint/2010/main" val="22478259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OSD Digital Engineering Strategy</a:t>
            </a:r>
          </a:p>
        </p:txBody>
      </p:sp>
      <p:sp>
        <p:nvSpPr>
          <p:cNvPr id="3" name="Content Placeholder 2"/>
          <p:cNvSpPr>
            <a:spLocks noGrp="1"/>
          </p:cNvSpPr>
          <p:nvPr>
            <p:ph idx="1"/>
          </p:nvPr>
        </p:nvSpPr>
        <p:spPr>
          <a:xfrm>
            <a:off x="838200" y="1825625"/>
            <a:ext cx="10515600" cy="4968580"/>
          </a:xfrm>
        </p:spPr>
        <p:txBody>
          <a:bodyPr>
            <a:normAutofit fontScale="92500" lnSpcReduction="10000"/>
          </a:bodyPr>
          <a:lstStyle/>
          <a:p>
            <a:pPr marL="0" indent="0">
              <a:buNone/>
            </a:pPr>
            <a:r>
              <a:rPr lang="en-US" dirty="0">
                <a:hlinkClick r:id="rId3"/>
              </a:rPr>
              <a:t>Digital Engineering Strategy</a:t>
            </a:r>
            <a:r>
              <a:rPr lang="en-US" dirty="0"/>
              <a:t>, Washington DC, June 2018</a:t>
            </a:r>
          </a:p>
          <a:p>
            <a:pPr lvl="1"/>
            <a:r>
              <a:rPr lang="en-US" dirty="0">
                <a:hlinkClick r:id="rId4"/>
              </a:rPr>
              <a:t>Department of Defense Announces its Digital Engineering Strategy</a:t>
            </a:r>
            <a:endParaRPr lang="en-US" dirty="0"/>
          </a:p>
          <a:p>
            <a:pPr lvl="1"/>
            <a:r>
              <a:rPr lang="en-US" dirty="0"/>
              <a:t>Under Secretary of Defense for Research and Engineering Michael Griffin</a:t>
            </a:r>
          </a:p>
          <a:p>
            <a:endParaRPr lang="en-US" dirty="0"/>
          </a:p>
          <a:p>
            <a:r>
              <a:rPr lang="en-US" dirty="0"/>
              <a:t>Formalize the development, integration, and use of models to inform enterprise and program decision making,</a:t>
            </a:r>
          </a:p>
          <a:p>
            <a:r>
              <a:rPr lang="en-US" dirty="0"/>
              <a:t>Provide an enduring, authoritative source of truth,</a:t>
            </a:r>
          </a:p>
          <a:p>
            <a:r>
              <a:rPr lang="en-US" dirty="0"/>
              <a:t>Incorporate technological innovation to improve the engineering practice,</a:t>
            </a:r>
          </a:p>
          <a:p>
            <a:r>
              <a:rPr lang="en-US" dirty="0"/>
              <a:t>Establish a supporting infrastructure and environment to perform activities, collaborate and communicate across stakeholders,</a:t>
            </a:r>
          </a:p>
          <a:p>
            <a:r>
              <a:rPr lang="en-US" dirty="0"/>
              <a:t>Transform the culture and workforce to adopt and support digital engineering across the lifecycle.</a:t>
            </a:r>
          </a:p>
        </p:txBody>
      </p:sp>
      <p:pic>
        <p:nvPicPr>
          <p:cNvPr id="5" name="Picture 4"/>
          <p:cNvPicPr>
            <a:picLocks noChangeAspect="1"/>
          </p:cNvPicPr>
          <p:nvPr/>
        </p:nvPicPr>
        <p:blipFill>
          <a:blip r:embed="rId5"/>
          <a:stretch>
            <a:fillRect/>
          </a:stretch>
        </p:blipFill>
        <p:spPr>
          <a:xfrm>
            <a:off x="8840972" y="205790"/>
            <a:ext cx="2703774" cy="1644231"/>
          </a:xfrm>
          <a:prstGeom prst="rect">
            <a:avLst/>
          </a:prstGeom>
        </p:spPr>
      </p:pic>
    </p:spTree>
    <p:extLst>
      <p:ext uri="{BB962C8B-B14F-4D97-AF65-F5344CB8AC3E}">
        <p14:creationId xmlns:p14="http://schemas.microsoft.com/office/powerpoint/2010/main" val="10944091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854387" cy="1325563"/>
          </a:xfrm>
        </p:spPr>
        <p:txBody>
          <a:bodyPr>
            <a:normAutofit/>
          </a:bodyPr>
          <a:lstStyle/>
          <a:p>
            <a:r>
              <a:rPr lang="en-US" sz="3600" dirty="0"/>
              <a:t>Greg Zacharias: Emerging Technologies, Test and Evaluation (T&amp;E) Implications</a:t>
            </a:r>
          </a:p>
        </p:txBody>
      </p:sp>
      <p:sp>
        <p:nvSpPr>
          <p:cNvPr id="3" name="Content Placeholder 2"/>
          <p:cNvSpPr>
            <a:spLocks noGrp="1"/>
          </p:cNvSpPr>
          <p:nvPr>
            <p:ph idx="1"/>
          </p:nvPr>
        </p:nvSpPr>
        <p:spPr>
          <a:xfrm>
            <a:off x="838200" y="1825625"/>
            <a:ext cx="8033795" cy="4351338"/>
          </a:xfrm>
        </p:spPr>
        <p:txBody>
          <a:bodyPr>
            <a:normAutofit lnSpcReduction="10000"/>
          </a:bodyPr>
          <a:lstStyle/>
          <a:p>
            <a:pPr marL="0" indent="0">
              <a:buNone/>
            </a:pPr>
            <a:r>
              <a:rPr lang="en-US" dirty="0"/>
              <a:t>Presentation at Institute for Defense Analyses (IDA) </a:t>
            </a:r>
          </a:p>
          <a:p>
            <a:r>
              <a:rPr lang="en-US" dirty="0">
                <a:hlinkClick r:id="rId3"/>
              </a:rPr>
              <a:t>https://www.youtube.com/watch?v=HtFJzua3xXM</a:t>
            </a:r>
            <a:endParaRPr lang="en-US" dirty="0"/>
          </a:p>
          <a:p>
            <a:r>
              <a:rPr lang="en-US" dirty="0"/>
              <a:t>July 2019, Alexandria Virginia</a:t>
            </a:r>
          </a:p>
          <a:p>
            <a:endParaRPr lang="en-US" dirty="0"/>
          </a:p>
          <a:p>
            <a:pPr marL="0" indent="0">
              <a:buNone/>
            </a:pPr>
            <a:r>
              <a:rPr lang="en-US" dirty="0"/>
              <a:t>Test and evaluation (T&amp;E) of emerging unmanned systems holds many challenges beyond current paradigms for operations, assessment and analysis.</a:t>
            </a:r>
          </a:p>
          <a:p>
            <a:pPr marL="0" indent="0">
              <a:buNone/>
            </a:pPr>
            <a:endParaRPr lang="en-US" dirty="0"/>
          </a:p>
          <a:p>
            <a:pPr marL="0" indent="0">
              <a:buNone/>
            </a:pPr>
            <a:r>
              <a:rPr lang="en-US" dirty="0"/>
              <a:t>Shared approaches are essential and trust is central for effective human-system teaming across enterprise.</a:t>
            </a:r>
          </a:p>
          <a:p>
            <a:pPr marL="0" indent="0">
              <a:buNone/>
            </a:pPr>
            <a:endParaRPr lang="en-US" dirty="0"/>
          </a:p>
          <a:p>
            <a:pPr marL="0" indent="0">
              <a:buNone/>
            </a:pPr>
            <a:endParaRPr lang="en-US" dirty="0"/>
          </a:p>
        </p:txBody>
      </p:sp>
      <p:pic>
        <p:nvPicPr>
          <p:cNvPr id="4" name="Picture 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871995" y="274750"/>
            <a:ext cx="3065079" cy="2008208"/>
          </a:xfrm>
          <a:prstGeom prst="rect">
            <a:avLst/>
          </a:prstGeom>
        </p:spPr>
      </p:pic>
      <p:pic>
        <p:nvPicPr>
          <p:cNvPr id="5" name="Picture 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871994" y="4510168"/>
            <a:ext cx="3065079" cy="2094961"/>
          </a:xfrm>
          <a:prstGeom prst="rect">
            <a:avLst/>
          </a:prstGeom>
          <a:ln>
            <a:solidFill>
              <a:schemeClr val="tx1"/>
            </a:solidFill>
          </a:ln>
        </p:spPr>
      </p:pic>
      <p:pic>
        <p:nvPicPr>
          <p:cNvPr id="6" name="Picture 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871994" y="2348025"/>
            <a:ext cx="3065079" cy="2097076"/>
          </a:xfrm>
          <a:prstGeom prst="rect">
            <a:avLst/>
          </a:prstGeom>
          <a:ln>
            <a:solidFill>
              <a:schemeClr val="tx1"/>
            </a:solidFill>
          </a:ln>
        </p:spPr>
      </p:pic>
      <p:sp>
        <p:nvSpPr>
          <p:cNvPr id="7" name="Slide Number Placeholder 5"/>
          <p:cNvSpPr>
            <a:spLocks noGrp="1"/>
          </p:cNvSpPr>
          <p:nvPr>
            <p:ph type="sldNum" sz="quarter" idx="12"/>
          </p:nvPr>
        </p:nvSpPr>
        <p:spPr>
          <a:xfrm>
            <a:off x="8610600" y="6537101"/>
            <a:ext cx="2743200" cy="365125"/>
          </a:xfrm>
        </p:spPr>
        <p:txBody>
          <a:bodyPr/>
          <a:lstStyle/>
          <a:p>
            <a:fld id="{B31A39DF-61A9-4ACA-B734-536BAC9BE44A}" type="slidenum">
              <a:rPr lang="en-US" smtClean="0"/>
              <a:t>214</a:t>
            </a:fld>
            <a:endParaRPr lang="en-US"/>
          </a:p>
        </p:txBody>
      </p:sp>
    </p:spTree>
    <p:extLst>
      <p:ext uri="{BB962C8B-B14F-4D97-AF65-F5344CB8AC3E}">
        <p14:creationId xmlns:p14="http://schemas.microsoft.com/office/powerpoint/2010/main" val="2238256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519503"/>
            <a:ext cx="7824788" cy="1171185"/>
          </a:xfrm>
        </p:spPr>
        <p:txBody>
          <a:bodyPr>
            <a:noAutofit/>
          </a:bodyPr>
          <a:lstStyle/>
          <a:p>
            <a:r>
              <a:rPr lang="en-US" sz="3600" dirty="0"/>
              <a:t>AFCEA-GMU Critical Issues in C4I </a:t>
            </a:r>
            <a:br>
              <a:rPr lang="en-US" sz="3600" dirty="0"/>
            </a:br>
            <a:r>
              <a:rPr lang="en-US" sz="3600" dirty="0"/>
              <a:t>Symposium, 19-20 May 2020</a:t>
            </a:r>
          </a:p>
        </p:txBody>
      </p:sp>
      <p:sp>
        <p:nvSpPr>
          <p:cNvPr id="3" name="Content Placeholder 2"/>
          <p:cNvSpPr>
            <a:spLocks noGrp="1"/>
          </p:cNvSpPr>
          <p:nvPr>
            <p:ph idx="1"/>
          </p:nvPr>
        </p:nvSpPr>
        <p:spPr>
          <a:xfrm>
            <a:off x="838200" y="1825624"/>
            <a:ext cx="10684398" cy="5032376"/>
          </a:xfrm>
        </p:spPr>
        <p:txBody>
          <a:bodyPr>
            <a:normAutofit fontScale="85000" lnSpcReduction="10000"/>
          </a:bodyPr>
          <a:lstStyle/>
          <a:p>
            <a:r>
              <a:rPr lang="en-US" dirty="0">
                <a:hlinkClick r:id="rId3"/>
              </a:rPr>
              <a:t>https://www.afcea.org/events/virtual/gmu</a:t>
            </a:r>
            <a:r>
              <a:rPr lang="en-US" dirty="0"/>
              <a:t> </a:t>
            </a:r>
          </a:p>
          <a:p>
            <a:r>
              <a:rPr lang="en-US" dirty="0" err="1"/>
              <a:t>CxO</a:t>
            </a:r>
            <a:r>
              <a:rPr lang="en-US" dirty="0"/>
              <a:t> Roundtable: Emerging Technology and the Future of Warfare</a:t>
            </a:r>
          </a:p>
          <a:p>
            <a:pPr lvl="1"/>
            <a:r>
              <a:rPr lang="en-US" dirty="0"/>
              <a:t>USAF CTO, USA CTO, NATO ACT, DISA ETD executives provide “big picture” overview. </a:t>
            </a:r>
          </a:p>
          <a:p>
            <a:pPr lvl="1"/>
            <a:r>
              <a:rPr lang="en-US" i="1" dirty="0"/>
              <a:t>Response: </a:t>
            </a:r>
          </a:p>
          <a:p>
            <a:pPr marL="457200" lvl="1" indent="0">
              <a:buNone/>
            </a:pPr>
            <a:r>
              <a:rPr lang="en-US" sz="2600" dirty="0"/>
              <a:t>Current work on Data-Centric Security may prove helpful as a way to reliably stitch together sensor/actor endpoints over network-relay nodes in the distributed data architectures described.  End-to-end data security leads to mutual trust and command authority, regardless of intervening network connections, intermittent gaps, or opponent intercept.  Data-Centric Security is a combination of structured messaging, efficient EXI compression, digital signature, and document encryption, in correct order, for round-trip messaging. Addition of blockchain distributed ledger has potential to further add integrity measures for aggregated message sets, confirming receipt-response-sequencing without undetected message loss.</a:t>
            </a:r>
          </a:p>
          <a:p>
            <a:r>
              <a:rPr lang="en-US" sz="3200" dirty="0"/>
              <a:t>Chris McGuire, Director for Research and Analysis on National Security Commission on Artificial Intelligence (NSCAI) notes new pillar on AI Ethics.</a:t>
            </a:r>
            <a:endParaRPr lang="en-US" sz="2600" dirty="0"/>
          </a:p>
          <a:p>
            <a:pPr marL="685800" indent="-1143000">
              <a:buNone/>
            </a:pPr>
            <a:endParaRPr lang="en-US" sz="2600" dirty="0"/>
          </a:p>
        </p:txBody>
      </p:sp>
      <p:pic>
        <p:nvPicPr>
          <p:cNvPr id="8" name="Picture 7">
            <a:hlinkClick r:id="rId3"/>
          </p:cNvPr>
          <p:cNvPicPr>
            <a:picLocks noChangeAspect="1"/>
          </p:cNvPicPr>
          <p:nvPr/>
        </p:nvPicPr>
        <p:blipFill rotWithShape="1">
          <a:blip r:embed="rId4"/>
          <a:srcRect l="-443" t="-975" r="443" b="85540"/>
          <a:stretch/>
        </p:blipFill>
        <p:spPr>
          <a:xfrm>
            <a:off x="838200" y="226866"/>
            <a:ext cx="8353647" cy="292637"/>
          </a:xfrm>
          <a:prstGeom prst="rect">
            <a:avLst/>
          </a:prstGeom>
        </p:spPr>
      </p:pic>
      <p:pic>
        <p:nvPicPr>
          <p:cNvPr id="7" name="Picture 6">
            <a:hlinkClick r:id="rId3"/>
          </p:cNvPr>
          <p:cNvPicPr>
            <a:picLocks noChangeAspect="1"/>
          </p:cNvPicPr>
          <p:nvPr/>
        </p:nvPicPr>
        <p:blipFill rotWithShape="1">
          <a:blip r:embed="rId4"/>
          <a:srcRect l="333" t="18944" r="61502" b="23284"/>
          <a:stretch/>
        </p:blipFill>
        <p:spPr>
          <a:xfrm>
            <a:off x="8288045" y="247507"/>
            <a:ext cx="3608824" cy="1239840"/>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215</a:t>
            </a:fld>
            <a:endParaRPr lang="en-US"/>
          </a:p>
        </p:txBody>
      </p:sp>
    </p:spTree>
    <p:extLst>
      <p:ext uri="{BB962C8B-B14F-4D97-AF65-F5344CB8AC3E}">
        <p14:creationId xmlns:p14="http://schemas.microsoft.com/office/powerpoint/2010/main" val="37105417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8696325" cy="1325563"/>
          </a:xfrm>
        </p:spPr>
        <p:txBody>
          <a:bodyPr/>
          <a:lstStyle/>
          <a:p>
            <a:r>
              <a:rPr lang="en-US" dirty="0"/>
              <a:t>National Security Commission on AI</a:t>
            </a:r>
          </a:p>
        </p:txBody>
      </p:sp>
      <p:sp>
        <p:nvSpPr>
          <p:cNvPr id="6" name="Content Placeholder 5"/>
          <p:cNvSpPr>
            <a:spLocks noGrp="1"/>
          </p:cNvSpPr>
          <p:nvPr>
            <p:ph idx="1"/>
          </p:nvPr>
        </p:nvSpPr>
        <p:spPr>
          <a:xfrm>
            <a:off x="838200" y="1825625"/>
            <a:ext cx="10796588" cy="4351338"/>
          </a:xfrm>
        </p:spPr>
        <p:txBody>
          <a:bodyPr/>
          <a:lstStyle/>
          <a:p>
            <a:pPr marL="0" indent="0">
              <a:buNone/>
            </a:pPr>
            <a:r>
              <a:rPr lang="en-US" dirty="0"/>
              <a:t>Independent Commission "to consider the methods and means necessary to advance the development of artificial intelligence, machine learning, and associated technologies to comprehensively address the national security and defense needs of the United States."</a:t>
            </a:r>
            <a:endParaRPr lang="en-US" dirty="0">
              <a:hlinkClick r:id="rId3"/>
            </a:endParaRPr>
          </a:p>
          <a:p>
            <a:r>
              <a:rPr lang="en-US" dirty="0">
                <a:hlinkClick r:id="rId3"/>
              </a:rPr>
              <a:t>https://www.nscai.gov/reports</a:t>
            </a:r>
            <a:r>
              <a:rPr lang="en-US" dirty="0"/>
              <a:t> </a:t>
            </a:r>
          </a:p>
          <a:p>
            <a:pPr marL="0" indent="0">
              <a:buNone/>
            </a:pPr>
            <a:endParaRPr lang="en-US" dirty="0"/>
          </a:p>
          <a:p>
            <a:pPr marL="0" indent="0">
              <a:buNone/>
            </a:pPr>
            <a:r>
              <a:rPr lang="en-US" dirty="0"/>
              <a:t>First Quarter Recommendations Memo topics of relevant interest:</a:t>
            </a:r>
          </a:p>
          <a:p>
            <a:r>
              <a:rPr lang="en-US" i="1" dirty="0"/>
              <a:t>Improve AI Cooperation among Key Allies and Partners</a:t>
            </a:r>
          </a:p>
          <a:p>
            <a:r>
              <a:rPr lang="en-US" i="1" dirty="0"/>
              <a:t>Advance Ethical and Responsible AI</a:t>
            </a:r>
          </a:p>
          <a:p>
            <a:pPr marL="0" indent="0">
              <a:buNone/>
            </a:pPr>
            <a:endParaRPr lang="en-US" dirty="0"/>
          </a:p>
          <a:p>
            <a:endParaRPr lang="en-US" dirty="0"/>
          </a:p>
          <a:p>
            <a:endParaRPr lang="en-US" dirty="0"/>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7851" y="192406"/>
            <a:ext cx="2724149" cy="1498282"/>
          </a:xfrm>
          <a:prstGeom prst="rect">
            <a:avLst/>
          </a:prstGeom>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216</a:t>
            </a:fld>
            <a:endParaRPr lang="en-US" dirty="0"/>
          </a:p>
        </p:txBody>
      </p:sp>
    </p:spTree>
    <p:extLst>
      <p:ext uri="{BB962C8B-B14F-4D97-AF65-F5344CB8AC3E}">
        <p14:creationId xmlns:p14="http://schemas.microsoft.com/office/powerpoint/2010/main" val="30936451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897471" cy="1325563"/>
          </a:xfrm>
        </p:spPr>
        <p:txBody>
          <a:bodyPr>
            <a:normAutofit/>
          </a:bodyPr>
          <a:lstStyle/>
          <a:p>
            <a:r>
              <a:rPr lang="en-US" sz="3600" dirty="0"/>
              <a:t>Underwriters Labs UL4600: Standard for Safety for the Evaluation of Autonomous Products</a:t>
            </a:r>
          </a:p>
        </p:txBody>
      </p:sp>
      <p:sp>
        <p:nvSpPr>
          <p:cNvPr id="3" name="Content Placeholder 2"/>
          <p:cNvSpPr>
            <a:spLocks noGrp="1"/>
          </p:cNvSpPr>
          <p:nvPr>
            <p:ph idx="1"/>
          </p:nvPr>
        </p:nvSpPr>
        <p:spPr>
          <a:xfrm>
            <a:off x="838200" y="1825625"/>
            <a:ext cx="10336306" cy="4351338"/>
          </a:xfrm>
        </p:spPr>
        <p:txBody>
          <a:bodyPr>
            <a:normAutofit fontScale="92500" lnSpcReduction="10000"/>
          </a:bodyPr>
          <a:lstStyle/>
          <a:p>
            <a:r>
              <a:rPr lang="en-US" dirty="0"/>
              <a:t>ANSI/UL 4600 Standard for Safety for the Evaluation of Autonomous Products encompasses fully autonomous systems that move such as self-driving cars, along with applications in mining, agriculture, maintenance, and other vehicles including lightweight unmanned aerial vehicles (UAVs). It seeks to specifically address the ability of autonomous products to perform safely and as intended - without human intervention - based on their current state and sensing of the operating environment. Reliability of hardware and software necessary for machine learning, sensing of operating environment and other safety aspects of autonomy is also addressed.</a:t>
            </a:r>
          </a:p>
          <a:p>
            <a:r>
              <a:rPr lang="en-US" dirty="0">
                <a:hlinkClick r:id="rId3"/>
              </a:rPr>
              <a:t>Description</a:t>
            </a:r>
            <a:r>
              <a:rPr lang="en-US" dirty="0"/>
              <a:t> and </a:t>
            </a:r>
            <a:r>
              <a:rPr lang="en-US" dirty="0">
                <a:hlinkClick r:id="rId4"/>
              </a:rPr>
              <a:t>Purchase</a:t>
            </a:r>
            <a:r>
              <a:rPr lang="en-US" dirty="0"/>
              <a:t> ($716-$1567)</a:t>
            </a:r>
          </a:p>
          <a:p>
            <a:r>
              <a:rPr lang="en-US" dirty="0">
                <a:hlinkClick r:id="rId5"/>
              </a:rPr>
              <a:t>Edge Case Research on UL4600</a:t>
            </a:r>
            <a:endParaRPr lang="en-US" dirty="0"/>
          </a:p>
        </p:txBody>
      </p:sp>
      <p:pic>
        <p:nvPicPr>
          <p:cNvPr id="4" name="Picture 3"/>
          <p:cNvPicPr>
            <a:picLocks noChangeAspect="1"/>
          </p:cNvPicPr>
          <p:nvPr/>
        </p:nvPicPr>
        <p:blipFill>
          <a:blip r:embed="rId6"/>
          <a:stretch>
            <a:fillRect/>
          </a:stretch>
        </p:blipFill>
        <p:spPr>
          <a:xfrm>
            <a:off x="10271051" y="427169"/>
            <a:ext cx="1201473" cy="1201473"/>
          </a:xfrm>
          <a:prstGeom prst="rect">
            <a:avLst/>
          </a:prstGeom>
        </p:spPr>
      </p:pic>
    </p:spTree>
    <p:extLst>
      <p:ext uri="{BB962C8B-B14F-4D97-AF65-F5344CB8AC3E}">
        <p14:creationId xmlns:p14="http://schemas.microsoft.com/office/powerpoint/2010/main" val="24537542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544493" cy="1325563"/>
          </a:xfrm>
        </p:spPr>
        <p:txBody>
          <a:bodyPr>
            <a:normAutofit/>
          </a:bodyPr>
          <a:lstStyle/>
          <a:p>
            <a:r>
              <a:rPr lang="en-US" sz="3600" dirty="0"/>
              <a:t>DEPARTMENT OF DEFENSE STANDARD PRACTICE:</a:t>
            </a:r>
            <a:br>
              <a:rPr lang="en-US" sz="3600" dirty="0"/>
            </a:br>
            <a:r>
              <a:rPr lang="en-US" sz="3600" dirty="0"/>
              <a:t>SYSTEM SAFETY (MIL-STD-882E, 11 May 2020)</a:t>
            </a:r>
          </a:p>
        </p:txBody>
      </p:sp>
      <p:sp>
        <p:nvSpPr>
          <p:cNvPr id="3" name="Content Placeholder 2"/>
          <p:cNvSpPr>
            <a:spLocks noGrp="1"/>
          </p:cNvSpPr>
          <p:nvPr>
            <p:ph idx="1"/>
          </p:nvPr>
        </p:nvSpPr>
        <p:spPr>
          <a:xfrm>
            <a:off x="838199" y="1825624"/>
            <a:ext cx="10953308" cy="4697449"/>
          </a:xfrm>
        </p:spPr>
        <p:txBody>
          <a:bodyPr>
            <a:noAutofit/>
          </a:bodyPr>
          <a:lstStyle/>
          <a:p>
            <a:r>
              <a:rPr lang="en-US" sz="2200" dirty="0"/>
              <a:t>This system safety standard practice is a key element of Systems Engineering (SE) that provides a standard, generic method for the identification, classification, and mitigation of hazards.</a:t>
            </a:r>
          </a:p>
          <a:p>
            <a:r>
              <a:rPr lang="en-US" sz="2200" dirty="0"/>
              <a:t>DoD is committed to protecting personnel from accidental death, injury, or occupational illness and safeguarding defense systems, infrastructure, and property from accidental destruction, or damage while executing its mission requirements of national defense.</a:t>
            </a:r>
          </a:p>
          <a:p>
            <a:r>
              <a:rPr lang="en-US" sz="2200" dirty="0"/>
              <a:t>SOFTWARE CONTROL CATEGORIES.  Definition: Autonomous (AT).  Software functionality that exercises autonomous control authority over potentially safety-significant hardware systems, subsystems, or components without the possibility of predetermined safe detection and intervention by a control entity to preclude the occurrence of a mishap or hazard.</a:t>
            </a:r>
          </a:p>
          <a:p>
            <a:r>
              <a:rPr lang="en-US" sz="2200" dirty="0">
                <a:hlinkClick r:id="rId3"/>
              </a:rPr>
              <a:t>Document</a:t>
            </a:r>
            <a:r>
              <a:rPr lang="en-US" sz="2200" dirty="0"/>
              <a:t> (104 pages)</a:t>
            </a:r>
          </a:p>
          <a:p>
            <a:r>
              <a:rPr lang="en-US" sz="2200" dirty="0">
                <a:hlinkClick r:id="rId4"/>
              </a:rPr>
              <a:t>Defense Acquisition University (DAU), Environment, Safety, and Occupational Health (ESOH)</a:t>
            </a:r>
            <a:r>
              <a:rPr lang="en-US" sz="2200" dirty="0"/>
              <a:t> </a:t>
            </a:r>
          </a:p>
        </p:txBody>
      </p:sp>
      <p:pic>
        <p:nvPicPr>
          <p:cNvPr id="5" name="Picture 4"/>
          <p:cNvPicPr>
            <a:picLocks noChangeAspect="1"/>
          </p:cNvPicPr>
          <p:nvPr/>
        </p:nvPicPr>
        <p:blipFill>
          <a:blip r:embed="rId5"/>
          <a:stretch>
            <a:fillRect/>
          </a:stretch>
        </p:blipFill>
        <p:spPr>
          <a:xfrm>
            <a:off x="10389320" y="486207"/>
            <a:ext cx="1176166" cy="1162247"/>
          </a:xfrm>
          <a:prstGeom prst="rect">
            <a:avLst/>
          </a:prstGeom>
        </p:spPr>
      </p:pic>
    </p:spTree>
    <p:extLst>
      <p:ext uri="{BB962C8B-B14F-4D97-AF65-F5344CB8AC3E}">
        <p14:creationId xmlns:p14="http://schemas.microsoft.com/office/powerpoint/2010/main" val="6121252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198935" cy="1325563"/>
          </a:xfrm>
        </p:spPr>
        <p:txBody>
          <a:bodyPr>
            <a:noAutofit/>
          </a:bodyPr>
          <a:lstStyle/>
          <a:p>
            <a:br>
              <a:rPr lang="en-US" sz="3600" dirty="0"/>
            </a:br>
            <a:r>
              <a:rPr lang="en-US" sz="3600" dirty="0"/>
              <a:t>China Won’t Win the Race for AI Dominance:</a:t>
            </a:r>
            <a:br>
              <a:rPr lang="en-US" sz="3600" dirty="0"/>
            </a:br>
            <a:r>
              <a:rPr lang="en-US" sz="3100" dirty="0"/>
              <a:t>Authoritarians Love Data, but Innovation Matters More</a:t>
            </a:r>
            <a:br>
              <a:rPr lang="en-US" sz="3600" dirty="0"/>
            </a:br>
            <a:endParaRPr lang="en-US" sz="3600" dirty="0"/>
          </a:p>
        </p:txBody>
      </p:sp>
      <p:sp>
        <p:nvSpPr>
          <p:cNvPr id="3" name="Content Placeholder 2"/>
          <p:cNvSpPr>
            <a:spLocks noGrp="1"/>
          </p:cNvSpPr>
          <p:nvPr>
            <p:ph idx="1"/>
          </p:nvPr>
        </p:nvSpPr>
        <p:spPr>
          <a:xfrm>
            <a:off x="838201" y="1825625"/>
            <a:ext cx="8695038" cy="1708408"/>
          </a:xfrm>
        </p:spPr>
        <p:txBody>
          <a:bodyPr>
            <a:normAutofit fontScale="92500"/>
          </a:bodyPr>
          <a:lstStyle/>
          <a:p>
            <a:r>
              <a:rPr lang="en-US" dirty="0"/>
              <a:t>DATA ALONE ARE NOT ENOUGH</a:t>
            </a:r>
          </a:p>
          <a:p>
            <a:pPr>
              <a:tabLst>
                <a:tab pos="8458200" algn="l"/>
              </a:tabLst>
            </a:pPr>
            <a:r>
              <a:rPr lang="en-US" dirty="0"/>
              <a:t>“China made international headlines by effectively leveraging its surveillance technology for contact tracing in response to COVID-19, the disease caused by the novel coronavirus. </a:t>
            </a:r>
          </a:p>
        </p:txBody>
      </p:sp>
      <p:grpSp>
        <p:nvGrpSpPr>
          <p:cNvPr id="6" name="Group 5"/>
          <p:cNvGrpSpPr/>
          <p:nvPr/>
        </p:nvGrpSpPr>
        <p:grpSpPr>
          <a:xfrm>
            <a:off x="9785700" y="535527"/>
            <a:ext cx="2041595" cy="984758"/>
            <a:chOff x="9828450" y="516588"/>
            <a:chExt cx="2250280" cy="1140767"/>
          </a:xfrm>
        </p:grpSpPr>
        <p:pic>
          <p:nvPicPr>
            <p:cNvPr id="4" name="Picture 3"/>
            <p:cNvPicPr>
              <a:picLocks noChangeAspect="1"/>
            </p:cNvPicPr>
            <p:nvPr/>
          </p:nvPicPr>
          <p:blipFill rotWithShape="1">
            <a:blip r:embed="rId3"/>
            <a:srcRect r="46986" b="18671"/>
            <a:stretch/>
          </p:blipFill>
          <p:spPr>
            <a:xfrm>
              <a:off x="9828450" y="516588"/>
              <a:ext cx="2250280" cy="511318"/>
            </a:xfrm>
            <a:prstGeom prst="rect">
              <a:avLst/>
            </a:prstGeom>
          </p:spPr>
        </p:pic>
        <p:pic>
          <p:nvPicPr>
            <p:cNvPr id="5" name="Picture 4"/>
            <p:cNvPicPr>
              <a:picLocks noChangeAspect="1"/>
            </p:cNvPicPr>
            <p:nvPr/>
          </p:nvPicPr>
          <p:blipFill rotWithShape="1">
            <a:blip r:embed="rId3"/>
            <a:srcRect l="52814" t="-118"/>
            <a:stretch/>
          </p:blipFill>
          <p:spPr>
            <a:xfrm>
              <a:off x="10000875" y="1027906"/>
              <a:ext cx="2002905" cy="629449"/>
            </a:xfrm>
            <a:prstGeom prst="rect">
              <a:avLst/>
            </a:prstGeom>
          </p:spPr>
        </p:pic>
      </p:gr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6778" y="1689445"/>
            <a:ext cx="2380168" cy="1586778"/>
          </a:xfrm>
          <a:prstGeom prst="rect">
            <a:avLst/>
          </a:prstGeom>
        </p:spPr>
      </p:pic>
      <p:sp>
        <p:nvSpPr>
          <p:cNvPr id="9" name="TextBox 8"/>
          <p:cNvSpPr txBox="1"/>
          <p:nvPr/>
        </p:nvSpPr>
        <p:spPr>
          <a:xfrm>
            <a:off x="1054442" y="3354142"/>
            <a:ext cx="11043851" cy="3693319"/>
          </a:xfrm>
          <a:prstGeom prst="rect">
            <a:avLst/>
          </a:prstGeom>
          <a:noFill/>
        </p:spPr>
        <p:txBody>
          <a:bodyPr wrap="square" rtlCol="0">
            <a:spAutoFit/>
          </a:bodyPr>
          <a:lstStyle/>
          <a:p>
            <a:r>
              <a:rPr lang="en-US" sz="2600" dirty="0"/>
              <a:t>And yet the country’s alleged data advantage is hugely overblown. One reason is that data are highly domain specific and don’t often solve more than the problem for which they were gathered. China’s disregard for privacy enables it to snoop on its citizens, but not much else. And an abundance of surveillance data doesn’t give China an advantage in applying artificial intelligence to such ends as drug discovery or self-driving cars, for example.”</a:t>
            </a:r>
          </a:p>
          <a:p>
            <a:endParaRPr lang="en-US" sz="2600" dirty="0"/>
          </a:p>
          <a:p>
            <a:r>
              <a:rPr lang="en-US" sz="2600" dirty="0">
                <a:hlinkClick r:id="rId5"/>
              </a:rPr>
              <a:t>Foreign Affairs</a:t>
            </a:r>
            <a:r>
              <a:rPr lang="en-US" sz="2600" dirty="0"/>
              <a:t>, Carl </a:t>
            </a:r>
            <a:r>
              <a:rPr lang="en-US" sz="2600" dirty="0" err="1"/>
              <a:t>Benedikt</a:t>
            </a:r>
            <a:r>
              <a:rPr lang="en-US" sz="2600" dirty="0"/>
              <a:t> Frey and Michael Osborne, 19 June 2020</a:t>
            </a:r>
          </a:p>
          <a:p>
            <a:endParaRPr lang="en-US" sz="2600" dirty="0"/>
          </a:p>
        </p:txBody>
      </p:sp>
    </p:spTree>
    <p:extLst>
      <p:ext uri="{BB962C8B-B14F-4D97-AF65-F5344CB8AC3E}">
        <p14:creationId xmlns:p14="http://schemas.microsoft.com/office/powerpoint/2010/main" val="3104920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Improving Interoperability</a:t>
            </a:r>
          </a:p>
        </p:txBody>
      </p:sp>
      <p:sp>
        <p:nvSpPr>
          <p:cNvPr id="3" name="Content Placeholder 2"/>
          <p:cNvSpPr>
            <a:spLocks noGrp="1"/>
          </p:cNvSpPr>
          <p:nvPr>
            <p:ph idx="1"/>
          </p:nvPr>
        </p:nvSpPr>
        <p:spPr/>
        <p:txBody>
          <a:bodyPr>
            <a:normAutofit fontScale="92500"/>
          </a:bodyPr>
          <a:lstStyle/>
          <a:p>
            <a:r>
              <a:rPr lang="en-US" dirty="0"/>
              <a:t>Interoperability: “the capability of a system to automatically, without human intervention, provide services to and accept services from other systems, and to use the services so exchanged to enable the systems to work together to achieve a desired outcome” (Blais and Lacy 2004).</a:t>
            </a:r>
          </a:p>
          <a:p>
            <a:r>
              <a:rPr lang="en-US" dirty="0"/>
              <a:t>Academia and industry have laid out a path toward higher levels of interoperability: refer to the Levels of Conceptual Interoperability Model (LCIM) on the next slide (source: Tolk, Andreas, Saikou Y. Diallo, Charles D. Turnitsa, and Leslie S. Winters. 2006. “</a:t>
            </a:r>
            <a:r>
              <a:rPr lang="en-US" dirty="0" err="1"/>
              <a:t>Composable</a:t>
            </a:r>
            <a:r>
              <a:rPr lang="en-US" dirty="0"/>
              <a:t> M&amp;S Web Services for Net-centric Applications.” </a:t>
            </a:r>
            <a:r>
              <a:rPr lang="en-US" i="1" dirty="0"/>
              <a:t>Journal for Defense Modeling &amp; Simulation (JDMS)</a:t>
            </a:r>
            <a:r>
              <a:rPr lang="en-US" dirty="0"/>
              <a:t>, 3:1:27-44. January.).</a:t>
            </a:r>
          </a:p>
          <a:p>
            <a:r>
              <a:rPr lang="en-US" dirty="0"/>
              <a:t>Objective is to achieve conceptual and pragmatic interoperability.</a:t>
            </a:r>
          </a:p>
          <a:p>
            <a:endParaRPr lang="en-US" dirty="0"/>
          </a:p>
        </p:txBody>
      </p:sp>
      <p:sp>
        <p:nvSpPr>
          <p:cNvPr id="4" name="Slide Number Placeholder 3"/>
          <p:cNvSpPr>
            <a:spLocks noGrp="1"/>
          </p:cNvSpPr>
          <p:nvPr>
            <p:ph type="sldNum" sz="quarter" idx="12"/>
          </p:nvPr>
        </p:nvSpPr>
        <p:spPr/>
        <p:txBody>
          <a:bodyPr/>
          <a:lstStyle/>
          <a:p>
            <a:fld id="{8F304BE6-A6EC-44DD-A690-28101BD4548D}" type="slidenum">
              <a:rPr lang="en-US" smtClean="0"/>
              <a:t>22</a:t>
            </a:fld>
            <a:endParaRPr lang="en-US"/>
          </a:p>
        </p:txBody>
      </p:sp>
    </p:spTree>
    <p:extLst>
      <p:ext uri="{BB962C8B-B14F-4D97-AF65-F5344CB8AC3E}">
        <p14:creationId xmlns:p14="http://schemas.microsoft.com/office/powerpoint/2010/main" val="74815692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E0BE-4026-4B01-B631-8995B9A34624}"/>
              </a:ext>
            </a:extLst>
          </p:cNvPr>
          <p:cNvSpPr>
            <a:spLocks noGrp="1"/>
          </p:cNvSpPr>
          <p:nvPr>
            <p:ph type="title"/>
          </p:nvPr>
        </p:nvSpPr>
        <p:spPr/>
        <p:txBody>
          <a:bodyPr/>
          <a:lstStyle/>
          <a:p>
            <a:r>
              <a:rPr lang="en-US" dirty="0"/>
              <a:t>Issues in Maritime Cyber Security</a:t>
            </a:r>
          </a:p>
        </p:txBody>
      </p:sp>
      <p:sp>
        <p:nvSpPr>
          <p:cNvPr id="3" name="Content Placeholder 2">
            <a:extLst>
              <a:ext uri="{FF2B5EF4-FFF2-40B4-BE49-F238E27FC236}">
                <a16:creationId xmlns:a16="http://schemas.microsoft.com/office/drawing/2014/main" id="{3A577E2F-CAA0-417A-BE5A-3B0200B48402}"/>
              </a:ext>
            </a:extLst>
          </p:cNvPr>
          <p:cNvSpPr>
            <a:spLocks noGrp="1"/>
          </p:cNvSpPr>
          <p:nvPr>
            <p:ph idx="1"/>
          </p:nvPr>
        </p:nvSpPr>
        <p:spPr>
          <a:xfrm>
            <a:off x="838199" y="1825624"/>
            <a:ext cx="11138453" cy="4765675"/>
          </a:xfrm>
        </p:spPr>
        <p:txBody>
          <a:bodyPr>
            <a:normAutofit fontScale="92500" lnSpcReduction="20000"/>
          </a:bodyPr>
          <a:lstStyle/>
          <a:p>
            <a:r>
              <a:rPr lang="en-US" sz="1800" dirty="0"/>
              <a:t>Edited by Joseph DiRenzo III, Nicole K. Drumhiller, and Fred S. Roberts</a:t>
            </a:r>
          </a:p>
          <a:p>
            <a:r>
              <a:rPr lang="en-US" sz="1800" dirty="0"/>
              <a:t>Westphalia Press, Policy Studies Organization, Washington DC, 2017</a:t>
            </a:r>
          </a:p>
          <a:p>
            <a:r>
              <a:rPr lang="en-US" sz="1800" dirty="0">
                <a:hlinkClick r:id="rId2"/>
              </a:rPr>
              <a:t>https://westphaliapress.org/2017/06/26/issues-in-maritime-cyber-security</a:t>
            </a:r>
            <a:r>
              <a:rPr lang="en-US" sz="1800" dirty="0"/>
              <a:t> </a:t>
            </a:r>
          </a:p>
          <a:p>
            <a:pPr marL="0" indent="0">
              <a:buNone/>
            </a:pPr>
            <a:r>
              <a:rPr lang="en-US" sz="1800" dirty="0"/>
              <a:t>Summary. The world relies on maritime commerce to move exceptionally large portions of goods, services, and people. Collectively this effort comprises the Maritime Transportation System or MTS. A major component of this daunting multi-faceted enterprise are cyber networks, and the infrastructure they control. From the complex programs managing the loading and unloading of containers to waiting trucks, to the global navigation systems onboard vessels, to the hydraulic valves designed to protect spills into waterways that are located and controlled by cyber systems within chemical, water/wastewater, or petroleum plants, the MTS is becoming increasingly automated.</a:t>
            </a:r>
          </a:p>
          <a:p>
            <a:pPr marL="0" indent="0">
              <a:buNone/>
            </a:pPr>
            <a:r>
              <a:rPr lang="en-US" sz="1800" dirty="0"/>
              <a:t>The impact of the cyber element on the international MTS is significant. Yet, with the clear advantages this brings, come vulnerabilities and challenges. Researchers have demonstrated that it is possible to remotely take control of a vessel by spoofing its GPS. The news has reported attacks that shut down a boating oil rig by tilting it. The electronic positioning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software </a:t>
            </a:r>
            <a:r>
              <a:rPr lang="en-US" sz="1800" dirty="0"/>
              <a:t>systems on ships are vulnerable to attacks that could modify files and charts, causing potential for serious damage. The complexity of the problem of making our MTS safe from cyber attack is daunting, and the need for all stakeholders in both government (at all levels) and private industry to be involved in cyber security is more significant than ever as the use of the MTS continues to grow.</a:t>
            </a:r>
          </a:p>
          <a:p>
            <a:pPr marL="0" indent="0">
              <a:buNone/>
            </a:pPr>
            <a:r>
              <a:rPr lang="en-US" sz="1800" dirty="0"/>
              <a:t>While there is literature about the maritime transportation system, and about cyber security, to date there is very little literature on this converging area. This pioneering book is beneficial to a variety of audiences, as a text book in courses looking at risk analysis, national security, cyber threats, or maritime policy; as a source of research problems ranging from the technical area to policy; and for practitioners in government and the private sector interested in a clear explanation of the array of cyber risks and potential cyber-defense issues impacting the maritime community. </a:t>
            </a:r>
          </a:p>
        </p:txBody>
      </p:sp>
      <p:pic>
        <p:nvPicPr>
          <p:cNvPr id="5" name="Picture 4">
            <a:hlinkClick r:id="rId3"/>
            <a:extLst>
              <a:ext uri="{FF2B5EF4-FFF2-40B4-BE49-F238E27FC236}">
                <a16:creationId xmlns:a16="http://schemas.microsoft.com/office/drawing/2014/main" id="{C3D19F39-4497-4F1B-B71F-B00036F5E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5660" y="266701"/>
            <a:ext cx="1346867" cy="2017778"/>
          </a:xfrm>
          <a:prstGeom prst="rect">
            <a:avLst/>
          </a:prstGeom>
        </p:spPr>
      </p:pic>
    </p:spTree>
    <p:extLst>
      <p:ext uri="{BB962C8B-B14F-4D97-AF65-F5344CB8AC3E}">
        <p14:creationId xmlns:p14="http://schemas.microsoft.com/office/powerpoint/2010/main" val="5386572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96533" cy="1325563"/>
          </a:xfrm>
        </p:spPr>
        <p:txBody>
          <a:bodyPr>
            <a:normAutofit/>
          </a:bodyPr>
          <a:lstStyle/>
          <a:p>
            <a:r>
              <a:rPr lang="en-US" sz="3400" b="1" dirty="0"/>
              <a:t>Best practice: “Off road, but not offline: How simulation helps advance our Waymo Driver”</a:t>
            </a:r>
            <a:endParaRPr lang="en-US" sz="3400" dirty="0"/>
          </a:p>
        </p:txBody>
      </p:sp>
      <p:sp>
        <p:nvSpPr>
          <p:cNvPr id="3" name="Content Placeholder 2"/>
          <p:cNvSpPr>
            <a:spLocks noGrp="1"/>
          </p:cNvSpPr>
          <p:nvPr>
            <p:ph idx="1"/>
          </p:nvPr>
        </p:nvSpPr>
        <p:spPr>
          <a:xfrm>
            <a:off x="838200" y="1825625"/>
            <a:ext cx="9525000" cy="1428563"/>
          </a:xfrm>
        </p:spPr>
        <p:txBody>
          <a:bodyPr/>
          <a:lstStyle/>
          <a:p>
            <a:r>
              <a:rPr lang="en-US" dirty="0">
                <a:hlinkClick r:id="rId3"/>
              </a:rPr>
              <a:t>Google Waymo blog</a:t>
            </a:r>
            <a:r>
              <a:rPr lang="en-US" dirty="0"/>
              <a:t>, 28 April 2020</a:t>
            </a:r>
          </a:p>
          <a:p>
            <a:r>
              <a:rPr lang="en-US" dirty="0"/>
              <a:t>In simulation, "we drive around 20 million miles a day" and "over 15 billion miles“ total.</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7406" y="2873056"/>
            <a:ext cx="6251503" cy="3657129"/>
          </a:xfrm>
          <a:prstGeom prst="rect">
            <a:avLst/>
          </a:prstGeom>
        </p:spPr>
      </p:pic>
      <p:sp>
        <p:nvSpPr>
          <p:cNvPr id="5" name="TextBox 4"/>
          <p:cNvSpPr txBox="1"/>
          <p:nvPr/>
        </p:nvSpPr>
        <p:spPr>
          <a:xfrm>
            <a:off x="838200" y="3113159"/>
            <a:ext cx="4425287"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LIDAR laser sensors looking in all directions</a:t>
            </a:r>
          </a:p>
          <a:p>
            <a:pPr marL="285750" indent="-285750">
              <a:buFont typeface="Arial" panose="020B0604020202020204" pitchFamily="34" charset="0"/>
              <a:buChar char="•"/>
            </a:pPr>
            <a:r>
              <a:rPr lang="en-US" sz="2800" dirty="0"/>
              <a:t>Physically based modeling, simulation, reenactment</a:t>
            </a:r>
          </a:p>
          <a:p>
            <a:pPr marL="285750" indent="-285750">
              <a:buFont typeface="Arial" panose="020B0604020202020204" pitchFamily="34" charset="0"/>
              <a:buChar char="•"/>
            </a:pPr>
            <a:r>
              <a:rPr lang="en-US" sz="2800" dirty="0"/>
              <a:t>Repeatable real/virtual replay of data and logic</a:t>
            </a:r>
            <a:endParaRPr lang="en-US" dirty="0"/>
          </a:p>
          <a:p>
            <a:pPr marL="285750" indent="-285750">
              <a:buFont typeface="Arial" panose="020B0604020202020204" pitchFamily="34" charset="0"/>
              <a:buChar char="•"/>
            </a:pPr>
            <a:r>
              <a:rPr lang="en-US" sz="2800" dirty="0"/>
              <a:t>Large-scale regression tests</a:t>
            </a:r>
          </a:p>
          <a:p>
            <a:pPr marL="285750" indent="-285750">
              <a:buFont typeface="Arial" panose="020B0604020202020204" pitchFamily="34" charset="0"/>
              <a:buChar char="•"/>
            </a:pPr>
            <a:r>
              <a:rPr lang="en-US" sz="2800" dirty="0"/>
              <a:t>Why not Navy and USMC?</a:t>
            </a:r>
          </a:p>
        </p:txBody>
      </p:sp>
      <p:sp>
        <p:nvSpPr>
          <p:cNvPr id="6" name="Title 1"/>
          <p:cNvSpPr txBox="1">
            <a:spLocks/>
          </p:cNvSpPr>
          <p:nvPr/>
        </p:nvSpPr>
        <p:spPr bwMode="auto">
          <a:xfrm>
            <a:off x="9160625" y="577778"/>
            <a:ext cx="2598284" cy="900255"/>
          </a:xfrm>
          <a:prstGeom prst="rect">
            <a:avLst/>
          </a:prstGeom>
          <a:noFill/>
          <a:ln w="19050">
            <a:solidFill>
              <a:schemeClr val="accent6">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600" b="1" kern="0" dirty="0">
                <a:solidFill>
                  <a:schemeClr val="accent6">
                    <a:lumMod val="50000"/>
                  </a:schemeClr>
                </a:solidFill>
              </a:rPr>
              <a:t>Industry is already operating at scale</a:t>
            </a:r>
          </a:p>
        </p:txBody>
      </p:sp>
    </p:spTree>
    <p:extLst>
      <p:ext uri="{BB962C8B-B14F-4D97-AF65-F5344CB8AC3E}">
        <p14:creationId xmlns:p14="http://schemas.microsoft.com/office/powerpoint/2010/main" val="407875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34450" cy="1325563"/>
          </a:xfrm>
        </p:spPr>
        <p:txBody>
          <a:bodyPr>
            <a:normAutofit/>
          </a:bodyPr>
          <a:lstStyle/>
          <a:p>
            <a:r>
              <a:rPr lang="en-US" sz="3600" dirty="0"/>
              <a:t>Autonomy &amp; Autonomous Unmanned Systems” Overview, Investment Approach, Opportunities</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Jason Stack, Office of Naval Research (ONR), Autonomy Portfolio</a:t>
            </a:r>
          </a:p>
          <a:p>
            <a:r>
              <a:rPr lang="en-US" dirty="0"/>
              <a:t>Presentation to National Academy of Sciences (NAS) 26 NOV 2019</a:t>
            </a:r>
          </a:p>
          <a:p>
            <a:r>
              <a:rPr lang="en-US" dirty="0">
                <a:hlinkClick r:id="rId3"/>
              </a:rPr>
              <a:t>Comprehensive review </a:t>
            </a:r>
            <a:r>
              <a:rPr lang="en-US" dirty="0"/>
              <a:t>of multiple concerns, capabilities, challenges and opportunities</a:t>
            </a:r>
          </a:p>
          <a:p>
            <a:pPr marL="0" indent="0">
              <a:buNone/>
            </a:pPr>
            <a:endParaRPr lang="en-US" dirty="0"/>
          </a:p>
          <a:p>
            <a:pPr marL="0" indent="0">
              <a:buNone/>
            </a:pPr>
            <a:r>
              <a:rPr lang="en-US" b="1" dirty="0"/>
              <a:t>Policy</a:t>
            </a:r>
            <a:endParaRPr lang="en-US" dirty="0"/>
          </a:p>
          <a:p>
            <a:r>
              <a:rPr lang="en-US" dirty="0"/>
              <a:t>The United States has policy for </a:t>
            </a:r>
            <a:r>
              <a:rPr lang="en-US" b="1" dirty="0"/>
              <a:t>all weapon systems </a:t>
            </a:r>
            <a:r>
              <a:rPr lang="en-US" dirty="0"/>
              <a:t>to ensure legal and ethical employment Law of Armed Conflict: Distinction, Proportionality, &amp; Military Necessity</a:t>
            </a:r>
          </a:p>
          <a:p>
            <a:r>
              <a:rPr lang="en-US" dirty="0"/>
              <a:t>Decisions to use lethal force are made by humans at the appropriate level of command based on military result and risk</a:t>
            </a:r>
          </a:p>
          <a:p>
            <a:r>
              <a:rPr lang="en-US" dirty="0"/>
              <a:t>Weapon systems employing autonomy and automation are governed under exactly the same framework of legal and ethical concerns</a:t>
            </a:r>
          </a:p>
          <a:p>
            <a:pPr marL="0" indent="0">
              <a:buNone/>
            </a:pPr>
            <a:r>
              <a:rPr lang="en-US" b="1" dirty="0"/>
              <a:t>Challenge</a:t>
            </a:r>
            <a:endParaRPr lang="en-US" dirty="0"/>
          </a:p>
          <a:p>
            <a:r>
              <a:rPr lang="en-US" dirty="0"/>
              <a:t>As more advanced autonomy and artificial intelligence emerges, further thought and clarification is needed to ensure the nature of the </a:t>
            </a:r>
            <a:r>
              <a:rPr lang="en-US" b="1" i="1" dirty="0"/>
              <a:t>technology &amp; usage </a:t>
            </a:r>
            <a:r>
              <a:rPr lang="en-US" dirty="0"/>
              <a:t>remains legally &amp; ethically consistent </a:t>
            </a:r>
          </a:p>
          <a:p>
            <a:pPr marL="0" indent="0">
              <a:buNone/>
            </a:pPr>
            <a:endParaRPr lang="en-US" dirty="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1725" y="637381"/>
            <a:ext cx="1714500" cy="781050"/>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222</a:t>
            </a:fld>
            <a:endParaRPr lang="en-US"/>
          </a:p>
        </p:txBody>
      </p:sp>
    </p:spTree>
    <p:extLst>
      <p:ext uri="{BB962C8B-B14F-4D97-AF65-F5344CB8AC3E}">
        <p14:creationId xmlns:p14="http://schemas.microsoft.com/office/powerpoint/2010/main" val="18939040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648700" cy="1325563"/>
          </a:xfrm>
        </p:spPr>
        <p:txBody>
          <a:bodyPr>
            <a:normAutofit/>
          </a:bodyPr>
          <a:lstStyle/>
          <a:p>
            <a:r>
              <a:rPr lang="en-US" sz="3600" dirty="0"/>
              <a:t>Navy Large Unmanned Surface and Undersea</a:t>
            </a:r>
            <a:br>
              <a:rPr lang="en-US" sz="3600" dirty="0"/>
            </a:br>
            <a:r>
              <a:rPr lang="en-US" sz="3600" dirty="0"/>
              <a:t>Vehicles: Background and Issues for Congress</a:t>
            </a:r>
          </a:p>
        </p:txBody>
      </p:sp>
      <p:sp>
        <p:nvSpPr>
          <p:cNvPr id="3" name="Content Placeholder 2"/>
          <p:cNvSpPr>
            <a:spLocks noGrp="1"/>
          </p:cNvSpPr>
          <p:nvPr>
            <p:ph idx="1"/>
          </p:nvPr>
        </p:nvSpPr>
        <p:spPr>
          <a:xfrm>
            <a:off x="915537" y="1866568"/>
            <a:ext cx="10515600" cy="4679807"/>
          </a:xfrm>
        </p:spPr>
        <p:txBody>
          <a:bodyPr>
            <a:normAutofit/>
          </a:bodyPr>
          <a:lstStyle/>
          <a:p>
            <a:r>
              <a:rPr lang="en-US" dirty="0">
                <a:hlinkClick r:id="rId3"/>
              </a:rPr>
              <a:t>Congressional </a:t>
            </a:r>
            <a:r>
              <a:rPr lang="en-US" dirty="0">
                <a:hlinkClick r:id="rId4"/>
              </a:rPr>
              <a:t>Research</a:t>
            </a:r>
            <a:r>
              <a:rPr lang="en-US" dirty="0">
                <a:hlinkClick r:id="rId3"/>
              </a:rPr>
              <a:t> Service</a:t>
            </a:r>
            <a:r>
              <a:rPr lang="en-US" dirty="0"/>
              <a:t>, 28 July 2020</a:t>
            </a:r>
          </a:p>
          <a:p>
            <a:r>
              <a:rPr lang="en-US" dirty="0"/>
              <a:t>(excerpted from abstract) The Navy in FY2021 and beyond wants to develop and procure three types of large unmanned vehicles (UVs). These large UVs are called Large Unmanned Surface Vehicles (LUSVs), Medium Unmanned Surface Vehicles (MUSVs), and Extra-Large Unmanned Undersea Vehicles (XLUUVs). […] The Navy’s large UV programs pose a number of oversight issues for Congress, including issues relating to the analytical basis for the more distributed fleet architecture; [… and …] potential implications for miscalculation or escalation at sea” […]</a:t>
            </a:r>
          </a:p>
          <a:p>
            <a:pPr marL="0" indent="0" algn="r">
              <a:buNone/>
            </a:pPr>
            <a:r>
              <a:rPr lang="en-US" dirty="0"/>
              <a:t>Ronald O’Rourke, Specialist in Naval Affairs</a:t>
            </a:r>
          </a:p>
          <a:p>
            <a:endParaRPr lang="en-US" dirty="0"/>
          </a:p>
        </p:txBody>
      </p:sp>
      <p:pic>
        <p:nvPicPr>
          <p:cNvPr id="4" name="Picture 3">
            <a:hlinkClick r:id="rId4"/>
          </p:cNvPr>
          <p:cNvPicPr>
            <a:picLocks noChangeAspect="1"/>
          </p:cNvPicPr>
          <p:nvPr/>
        </p:nvPicPr>
        <p:blipFill>
          <a:blip r:embed="rId5"/>
          <a:stretch>
            <a:fillRect/>
          </a:stretch>
        </p:blipFill>
        <p:spPr>
          <a:xfrm>
            <a:off x="9486900" y="576114"/>
            <a:ext cx="2646480" cy="903584"/>
          </a:xfrm>
          <a:prstGeom prst="rect">
            <a:avLst/>
          </a:prstGeom>
        </p:spPr>
      </p:pic>
    </p:spTree>
    <p:extLst>
      <p:ext uri="{BB962C8B-B14F-4D97-AF65-F5344CB8AC3E}">
        <p14:creationId xmlns:p14="http://schemas.microsoft.com/office/powerpoint/2010/main" val="35190734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Conclusions and Recommendations</a:t>
            </a:r>
          </a:p>
        </p:txBody>
      </p:sp>
      <p:sp>
        <p:nvSpPr>
          <p:cNvPr id="7" name="Text Placeholder 6"/>
          <p:cNvSpPr>
            <a:spLocks noGrp="1"/>
          </p:cNvSpPr>
          <p:nvPr>
            <p:ph type="body" idx="1"/>
          </p:nvPr>
        </p:nvSpPr>
        <p:spPr>
          <a:xfrm>
            <a:off x="831850" y="5081286"/>
            <a:ext cx="11072712" cy="1008364"/>
          </a:xfrm>
        </p:spPr>
        <p:txBody>
          <a:bodyPr>
            <a:normAutofit/>
          </a:bodyPr>
          <a:lstStyle/>
          <a:p>
            <a:r>
              <a:rPr lang="en-US" sz="2800" dirty="0"/>
              <a:t>Much progress accomplished, and many opportunities becoming possible.  Comprehensive pursuit of multiple integrated capabilities is essential.</a:t>
            </a:r>
          </a:p>
        </p:txBody>
      </p:sp>
      <p:sp>
        <p:nvSpPr>
          <p:cNvPr id="5" name="Slide Number Placeholder 5"/>
          <p:cNvSpPr>
            <a:spLocks noGrp="1"/>
          </p:cNvSpPr>
          <p:nvPr>
            <p:ph type="sldNum" sz="quarter" idx="12"/>
          </p:nvPr>
        </p:nvSpPr>
        <p:spPr/>
        <p:txBody>
          <a:bodyPr/>
          <a:lstStyle/>
          <a:p>
            <a:fld id="{B31A39DF-61A9-4ACA-B734-536BAC9BE44A}" type="slidenum">
              <a:rPr lang="en-US" smtClean="0"/>
              <a:t>224</a:t>
            </a:fld>
            <a:endParaRPr lang="en-US"/>
          </a:p>
        </p:txBody>
      </p:sp>
      <p:sp>
        <p:nvSpPr>
          <p:cNvPr id="8" name="Action Button: End 7">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969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of Current Thinking</a:t>
            </a:r>
          </a:p>
        </p:txBody>
      </p:sp>
      <p:sp>
        <p:nvSpPr>
          <p:cNvPr id="3" name="Content Placeholder 2"/>
          <p:cNvSpPr>
            <a:spLocks noGrp="1"/>
          </p:cNvSpPr>
          <p:nvPr>
            <p:ph idx="1"/>
          </p:nvPr>
        </p:nvSpPr>
        <p:spPr/>
        <p:txBody>
          <a:bodyPr>
            <a:normAutofit/>
          </a:bodyPr>
          <a:lstStyle/>
          <a:p>
            <a:r>
              <a:rPr lang="en-US" dirty="0"/>
              <a:t>Human supervision of potentially lethal autonomous systems is a matter of serious global importance.</a:t>
            </a:r>
          </a:p>
          <a:p>
            <a:r>
              <a:rPr lang="en-US" dirty="0"/>
              <a:t>Wide consensus is emerging on principles, aspects of the problem, elements of solutions, and need to achieve better capabilities.</a:t>
            </a:r>
          </a:p>
          <a:p>
            <a:r>
              <a:rPr lang="en-US" dirty="0"/>
              <a:t>Much philosophical concern but few concrete activities are evident.</a:t>
            </a:r>
          </a:p>
          <a:p>
            <a:endParaRPr lang="en-US" dirty="0"/>
          </a:p>
          <a:p>
            <a:pPr marL="0" indent="0">
              <a:buNone/>
            </a:pPr>
            <a:r>
              <a:rPr lang="en-US" dirty="0"/>
              <a:t>Ethical Control of Unmanned Systems project appears to provide a needed path towards practice, with the historic role of warfighting professionals more central than ever as weapons autonomy grows.</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225</a:t>
            </a:fld>
            <a:endParaRPr lang="en-US"/>
          </a:p>
        </p:txBody>
      </p:sp>
    </p:spTree>
    <p:extLst>
      <p:ext uri="{BB962C8B-B14F-4D97-AF65-F5344CB8AC3E}">
        <p14:creationId xmlns:p14="http://schemas.microsoft.com/office/powerpoint/2010/main" val="1931501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838199" y="1488440"/>
            <a:ext cx="10696575" cy="5161741"/>
          </a:xfrm>
        </p:spPr>
        <p:txBody>
          <a:bodyPr>
            <a:normAutofit/>
          </a:bodyPr>
          <a:lstStyle/>
          <a:p>
            <a:r>
              <a:rPr lang="en-US" dirty="0"/>
              <a:t>Human supervision is required for any unmanned systems holding potential for lethal force.</a:t>
            </a:r>
          </a:p>
          <a:p>
            <a:pPr lvl="1"/>
            <a:r>
              <a:rPr lang="en-US" dirty="0"/>
              <a:t>Cannot push “big red shiny AI button” and hope for best – immoral, unlawful.</a:t>
            </a:r>
          </a:p>
          <a:p>
            <a:pPr lvl="1"/>
            <a:r>
              <a:rPr lang="en-US" dirty="0"/>
              <a:t>Similar imperatives exist for supervising systems holding life-saving potential.</a:t>
            </a:r>
          </a:p>
          <a:p>
            <a:r>
              <a:rPr lang="en-US" dirty="0"/>
              <a:t>Human control of unmanned systems is possible at long ranges of time-duration and distance through well-defined mission orders.</a:t>
            </a:r>
          </a:p>
          <a:p>
            <a:pPr lvl="1"/>
            <a:r>
              <a:rPr lang="en-US" dirty="0"/>
              <a:t>Readable and sharable by both humans and unmanned systems.</a:t>
            </a:r>
          </a:p>
          <a:p>
            <a:pPr lvl="1"/>
            <a:r>
              <a:rPr lang="en-US" dirty="0"/>
              <a:t>Validatable syntax and semantics through understandable logical constraints.</a:t>
            </a:r>
          </a:p>
          <a:p>
            <a:pPr lvl="1"/>
            <a:r>
              <a:rPr lang="en-US" dirty="0"/>
              <a:t>Testable and confirmable using simulation, visualization, perhaps qualification.</a:t>
            </a:r>
          </a:p>
          <a:p>
            <a:r>
              <a:rPr lang="en-US" dirty="0"/>
              <a:t>Coherent human-system team approach is feasible and repeatable.</a:t>
            </a:r>
          </a:p>
          <a:p>
            <a:pPr lvl="1"/>
            <a:r>
              <a:rPr lang="en-US" dirty="0"/>
              <a:t>Semantic Web confirmation can ensure orders are comprehensive, consistent.</a:t>
            </a:r>
          </a:p>
          <a:p>
            <a:pPr lvl="1"/>
            <a:r>
              <a:rPr lang="en-US" dirty="0"/>
              <a:t>Human role remains essential for life-saving and potentially lethal scenarios.</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226</a:t>
            </a:fld>
            <a:endParaRPr lang="en-US"/>
          </a:p>
        </p:txBody>
      </p:sp>
    </p:spTree>
    <p:extLst>
      <p:ext uri="{BB962C8B-B14F-4D97-AF65-F5344CB8AC3E}">
        <p14:creationId xmlns:p14="http://schemas.microsoft.com/office/powerpoint/2010/main" val="18879742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 for Future Work</a:t>
            </a:r>
          </a:p>
        </p:txBody>
      </p:sp>
      <p:sp>
        <p:nvSpPr>
          <p:cNvPr id="3" name="Content Placeholder 2"/>
          <p:cNvSpPr>
            <a:spLocks noGrp="1"/>
          </p:cNvSpPr>
          <p:nvPr>
            <p:ph sz="half" idx="1"/>
          </p:nvPr>
        </p:nvSpPr>
        <p:spPr>
          <a:xfrm>
            <a:off x="838200" y="1825625"/>
            <a:ext cx="5181600" cy="4521142"/>
          </a:xfrm>
        </p:spPr>
        <p:txBody>
          <a:bodyPr>
            <a:normAutofit fontScale="92500" lnSpcReduction="10000"/>
          </a:bodyPr>
          <a:lstStyle/>
          <a:p>
            <a:pPr marL="0" indent="0">
              <a:buNone/>
            </a:pPr>
            <a:r>
              <a:rPr lang="en-US" i="1" dirty="0"/>
              <a:t>Continued development</a:t>
            </a:r>
          </a:p>
          <a:p>
            <a:r>
              <a:rPr lang="en-US" dirty="0"/>
              <a:t>Diverse mission exemplars</a:t>
            </a:r>
          </a:p>
          <a:p>
            <a:r>
              <a:rPr lang="en-US" dirty="0"/>
              <a:t>Software implementations</a:t>
            </a:r>
          </a:p>
          <a:p>
            <a:r>
              <a:rPr lang="en-US" dirty="0"/>
              <a:t>2D, 3D visualization of results</a:t>
            </a:r>
          </a:p>
          <a:p>
            <a:pPr marL="0" indent="0">
              <a:buNone/>
            </a:pPr>
            <a:endParaRPr lang="en-US" dirty="0"/>
          </a:p>
          <a:p>
            <a:pPr marL="0" indent="0">
              <a:buNone/>
            </a:pPr>
            <a:r>
              <a:rPr lang="en-US" i="1" dirty="0"/>
              <a:t>Future capabilities</a:t>
            </a:r>
          </a:p>
          <a:p>
            <a:r>
              <a:rPr lang="en-US" dirty="0"/>
              <a:t>Automatable testing</a:t>
            </a:r>
          </a:p>
          <a:p>
            <a:r>
              <a:rPr lang="en-US" dirty="0"/>
              <a:t>Field experimentation (FX)</a:t>
            </a:r>
          </a:p>
          <a:p>
            <a:r>
              <a:rPr lang="en-US" dirty="0"/>
              <a:t>“Qualification” of unmanned systems in virtual environments</a:t>
            </a:r>
          </a:p>
        </p:txBody>
      </p:sp>
      <p:sp>
        <p:nvSpPr>
          <p:cNvPr id="4" name="Content Placeholder 3"/>
          <p:cNvSpPr>
            <a:spLocks noGrp="1"/>
          </p:cNvSpPr>
          <p:nvPr>
            <p:ph sz="half" idx="2"/>
          </p:nvPr>
        </p:nvSpPr>
        <p:spPr>
          <a:xfrm>
            <a:off x="6172199" y="1825625"/>
            <a:ext cx="5315989" cy="4521142"/>
          </a:xfrm>
        </p:spPr>
        <p:txBody>
          <a:bodyPr>
            <a:normAutofit fontScale="92500" lnSpcReduction="10000"/>
          </a:bodyPr>
          <a:lstStyle/>
          <a:p>
            <a:pPr marL="0" indent="0">
              <a:buNone/>
            </a:pPr>
            <a:r>
              <a:rPr lang="en-US" i="1" dirty="0"/>
              <a:t>Outreach</a:t>
            </a:r>
          </a:p>
          <a:p>
            <a:r>
              <a:rPr lang="en-US" dirty="0"/>
              <a:t>Presentations, publication review</a:t>
            </a:r>
          </a:p>
          <a:p>
            <a:r>
              <a:rPr lang="en-US" dirty="0"/>
              <a:t>Engagement in key ethical forums</a:t>
            </a:r>
          </a:p>
          <a:p>
            <a:r>
              <a:rPr lang="en-US" dirty="0"/>
              <a:t>NPS wargame and course support</a:t>
            </a:r>
          </a:p>
          <a:p>
            <a:r>
              <a:rPr lang="en-US" dirty="0"/>
              <a:t>NPS thesis and dissertation work</a:t>
            </a:r>
          </a:p>
          <a:p>
            <a:endParaRPr lang="en-US" dirty="0"/>
          </a:p>
          <a:p>
            <a:pPr marL="0" indent="0">
              <a:buNone/>
            </a:pPr>
            <a:r>
              <a:rPr lang="en-US" i="1" dirty="0"/>
              <a:t>Adoption</a:t>
            </a:r>
          </a:p>
          <a:p>
            <a:r>
              <a:rPr lang="en-US" dirty="0"/>
              <a:t>Support for developmental system</a:t>
            </a:r>
          </a:p>
          <a:p>
            <a:r>
              <a:rPr lang="en-US" dirty="0"/>
              <a:t>Influence campaign for both C4I and robotics communities of interest</a:t>
            </a:r>
          </a:p>
        </p:txBody>
      </p:sp>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227</a:t>
            </a:fld>
            <a:endParaRPr lang="en-US"/>
          </a:p>
        </p:txBody>
      </p:sp>
    </p:spTree>
    <p:extLst>
      <p:ext uri="{BB962C8B-B14F-4D97-AF65-F5344CB8AC3E}">
        <p14:creationId xmlns:p14="http://schemas.microsoft.com/office/powerpoint/2010/main" val="25741077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Technical Readiness Level (TRL)</a:t>
            </a:r>
            <a:endParaRPr lang="en-US" dirty="0"/>
          </a:p>
        </p:txBody>
      </p:sp>
      <p:sp>
        <p:nvSpPr>
          <p:cNvPr id="5" name="Content Placeholder 4"/>
          <p:cNvSpPr>
            <a:spLocks noGrp="1"/>
          </p:cNvSpPr>
          <p:nvPr>
            <p:ph idx="1"/>
          </p:nvPr>
        </p:nvSpPr>
        <p:spPr>
          <a:xfrm>
            <a:off x="838199" y="1825626"/>
            <a:ext cx="11032376" cy="934200"/>
          </a:xfrm>
        </p:spPr>
        <p:txBody>
          <a:bodyPr>
            <a:noAutofit/>
          </a:bodyPr>
          <a:lstStyle/>
          <a:p>
            <a:pPr marL="0" indent="0">
              <a:buNone/>
            </a:pPr>
            <a:r>
              <a:rPr lang="en-US" sz="2600" dirty="0"/>
              <a:t>Self-assessment: have progressed from </a:t>
            </a:r>
            <a:r>
              <a:rPr lang="en-US" sz="2600" b="1" dirty="0">
                <a:solidFill>
                  <a:srgbClr val="00B050"/>
                </a:solidFill>
              </a:rPr>
              <a:t>TRL 3</a:t>
            </a:r>
            <a:r>
              <a:rPr lang="en-US" sz="2600" b="1" dirty="0"/>
              <a:t> </a:t>
            </a:r>
            <a:r>
              <a:rPr lang="en-US" sz="2600" dirty="0"/>
              <a:t>to </a:t>
            </a:r>
            <a:r>
              <a:rPr lang="en-US" sz="2600" b="1" dirty="0">
                <a:solidFill>
                  <a:srgbClr val="00B050"/>
                </a:solidFill>
              </a:rPr>
              <a:t>TRL 4</a:t>
            </a:r>
            <a:r>
              <a:rPr lang="en-US" sz="2600" dirty="0"/>
              <a:t>.  As future work adds meaningful simulation capabilities, project begins moving into </a:t>
            </a:r>
            <a:r>
              <a:rPr lang="en-US" sz="2600" b="1" dirty="0">
                <a:solidFill>
                  <a:srgbClr val="00B050"/>
                </a:solidFill>
              </a:rPr>
              <a:t>TRL 5</a:t>
            </a:r>
            <a:r>
              <a:rPr lang="en-US" sz="2600" b="1" dirty="0"/>
              <a:t> </a:t>
            </a:r>
            <a:r>
              <a:rPr lang="en-US" sz="2600" dirty="0"/>
              <a:t>maturity.</a:t>
            </a:r>
          </a:p>
        </p:txBody>
      </p:sp>
      <p:sp>
        <p:nvSpPr>
          <p:cNvPr id="6" name="Text Box 2"/>
          <p:cNvSpPr txBox="1">
            <a:spLocks noChangeArrowheads="1"/>
          </p:cNvSpPr>
          <p:nvPr/>
        </p:nvSpPr>
        <p:spPr bwMode="auto">
          <a:xfrm>
            <a:off x="930245" y="2753704"/>
            <a:ext cx="10423555" cy="359059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r>
              <a:rPr lang="en-US" u="sng" dirty="0">
                <a:solidFill>
                  <a:srgbClr val="0000FF"/>
                </a:solidFill>
                <a:effectLst/>
                <a:latin typeface="Times New Roman" panose="02020603050405020304" pitchFamily="18" charset="0"/>
                <a:ea typeface="Times New Roman" panose="02020603050405020304" pitchFamily="18" charset="0"/>
                <a:hlinkClick r:id="rId3"/>
              </a:rPr>
              <a:t>https://en.wikipedia.org/wiki/Technology_readiness_level#Current_NASA_usage</a:t>
            </a:r>
            <a:endParaRPr lang="en-US" u="sng" dirty="0">
              <a:solidFill>
                <a:srgbClr val="0000FF"/>
              </a:solidFill>
              <a:effectLst/>
              <a:latin typeface="Times New Roman" panose="02020603050405020304" pitchFamily="18" charset="0"/>
              <a:ea typeface="Times New Roman" panose="02020603050405020304" pitchFamily="18" charset="0"/>
            </a:endParaRPr>
          </a:p>
          <a:p>
            <a:pPr marL="0" marR="0"/>
            <a:endParaRPr lang="en-US" dirty="0">
              <a:effectLst/>
              <a:latin typeface="Times New Roman" panose="02020603050405020304" pitchFamily="18" charset="0"/>
              <a:ea typeface="Times New Roman" panose="02020603050405020304" pitchFamily="18" charset="0"/>
            </a:endParaRPr>
          </a:p>
          <a:p>
            <a:pPr marL="0" marR="0"/>
            <a:r>
              <a:rPr lang="en-US" dirty="0">
                <a:effectLst/>
                <a:latin typeface="Times New Roman" panose="02020603050405020304" pitchFamily="18" charset="0"/>
                <a:ea typeface="Times New Roman" panose="02020603050405020304" pitchFamily="18" charset="0"/>
              </a:rPr>
              <a:t>The current nine-point NASA scale is: </a:t>
            </a: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Level 1 – Basic principles observed and reported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Level 2 – Technology concept and/or application formulated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Level 3 – Analytical and experimental critical function and/or characteristic proof-of concept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Level 4 – Component and/or breadboard validation in laboratory environment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Level 5 – Component and/or breadboard validation in relevant environment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Level 6 – System/subsystem model or prototype demonstration in a relevant environment (ground or space)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Level 7 – System prototype demonstration in a space environment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Level 8 – Actual system completed and “flight qualified” through test and demonstration (ground or space)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Level 9 – Actual system “flight proven” through successful mission operations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228</a:t>
            </a:fld>
            <a:endParaRPr lang="en-US"/>
          </a:p>
        </p:txBody>
      </p:sp>
      <p:sp>
        <p:nvSpPr>
          <p:cNvPr id="3" name="Rectangle 2"/>
          <p:cNvSpPr/>
          <p:nvPr/>
        </p:nvSpPr>
        <p:spPr>
          <a:xfrm>
            <a:off x="1255853" y="4201610"/>
            <a:ext cx="8727312" cy="90861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00B050"/>
              </a:solidFill>
            </a:endParaRPr>
          </a:p>
        </p:txBody>
      </p:sp>
      <p:sp>
        <p:nvSpPr>
          <p:cNvPr id="4" name="TextBox 3"/>
          <p:cNvSpPr txBox="1"/>
          <p:nvPr/>
        </p:nvSpPr>
        <p:spPr>
          <a:xfrm>
            <a:off x="121534" y="4427319"/>
            <a:ext cx="808711" cy="707886"/>
          </a:xfrm>
          <a:prstGeom prst="rect">
            <a:avLst/>
          </a:prstGeom>
          <a:noFill/>
        </p:spPr>
        <p:txBody>
          <a:bodyPr wrap="square" rtlCol="0">
            <a:spAutoFit/>
          </a:bodyPr>
          <a:lstStyle/>
          <a:p>
            <a:pPr algn="r"/>
            <a:r>
              <a:rPr lang="en-US" sz="2000" b="1" dirty="0">
                <a:solidFill>
                  <a:srgbClr val="00B050"/>
                </a:solidFill>
              </a:rPr>
              <a:t>Now:</a:t>
            </a:r>
          </a:p>
          <a:p>
            <a:pPr algn="r"/>
            <a:r>
              <a:rPr lang="en-US" sz="2000" b="1" dirty="0">
                <a:solidFill>
                  <a:srgbClr val="00B050"/>
                </a:solidFill>
              </a:rPr>
              <a:t>Next:</a:t>
            </a:r>
            <a:endParaRPr lang="en-US" sz="2000" dirty="0"/>
          </a:p>
        </p:txBody>
      </p:sp>
    </p:spTree>
    <p:extLst>
      <p:ext uri="{BB962C8B-B14F-4D97-AF65-F5344CB8AC3E}">
        <p14:creationId xmlns:p14="http://schemas.microsoft.com/office/powerpoint/2010/main" val="403532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Upcoming events and next steps</a:t>
            </a:r>
          </a:p>
        </p:txBody>
      </p:sp>
      <p:sp>
        <p:nvSpPr>
          <p:cNvPr id="3" name="Content Placeholder 2"/>
          <p:cNvSpPr>
            <a:spLocks noGrp="1"/>
          </p:cNvSpPr>
          <p:nvPr>
            <p:ph idx="1"/>
          </p:nvPr>
        </p:nvSpPr>
        <p:spPr>
          <a:xfrm>
            <a:off x="838199" y="1825625"/>
            <a:ext cx="11125201" cy="4895850"/>
          </a:xfrm>
        </p:spPr>
        <p:txBody>
          <a:bodyPr>
            <a:normAutofit fontScale="85000" lnSpcReduction="20000"/>
          </a:bodyPr>
          <a:lstStyle/>
          <a:p>
            <a:pPr marL="0" indent="0">
              <a:buNone/>
            </a:pPr>
            <a:r>
              <a:rPr lang="en-US" dirty="0"/>
              <a:t>Multiple conference and working group presentations</a:t>
            </a:r>
          </a:p>
          <a:p>
            <a:pPr>
              <a:buFont typeface="Wingdings" panose="05000000000000000000" pitchFamily="2" charset="2"/>
              <a:buChar char="ü"/>
            </a:pPr>
            <a:r>
              <a:rPr lang="en-US" dirty="0"/>
              <a:t> 9-11 March 2020, </a:t>
            </a:r>
            <a:r>
              <a:rPr lang="en-US" dirty="0">
                <a:hlinkClick r:id="rId3"/>
              </a:rPr>
              <a:t>US Semantic Technologies Symposium (US2TS)</a:t>
            </a:r>
            <a:r>
              <a:rPr lang="en-US" dirty="0"/>
              <a:t>, Raleigh NC</a:t>
            </a:r>
          </a:p>
          <a:p>
            <a:pPr>
              <a:buFont typeface="Wingdings" panose="05000000000000000000" pitchFamily="2" charset="2"/>
              <a:buChar char="ü"/>
            </a:pPr>
            <a:r>
              <a:rPr lang="en-US" dirty="0"/>
              <a:t> 25 March 2020, Unmanned Vehicle and Autonomous Systems (UVAS) Working Group</a:t>
            </a:r>
          </a:p>
          <a:p>
            <a:pPr>
              <a:buFont typeface="Calibri" panose="020F0502020204030204" pitchFamily="34" charset="0"/>
              <a:buChar char="X"/>
            </a:pPr>
            <a:r>
              <a:rPr lang="en-US" dirty="0"/>
              <a:t> 23-25 March 2020, </a:t>
            </a:r>
            <a:r>
              <a:rPr lang="en-US" dirty="0">
                <a:hlinkClick r:id="rId4"/>
              </a:rPr>
              <a:t>NDIA Undersea Warfare (USW)</a:t>
            </a:r>
            <a:r>
              <a:rPr lang="en-US" dirty="0"/>
              <a:t>, San Diego CA </a:t>
            </a:r>
          </a:p>
          <a:p>
            <a:pPr>
              <a:buFont typeface="Calibri" panose="020F0502020204030204" pitchFamily="34" charset="0"/>
              <a:buChar char="X"/>
            </a:pPr>
            <a:r>
              <a:rPr lang="en-US" dirty="0"/>
              <a:t> 25-27 March 2020, </a:t>
            </a:r>
            <a:r>
              <a:rPr lang="en-US" dirty="0" err="1">
                <a:hlinkClick r:id="rId5"/>
              </a:rPr>
              <a:t>xSWARM</a:t>
            </a:r>
            <a:r>
              <a:rPr lang="en-US" dirty="0">
                <a:hlinkClick r:id="rId5"/>
              </a:rPr>
              <a:t> 2020 workshop</a:t>
            </a:r>
            <a:r>
              <a:rPr lang="en-US" dirty="0"/>
              <a:t>, NPS CRUSER, Monterey CA</a:t>
            </a:r>
          </a:p>
          <a:p>
            <a:r>
              <a:rPr lang="en-US" dirty="0"/>
              <a:t> TBD dates Spring 2020, ASW Community of Interest (COI)</a:t>
            </a:r>
          </a:p>
          <a:p>
            <a:r>
              <a:rPr lang="en-US" dirty="0"/>
              <a:t> 12-14 May 2020, </a:t>
            </a:r>
            <a:r>
              <a:rPr lang="en-US" dirty="0">
                <a:hlinkClick r:id="rId6"/>
              </a:rPr>
              <a:t>Submarine Technology Symposium (STS)</a:t>
            </a:r>
            <a:r>
              <a:rPr lang="en-US" dirty="0"/>
              <a:t>, JHU/APL, Laurel MD</a:t>
            </a:r>
          </a:p>
          <a:p>
            <a:pPr marL="0" indent="0">
              <a:buNone/>
              <a:tabLst>
                <a:tab pos="3886200" algn="l"/>
              </a:tabLst>
            </a:pPr>
            <a:endParaRPr lang="en-US" dirty="0"/>
          </a:p>
          <a:p>
            <a:pPr marL="0" indent="0">
              <a:buNone/>
              <a:tabLst>
                <a:tab pos="3886200" algn="l"/>
              </a:tabLst>
            </a:pPr>
            <a:r>
              <a:rPr lang="en-US" dirty="0"/>
              <a:t>Journal paper publication candidates:</a:t>
            </a:r>
          </a:p>
          <a:p>
            <a:pPr>
              <a:tabLst>
                <a:tab pos="3886200" algn="l"/>
              </a:tabLst>
            </a:pPr>
            <a:r>
              <a:rPr lang="en-US" i="1" dirty="0"/>
              <a:t>IEEE Journal of Ocean Engineering (JOE)</a:t>
            </a:r>
          </a:p>
          <a:p>
            <a:pPr>
              <a:tabLst>
                <a:tab pos="3886200" algn="l"/>
              </a:tabLst>
            </a:pPr>
            <a:r>
              <a:rPr lang="en-US" i="1" dirty="0"/>
              <a:t>IEEE AI Ethics </a:t>
            </a:r>
            <a:r>
              <a:rPr lang="en-US" dirty="0"/>
              <a:t>journal forthcoming?</a:t>
            </a:r>
          </a:p>
          <a:p>
            <a:pPr>
              <a:tabLst>
                <a:tab pos="3886200" algn="l"/>
              </a:tabLst>
            </a:pPr>
            <a:r>
              <a:rPr lang="en-US" i="1" dirty="0"/>
              <a:t>Journal of Web Semantics  </a:t>
            </a:r>
            <a:r>
              <a:rPr lang="en-US" dirty="0"/>
              <a:t>	</a:t>
            </a:r>
            <a:r>
              <a:rPr lang="en-US" sz="2200" dirty="0">
                <a:hlinkClick r:id="rId7"/>
              </a:rPr>
              <a:t>https://www.journals.elsevier.com/journal-of-web-semantics</a:t>
            </a:r>
            <a:r>
              <a:rPr lang="en-US" sz="2200" dirty="0"/>
              <a:t> </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229</a:t>
            </a:fld>
            <a:endParaRPr lang="en-US"/>
          </a:p>
        </p:txBody>
      </p:sp>
    </p:spTree>
    <p:extLst>
      <p:ext uri="{BB962C8B-B14F-4D97-AF65-F5344CB8AC3E}">
        <p14:creationId xmlns:p14="http://schemas.microsoft.com/office/powerpoint/2010/main" val="1277303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272" y="365125"/>
            <a:ext cx="9100868" cy="1325563"/>
          </a:xfrm>
        </p:spPr>
        <p:txBody>
          <a:bodyPr/>
          <a:lstStyle/>
          <a:p>
            <a:r>
              <a:rPr lang="en-US" dirty="0"/>
              <a:t>Levels of Conceptual Interoperability</a:t>
            </a:r>
          </a:p>
        </p:txBody>
      </p:sp>
      <p:sp>
        <p:nvSpPr>
          <p:cNvPr id="4" name="Slide Number Placeholder 3"/>
          <p:cNvSpPr>
            <a:spLocks noGrp="1"/>
          </p:cNvSpPr>
          <p:nvPr>
            <p:ph type="sldNum" sz="quarter" idx="12"/>
          </p:nvPr>
        </p:nvSpPr>
        <p:spPr/>
        <p:txBody>
          <a:bodyPr/>
          <a:lstStyle/>
          <a:p>
            <a:fld id="{8F304BE6-A6EC-44DD-A690-28101BD4548D}" type="slidenum">
              <a:rPr lang="en-US" smtClean="0"/>
              <a:t>23</a:t>
            </a:fld>
            <a:endParaRPr lang="en-US"/>
          </a:p>
        </p:txBody>
      </p:sp>
      <p:grpSp>
        <p:nvGrpSpPr>
          <p:cNvPr id="5" name="Group 4"/>
          <p:cNvGrpSpPr/>
          <p:nvPr/>
        </p:nvGrpSpPr>
        <p:grpSpPr>
          <a:xfrm>
            <a:off x="1687384" y="624083"/>
            <a:ext cx="8830408" cy="6460148"/>
            <a:chOff x="0" y="0"/>
            <a:chExt cx="9144000" cy="6858000"/>
          </a:xfrm>
        </p:grpSpPr>
        <p:pic>
          <p:nvPicPr>
            <p:cNvPr id="6" name="Picture 5" descr="LCIM"/>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grpSp>
          <p:nvGrpSpPr>
            <p:cNvPr id="7" name="Group 6"/>
            <p:cNvGrpSpPr/>
            <p:nvPr/>
          </p:nvGrpSpPr>
          <p:grpSpPr>
            <a:xfrm rot="19580712">
              <a:off x="197442" y="4941501"/>
              <a:ext cx="1925592" cy="461665"/>
              <a:chOff x="-27408" y="4671681"/>
              <a:chExt cx="1925592" cy="461665"/>
            </a:xfrm>
          </p:grpSpPr>
          <p:sp>
            <p:nvSpPr>
              <p:cNvPr id="8" name="Rectangle 7"/>
              <p:cNvSpPr/>
              <p:nvPr/>
            </p:nvSpPr>
            <p:spPr>
              <a:xfrm>
                <a:off x="-27408" y="4671681"/>
                <a:ext cx="1925592" cy="461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408" y="4671681"/>
                <a:ext cx="1925592" cy="461665"/>
              </a:xfrm>
              <a:prstGeom prst="rect">
                <a:avLst/>
              </a:prstGeom>
              <a:solidFill>
                <a:schemeClr val="bg1"/>
              </a:solidFill>
            </p:spPr>
            <p:txBody>
              <a:bodyPr wrap="none" rtlCol="0">
                <a:spAutoFit/>
              </a:bodyPr>
              <a:lstStyle/>
              <a:p>
                <a:r>
                  <a:rPr lang="en-US" sz="2400" dirty="0">
                    <a:solidFill>
                      <a:schemeClr val="tx2">
                        <a:lumMod val="50000"/>
                      </a:schemeClr>
                    </a:solidFill>
                  </a:rPr>
                  <a:t>Integratability</a:t>
                </a:r>
              </a:p>
            </p:txBody>
          </p:sp>
        </p:grpSp>
      </p:grpSp>
      <p:sp>
        <p:nvSpPr>
          <p:cNvPr id="10" name="Title 3"/>
          <p:cNvSpPr txBox="1">
            <a:spLocks/>
          </p:cNvSpPr>
          <p:nvPr/>
        </p:nvSpPr>
        <p:spPr>
          <a:xfrm>
            <a:off x="1474950" y="130002"/>
            <a:ext cx="9255276" cy="729204"/>
          </a:xfrm>
          <a:prstGeom prst="rect">
            <a:avLst/>
          </a:prstGeom>
          <a:solidFill>
            <a:schemeClr val="bg1">
              <a:lumMod val="50000"/>
              <a:lumOff val="50000"/>
            </a:schemeClr>
          </a:solidFill>
          <a:ln>
            <a:solidFill>
              <a:schemeClr val="tx1">
                <a:lumMod val="95000"/>
              </a:schemeClr>
            </a:solid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effectLst>
                  <a:outerShdw blurRad="50800" dist="38100" dir="2700000" algn="tl" rotWithShape="0">
                    <a:prstClr val="black">
                      <a:alpha val="40000"/>
                    </a:prstClr>
                  </a:outerShdw>
                </a:effectLst>
              </a:rPr>
              <a:t>Improving Interoperability: Levels of Conceptual Interoperability Model</a:t>
            </a:r>
          </a:p>
        </p:txBody>
      </p:sp>
    </p:spTree>
    <p:extLst>
      <p:ext uri="{BB962C8B-B14F-4D97-AF65-F5344CB8AC3E}">
        <p14:creationId xmlns:p14="http://schemas.microsoft.com/office/powerpoint/2010/main" val="39431059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053513" cy="1325563"/>
          </a:xfrm>
        </p:spPr>
        <p:txBody>
          <a:bodyPr>
            <a:normAutofit/>
          </a:bodyPr>
          <a:lstStyle/>
          <a:p>
            <a:r>
              <a:rPr lang="en-US" sz="3600" dirty="0"/>
              <a:t>US Semantic Technologies Symposium (US2TS) </a:t>
            </a:r>
            <a:br>
              <a:rPr lang="en-US" sz="3600" dirty="0"/>
            </a:br>
            <a:r>
              <a:rPr lang="en-US" sz="3600" dirty="0"/>
              <a:t>Session: </a:t>
            </a:r>
            <a:r>
              <a:rPr lang="en-US" sz="3600" dirty="0">
                <a:hlinkClick r:id="rId3"/>
              </a:rPr>
              <a:t>Hybrid AI for Context Understanding</a:t>
            </a:r>
            <a:endParaRPr lang="en-US" sz="3600" dirty="0"/>
          </a:p>
        </p:txBody>
      </p:sp>
      <p:sp>
        <p:nvSpPr>
          <p:cNvPr id="5" name="Content Placeholder 4"/>
          <p:cNvSpPr>
            <a:spLocks noGrp="1"/>
          </p:cNvSpPr>
          <p:nvPr>
            <p:ph idx="1"/>
          </p:nvPr>
        </p:nvSpPr>
        <p:spPr>
          <a:xfrm>
            <a:off x="838201" y="1825624"/>
            <a:ext cx="10858500" cy="4899026"/>
          </a:xfrm>
        </p:spPr>
        <p:txBody>
          <a:bodyPr>
            <a:normAutofit/>
          </a:bodyPr>
          <a:lstStyle/>
          <a:p>
            <a:pPr marL="0" indent="0">
              <a:buNone/>
            </a:pPr>
            <a:r>
              <a:rPr lang="en-US" sz="2400" dirty="0"/>
              <a:t>What is nature of context that described hybrid AI system is trying to understand?</a:t>
            </a:r>
          </a:p>
          <a:p>
            <a:pPr lvl="1"/>
            <a:r>
              <a:rPr lang="en-US" sz="2000" dirty="0"/>
              <a:t>Validate human orders to remote unmanned systems with capacity for lethal/lifesaving force.</a:t>
            </a:r>
          </a:p>
          <a:p>
            <a:pPr lvl="1"/>
            <a:r>
              <a:rPr lang="en-US" sz="2000" dirty="0"/>
              <a:t>Ethics for Rules of Engagement (ROE), Laws of Armed Conflict (LOAC), operational constraints.</a:t>
            </a:r>
          </a:p>
          <a:p>
            <a:pPr marL="0" indent="0">
              <a:buNone/>
            </a:pPr>
            <a:r>
              <a:rPr lang="en-US" sz="2400" dirty="0"/>
              <a:t>What specific methods and technologies does this hybrid AI system use, and how?</a:t>
            </a:r>
          </a:p>
          <a:p>
            <a:pPr lvl="1"/>
            <a:r>
              <a:rPr lang="en-US" sz="2000" dirty="0"/>
              <a:t>Validatable XML mission syntax using controlled vocabularies with corresponding ontology.</a:t>
            </a:r>
          </a:p>
          <a:p>
            <a:pPr lvl="1"/>
            <a:r>
              <a:rPr lang="en-US" sz="2000" dirty="0"/>
              <a:t>Perform SPARQL queries of RDF/OWL to check complex relationships, requirements, violations.</a:t>
            </a:r>
          </a:p>
          <a:p>
            <a:pPr lvl="1"/>
            <a:r>
              <a:rPr lang="en-US" sz="2000" dirty="0"/>
              <a:t>Conversions for declarative orders, language implementations, Turtle triples with Protégé, ARQ.</a:t>
            </a:r>
          </a:p>
          <a:p>
            <a:pPr marL="0" indent="0">
              <a:buNone/>
            </a:pPr>
            <a:r>
              <a:rPr lang="en-US" sz="2400" dirty="0"/>
              <a:t>What are current limitations in presented solution, what is plan for future work?</a:t>
            </a:r>
          </a:p>
          <a:p>
            <a:pPr lvl="1"/>
            <a:r>
              <a:rPr lang="en-US" sz="2000" dirty="0"/>
              <a:t>Representative test cases are being tested in simulation to build out verification framework.</a:t>
            </a:r>
          </a:p>
          <a:p>
            <a:pPr lvl="1"/>
            <a:r>
              <a:rPr lang="en-US" sz="2000" dirty="0"/>
              <a:t>Supports maritime operations with tractable Identification Friend Foe Neutral Unknown (IFFNU).</a:t>
            </a:r>
          </a:p>
          <a:p>
            <a:pPr lvl="1"/>
            <a:r>
              <a:rPr lang="en-US" sz="2000" dirty="0"/>
              <a:t>Expand scope with larger mission sets for diverse operations by unmanned systems in real world.</a:t>
            </a:r>
          </a:p>
          <a:p>
            <a:pPr lvl="1"/>
            <a:r>
              <a:rPr lang="en-US" sz="2000" dirty="0"/>
              <a:t>Bridge command and control (C2) with modeling and simulation (M&amp;S) virtual environments, for</a:t>
            </a:r>
          </a:p>
          <a:p>
            <a:pPr lvl="1"/>
            <a:r>
              <a:rPr lang="en-US" sz="2000" dirty="0"/>
              <a:t>Domain-expert qualification of hardware/software systems using tactical scenarios as unit tests.</a:t>
            </a:r>
          </a:p>
        </p:txBody>
      </p:sp>
      <p:pic>
        <p:nvPicPr>
          <p:cNvPr id="7" name="Picture 6">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9296" y="147802"/>
            <a:ext cx="2181229" cy="1204748"/>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230</a:t>
            </a:fld>
            <a:endParaRPr lang="en-US"/>
          </a:p>
        </p:txBody>
      </p:sp>
      <p:sp>
        <p:nvSpPr>
          <p:cNvPr id="8" name="Title 1"/>
          <p:cNvSpPr txBox="1">
            <a:spLocks/>
          </p:cNvSpPr>
          <p:nvPr/>
        </p:nvSpPr>
        <p:spPr bwMode="auto">
          <a:xfrm>
            <a:off x="9840686" y="1478026"/>
            <a:ext cx="1856015" cy="270718"/>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1800" b="1" kern="0" dirty="0">
                <a:solidFill>
                  <a:schemeClr val="accent1">
                    <a:lumMod val="50000"/>
                  </a:schemeClr>
                </a:solidFill>
              </a:rPr>
              <a:t>10-12 MAR 2020</a:t>
            </a:r>
          </a:p>
        </p:txBody>
      </p:sp>
    </p:spTree>
    <p:extLst>
      <p:ext uri="{BB962C8B-B14F-4D97-AF65-F5344CB8AC3E}">
        <p14:creationId xmlns:p14="http://schemas.microsoft.com/office/powerpoint/2010/main" val="105003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a:xfrm>
            <a:off x="892925" y="1575594"/>
            <a:ext cx="10406149" cy="4895850"/>
          </a:xfrm>
        </p:spPr>
        <p:txBody>
          <a:bodyPr>
            <a:normAutofit fontScale="92500" lnSpcReduction="10000"/>
          </a:bodyPr>
          <a:lstStyle/>
          <a:p>
            <a:r>
              <a:rPr lang="en-US" dirty="0"/>
              <a:t>This work builds upon 3 decades of inquiry by NPS faculty, staff and graduate/doctoral students serving on active duty.</a:t>
            </a:r>
          </a:p>
          <a:p>
            <a:r>
              <a:rPr lang="en-US" dirty="0"/>
              <a:t>Co-investigators Dr. Curtis Blais and Dr. Robert B. McGhee.  CRADA leads RADM Jerry Ellis USN (Ret.) and Julie Leeman, Raytheon Technologies.</a:t>
            </a:r>
          </a:p>
          <a:p>
            <a:r>
              <a:rPr lang="en-US" dirty="0"/>
              <a:t>Research support by Raytheon Missile Systems (RMS) and </a:t>
            </a:r>
            <a:r>
              <a:rPr lang="fr-FR" dirty="0"/>
              <a:t>Raytheon BBN Technologies (</a:t>
            </a:r>
            <a:r>
              <a:rPr lang="en-US" dirty="0"/>
              <a:t>Tucson Arizona and </a:t>
            </a:r>
            <a:r>
              <a:rPr lang="fr-FR" dirty="0"/>
              <a:t>Arlington Virginia)</a:t>
            </a:r>
            <a:r>
              <a:rPr lang="en-US" dirty="0"/>
              <a:t> has been instrumental in recent progress during 2019-2020. </a:t>
            </a:r>
          </a:p>
          <a:p>
            <a:r>
              <a:rPr lang="en-US" dirty="0"/>
              <a:t>Significant contributions by </a:t>
            </a:r>
            <a:r>
              <a:rPr lang="en-US" dirty="0" err="1"/>
              <a:t>Hsin</a:t>
            </a:r>
            <a:r>
              <a:rPr lang="en-US" dirty="0"/>
              <a:t>-Fu “Sinker” Wu, Richard </a:t>
            </a:r>
            <a:r>
              <a:rPr lang="en-US" dirty="0" err="1"/>
              <a:t>Markeloff</a:t>
            </a:r>
            <a:r>
              <a:rPr lang="en-US" dirty="0"/>
              <a:t> and others at Raytheon, supporting current work under CRADA with NPS.</a:t>
            </a:r>
          </a:p>
          <a:p>
            <a:r>
              <a:rPr lang="en-US" dirty="0"/>
              <a:t>Work with Dr. Jakub Flotyński on </a:t>
            </a:r>
            <a:r>
              <a:rPr lang="en-US" dirty="0">
                <a:hlinkClick r:id="rId3"/>
              </a:rPr>
              <a:t>X3D Ontology for Semantic Web</a:t>
            </a:r>
            <a:r>
              <a:rPr lang="en-US" dirty="0"/>
              <a:t> was an essential prerequisite to the capabilities demonstrated here.</a:t>
            </a:r>
          </a:p>
          <a:p>
            <a:r>
              <a:rPr lang="en-US" dirty="0"/>
              <a:t>Collaborative design efforts with numerous skilled engineers and scientists is gratefully acknowledged.  Further activity is welcome.</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231</a:t>
            </a:fld>
            <a:endParaRPr lang="en-US"/>
          </a:p>
        </p:txBody>
      </p:sp>
    </p:spTree>
    <p:extLst>
      <p:ext uri="{BB962C8B-B14F-4D97-AF65-F5344CB8AC3E}">
        <p14:creationId xmlns:p14="http://schemas.microsoft.com/office/powerpoint/2010/main" val="156756217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body" idx="1"/>
          </p:nvPr>
        </p:nvSpPr>
        <p:spPr>
          <a:xfrm>
            <a:off x="2347914" y="1729047"/>
            <a:ext cx="7272337" cy="4773353"/>
          </a:xfrm>
        </p:spPr>
        <p:txBody>
          <a:bodyPr>
            <a:normAutofit/>
          </a:bodyPr>
          <a:lstStyle/>
          <a:p>
            <a:pPr marL="0" indent="0" algn="ctr">
              <a:lnSpc>
                <a:spcPct val="10000"/>
              </a:lnSpc>
            </a:pPr>
            <a:endParaRPr lang="en-US" dirty="0"/>
          </a:p>
          <a:p>
            <a:pPr marL="0" indent="0" algn="ctr">
              <a:lnSpc>
                <a:spcPct val="80000"/>
              </a:lnSpc>
              <a:buNone/>
            </a:pPr>
            <a:r>
              <a:rPr lang="en-US" sz="3900" b="1" dirty="0"/>
              <a:t>Don Brutzman</a:t>
            </a:r>
          </a:p>
          <a:p>
            <a:pPr marL="0" indent="0" algn="ctr">
              <a:lnSpc>
                <a:spcPct val="80000"/>
              </a:lnSpc>
              <a:buNone/>
            </a:pPr>
            <a:endParaRPr lang="en-US" sz="3600" b="1" dirty="0"/>
          </a:p>
          <a:p>
            <a:pPr marL="0" indent="0" algn="ctr">
              <a:lnSpc>
                <a:spcPct val="10000"/>
              </a:lnSpc>
              <a:buNone/>
            </a:pPr>
            <a:endParaRPr lang="en-US" b="1" dirty="0"/>
          </a:p>
          <a:p>
            <a:pPr marL="0" indent="0" algn="ctr">
              <a:lnSpc>
                <a:spcPct val="10000"/>
              </a:lnSpc>
              <a:buNone/>
            </a:pPr>
            <a:endParaRPr lang="en-US" dirty="0"/>
          </a:p>
          <a:p>
            <a:pPr marL="0" indent="0" algn="ctr">
              <a:lnSpc>
                <a:spcPct val="10000"/>
              </a:lnSpc>
              <a:buNone/>
            </a:pPr>
            <a:r>
              <a:rPr lang="en-US" sz="2400" i="1" dirty="0">
                <a:hlinkClick r:id="rId3"/>
              </a:rPr>
              <a:t>brutzman@nps.edu</a:t>
            </a:r>
            <a:r>
              <a:rPr lang="en-US" sz="2400" i="1" dirty="0"/>
              <a:t> </a:t>
            </a:r>
            <a:endParaRPr lang="en-US" sz="2400" dirty="0"/>
          </a:p>
          <a:p>
            <a:pPr marL="0" indent="0" algn="ctr">
              <a:lnSpc>
                <a:spcPct val="80000"/>
              </a:lnSpc>
              <a:buNone/>
            </a:pPr>
            <a:r>
              <a:rPr lang="en-US" sz="2400" i="1" dirty="0">
                <a:hlinkClick r:id="rId4"/>
              </a:rPr>
              <a:t>http://faculty.nps.edu/brutzman</a:t>
            </a:r>
            <a:r>
              <a:rPr lang="en-US" sz="2400" i="1" dirty="0"/>
              <a:t> </a:t>
            </a:r>
            <a:endParaRPr lang="en-US" i="1" dirty="0"/>
          </a:p>
          <a:p>
            <a:pPr marL="0" indent="0" algn="ctr">
              <a:lnSpc>
                <a:spcPct val="40000"/>
              </a:lnSpc>
              <a:buNone/>
            </a:pPr>
            <a:endParaRPr lang="en-US" dirty="0"/>
          </a:p>
          <a:p>
            <a:pPr marL="0" indent="0" algn="ctr">
              <a:lnSpc>
                <a:spcPct val="80000"/>
              </a:lnSpc>
              <a:buNone/>
            </a:pPr>
            <a:r>
              <a:rPr lang="en-US" sz="2400" dirty="0"/>
              <a:t>Code USW/Br, Naval Postgraduate School</a:t>
            </a:r>
          </a:p>
          <a:p>
            <a:pPr marL="0" indent="0" algn="ctr">
              <a:lnSpc>
                <a:spcPct val="80000"/>
              </a:lnSpc>
              <a:buNone/>
            </a:pPr>
            <a:r>
              <a:rPr lang="en-US" sz="2400" dirty="0"/>
              <a:t>Monterey California 93943-5000 USA</a:t>
            </a:r>
            <a:endParaRPr lang="en-US" dirty="0"/>
          </a:p>
          <a:p>
            <a:pPr marL="0" indent="0" algn="ctr">
              <a:lnSpc>
                <a:spcPct val="80000"/>
              </a:lnSpc>
              <a:buNone/>
            </a:pPr>
            <a:r>
              <a:rPr lang="en-US" sz="2400" dirty="0"/>
              <a:t>1.831.656.2149 work</a:t>
            </a:r>
          </a:p>
          <a:p>
            <a:pPr marL="0" indent="0" algn="ctr">
              <a:lnSpc>
                <a:spcPct val="80000"/>
              </a:lnSpc>
              <a:buNone/>
            </a:pPr>
            <a:r>
              <a:rPr lang="en-US" sz="2400" dirty="0"/>
              <a:t>1.831.402.4809   cell</a:t>
            </a:r>
            <a:r>
              <a:rPr lang="en-US" dirty="0">
                <a:hlinkClick r:id="" action="ppaction://noaction"/>
              </a:rPr>
              <a:t>    </a:t>
            </a:r>
          </a:p>
        </p:txBody>
      </p:sp>
      <p:sp>
        <p:nvSpPr>
          <p:cNvPr id="250883" name="Rectangle 3"/>
          <p:cNvSpPr>
            <a:spLocks noGrp="1" noChangeArrowheads="1"/>
          </p:cNvSpPr>
          <p:nvPr>
            <p:ph type="title"/>
          </p:nvPr>
        </p:nvSpPr>
        <p:spPr/>
        <p:txBody>
          <a:bodyPr/>
          <a:lstStyle/>
          <a:p>
            <a:r>
              <a:rPr lang="en-US" dirty="0"/>
              <a:t>Contact</a:t>
            </a:r>
          </a:p>
        </p:txBody>
      </p:sp>
      <p:sp>
        <p:nvSpPr>
          <p:cNvPr id="4" name="Action Button: End 3">
            <a:hlinkClick r:id="rId5"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232</a:t>
            </a:fld>
            <a:endParaRPr lang="en-US"/>
          </a:p>
        </p:txBody>
      </p:sp>
    </p:spTree>
    <p:extLst>
      <p:ext uri="{BB962C8B-B14F-4D97-AF65-F5344CB8AC3E}">
        <p14:creationId xmlns:p14="http://schemas.microsoft.com/office/powerpoint/2010/main" val="409816421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body" idx="1"/>
          </p:nvPr>
        </p:nvSpPr>
        <p:spPr>
          <a:xfrm>
            <a:off x="2347914" y="1724891"/>
            <a:ext cx="7272337" cy="4777509"/>
          </a:xfrm>
        </p:spPr>
        <p:txBody>
          <a:bodyPr>
            <a:normAutofit/>
          </a:bodyPr>
          <a:lstStyle/>
          <a:p>
            <a:pPr marL="0" indent="0" algn="ctr">
              <a:lnSpc>
                <a:spcPct val="10000"/>
              </a:lnSpc>
            </a:pPr>
            <a:endParaRPr lang="en-US" dirty="0"/>
          </a:p>
          <a:p>
            <a:pPr marL="0" indent="0" algn="ctr">
              <a:lnSpc>
                <a:spcPct val="80000"/>
              </a:lnSpc>
              <a:buNone/>
            </a:pPr>
            <a:r>
              <a:rPr lang="en-US" sz="3900" b="1" dirty="0"/>
              <a:t>Curt Blais</a:t>
            </a:r>
          </a:p>
          <a:p>
            <a:pPr marL="0" indent="0" algn="ctr">
              <a:lnSpc>
                <a:spcPct val="80000"/>
              </a:lnSpc>
              <a:buNone/>
            </a:pPr>
            <a:endParaRPr lang="en-US" sz="3600" b="1" dirty="0"/>
          </a:p>
          <a:p>
            <a:pPr marL="0" indent="0" algn="ctr">
              <a:lnSpc>
                <a:spcPct val="10000"/>
              </a:lnSpc>
              <a:buNone/>
            </a:pPr>
            <a:endParaRPr lang="en-US" b="1" dirty="0"/>
          </a:p>
          <a:p>
            <a:pPr marL="0" indent="0" algn="ctr">
              <a:lnSpc>
                <a:spcPct val="10000"/>
              </a:lnSpc>
              <a:buNone/>
            </a:pPr>
            <a:endParaRPr lang="en-US" dirty="0"/>
          </a:p>
          <a:p>
            <a:pPr marL="0" indent="0" algn="ctr">
              <a:lnSpc>
                <a:spcPct val="10000"/>
              </a:lnSpc>
              <a:buNone/>
            </a:pPr>
            <a:r>
              <a:rPr lang="en-US" sz="2400" i="1" dirty="0">
                <a:hlinkClick r:id="rId3"/>
              </a:rPr>
              <a:t>clblais@nps.edu</a:t>
            </a:r>
            <a:r>
              <a:rPr lang="en-US" sz="2400" i="1" dirty="0"/>
              <a:t>  </a:t>
            </a:r>
            <a:endParaRPr lang="en-US" sz="2400" dirty="0"/>
          </a:p>
          <a:p>
            <a:pPr marL="0" indent="0" algn="ctr">
              <a:lnSpc>
                <a:spcPct val="40000"/>
              </a:lnSpc>
              <a:buNone/>
            </a:pPr>
            <a:endParaRPr lang="en-US" dirty="0"/>
          </a:p>
          <a:p>
            <a:pPr marL="0" indent="0" algn="ctr">
              <a:lnSpc>
                <a:spcPct val="40000"/>
              </a:lnSpc>
              <a:buNone/>
            </a:pPr>
            <a:r>
              <a:rPr lang="en-US" sz="2600" dirty="0">
                <a:hlinkClick r:id="rId4"/>
              </a:rPr>
              <a:t>home page</a:t>
            </a:r>
            <a:endParaRPr lang="en-US" sz="2600" dirty="0"/>
          </a:p>
          <a:p>
            <a:pPr marL="0" indent="0" algn="ctr">
              <a:lnSpc>
                <a:spcPct val="40000"/>
              </a:lnSpc>
              <a:buNone/>
            </a:pPr>
            <a:endParaRPr lang="en-US" dirty="0"/>
          </a:p>
          <a:p>
            <a:pPr marL="0" indent="0" algn="ctr">
              <a:lnSpc>
                <a:spcPct val="80000"/>
              </a:lnSpc>
              <a:buNone/>
            </a:pPr>
            <a:r>
              <a:rPr lang="en-US" sz="2400" dirty="0"/>
              <a:t>Code MV/</a:t>
            </a:r>
            <a:r>
              <a:rPr lang="en-US" sz="2400" dirty="0" err="1"/>
              <a:t>Bl</a:t>
            </a:r>
            <a:r>
              <a:rPr lang="en-US" sz="2400" dirty="0"/>
              <a:t>, Naval Postgraduate School</a:t>
            </a:r>
          </a:p>
          <a:p>
            <a:pPr marL="0" indent="0" algn="ctr">
              <a:lnSpc>
                <a:spcPct val="80000"/>
              </a:lnSpc>
              <a:buNone/>
            </a:pPr>
            <a:r>
              <a:rPr lang="en-US" sz="2400" dirty="0"/>
              <a:t>Monterey California 93943-5000 USA</a:t>
            </a:r>
            <a:endParaRPr lang="en-US" dirty="0"/>
          </a:p>
          <a:p>
            <a:pPr marL="0" indent="0" algn="ctr">
              <a:lnSpc>
                <a:spcPct val="80000"/>
              </a:lnSpc>
              <a:buNone/>
            </a:pPr>
            <a:r>
              <a:rPr lang="en-US" sz="2400" dirty="0"/>
              <a:t>1.831.656.3215 work</a:t>
            </a:r>
            <a:endParaRPr lang="en-US" sz="2400" dirty="0">
              <a:hlinkClick r:id="" action="ppaction://noaction"/>
            </a:endParaRPr>
          </a:p>
          <a:p>
            <a:pPr marL="0" indent="0" algn="ctr">
              <a:lnSpc>
                <a:spcPct val="80000"/>
              </a:lnSpc>
              <a:buNone/>
            </a:pPr>
            <a:endParaRPr lang="en-US" dirty="0">
              <a:hlinkClick r:id="" action="ppaction://noaction"/>
            </a:endParaRPr>
          </a:p>
        </p:txBody>
      </p:sp>
      <p:sp>
        <p:nvSpPr>
          <p:cNvPr id="250883" name="Rectangle 3"/>
          <p:cNvSpPr>
            <a:spLocks noGrp="1" noChangeArrowheads="1"/>
          </p:cNvSpPr>
          <p:nvPr>
            <p:ph type="title"/>
          </p:nvPr>
        </p:nvSpPr>
        <p:spPr/>
        <p:txBody>
          <a:bodyPr/>
          <a:lstStyle/>
          <a:p>
            <a:r>
              <a:rPr lang="en-US" dirty="0"/>
              <a:t>Contact</a:t>
            </a:r>
          </a:p>
        </p:txBody>
      </p:sp>
      <p:sp>
        <p:nvSpPr>
          <p:cNvPr id="4" name="Action Button: End 3">
            <a:hlinkClick r:id="rId5"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233</a:t>
            </a:fld>
            <a:endParaRPr lang="en-US"/>
          </a:p>
        </p:txBody>
      </p:sp>
    </p:spTree>
    <p:extLst>
      <p:ext uri="{BB962C8B-B14F-4D97-AF65-F5344CB8AC3E}">
        <p14:creationId xmlns:p14="http://schemas.microsoft.com/office/powerpoint/2010/main" val="372682837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332652" y="365125"/>
            <a:ext cx="7721083" cy="1325563"/>
          </a:xfrm>
        </p:spPr>
        <p:txBody>
          <a:bodyPr/>
          <a:lstStyle/>
          <a:p>
            <a:r>
              <a:rPr lang="en-US" dirty="0"/>
              <a:t>Ethical Control flyer</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6" name="Slide Number Placeholder 5"/>
          <p:cNvSpPr>
            <a:spLocks noGrp="1"/>
          </p:cNvSpPr>
          <p:nvPr>
            <p:ph type="sldNum" sz="quarter" idx="12"/>
          </p:nvPr>
        </p:nvSpPr>
        <p:spPr>
          <a:xfrm>
            <a:off x="9082091" y="6356350"/>
            <a:ext cx="2743200" cy="365125"/>
          </a:xfrm>
        </p:spPr>
        <p:txBody>
          <a:bodyPr/>
          <a:lstStyle/>
          <a:p>
            <a:fld id="{B31A39DF-61A9-4ACA-B734-536BAC9BE44A}" type="slidenum">
              <a:rPr lang="en-US" smtClean="0"/>
              <a:t>234</a:t>
            </a:fld>
            <a:endParaRPr lang="en-US"/>
          </a:p>
        </p:txBody>
      </p:sp>
    </p:spTree>
    <p:extLst>
      <p:ext uri="{BB962C8B-B14F-4D97-AF65-F5344CB8AC3E}">
        <p14:creationId xmlns:p14="http://schemas.microsoft.com/office/powerpoint/2010/main" val="37893357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Presentation abstracts</a:t>
            </a:r>
          </a:p>
        </p:txBody>
      </p:sp>
      <p:sp>
        <p:nvSpPr>
          <p:cNvPr id="4" name="Subtitle 3"/>
          <p:cNvSpPr>
            <a:spLocks noGrp="1"/>
          </p:cNvSpPr>
          <p:nvPr>
            <p:ph type="subTitle" idx="1"/>
          </p:nvPr>
        </p:nvSpPr>
        <p:spPr>
          <a:xfrm>
            <a:off x="1524000" y="4355868"/>
            <a:ext cx="9144000" cy="901931"/>
          </a:xfrm>
        </p:spPr>
        <p:txBody>
          <a:bodyPr>
            <a:normAutofit/>
          </a:bodyPr>
          <a:lstStyle/>
          <a:p>
            <a:r>
              <a:rPr lang="en-US" sz="2800" dirty="0"/>
              <a:t>Backup slides of use in outreach sessions</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235</a:t>
            </a:fld>
            <a:endParaRPr lang="en-US"/>
          </a:p>
        </p:txBody>
      </p:sp>
    </p:spTree>
    <p:extLst>
      <p:ext uri="{BB962C8B-B14F-4D97-AF65-F5344CB8AC3E}">
        <p14:creationId xmlns:p14="http://schemas.microsoft.com/office/powerpoint/2010/main" val="6762679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9076114" cy="1014788"/>
          </a:xfrm>
        </p:spPr>
        <p:txBody>
          <a:bodyPr>
            <a:noAutofit/>
          </a:bodyPr>
          <a:lstStyle/>
          <a:p>
            <a:r>
              <a:rPr lang="en-US" sz="3600" b="1" dirty="0">
                <a:solidFill>
                  <a:schemeClr val="accent5">
                    <a:lumMod val="50000"/>
                  </a:schemeClr>
                </a:solidFill>
              </a:rPr>
              <a:t>MORS 88 Abstract … </a:t>
            </a:r>
            <a:r>
              <a:rPr lang="en-US" sz="3600" dirty="0"/>
              <a:t>and analytic underpinnings</a:t>
            </a:r>
          </a:p>
        </p:txBody>
      </p:sp>
      <p:sp>
        <p:nvSpPr>
          <p:cNvPr id="3" name="Content Placeholder 2"/>
          <p:cNvSpPr>
            <a:spLocks noGrp="1"/>
          </p:cNvSpPr>
          <p:nvPr>
            <p:ph idx="1"/>
          </p:nvPr>
        </p:nvSpPr>
        <p:spPr>
          <a:xfrm>
            <a:off x="838200" y="1524000"/>
            <a:ext cx="10515600" cy="5015345"/>
          </a:xfrm>
        </p:spPr>
        <p:txBody>
          <a:bodyPr>
            <a:normAutofit/>
          </a:bodyPr>
          <a:lstStyle/>
          <a:p>
            <a:r>
              <a:rPr lang="en-US" b="1" dirty="0">
                <a:solidFill>
                  <a:schemeClr val="accent5">
                    <a:lumMod val="50000"/>
                  </a:schemeClr>
                </a:solidFill>
              </a:rPr>
              <a:t>Ethical control of unmanned systems can be accomplished through structured mission definitions that are consistently readable, validatable and understandable by humans and robots.</a:t>
            </a:r>
          </a:p>
          <a:p>
            <a:pPr lvl="1"/>
            <a:r>
              <a:rPr lang="en-US" dirty="0"/>
              <a:t>Structured data models for syntactically valid, well-defined mission orders.</a:t>
            </a:r>
          </a:p>
          <a:p>
            <a:pPr lvl="1"/>
            <a:r>
              <a:rPr lang="en-US" dirty="0"/>
              <a:t>Semantic Web representations and queries to ascertain semantic correctness.</a:t>
            </a:r>
          </a:p>
          <a:p>
            <a:r>
              <a:rPr lang="en-US" b="1" dirty="0">
                <a:solidFill>
                  <a:schemeClr val="accent5">
                    <a:lumMod val="50000"/>
                  </a:schemeClr>
                </a:solidFill>
              </a:rPr>
              <a:t>Modeling of scenarios and simulations that test ethical constraints can lead to visualization of outcomes.</a:t>
            </a:r>
          </a:p>
          <a:p>
            <a:pPr lvl="1"/>
            <a:r>
              <a:rPr lang="en-US" dirty="0"/>
              <a:t>Readable by humans, conduct probabilistic analysis, Web-based visualization.</a:t>
            </a:r>
          </a:p>
          <a:p>
            <a:pPr lvl="1"/>
            <a:r>
              <a:rPr lang="en-US" dirty="0"/>
              <a:t>Repeatable in any programming language or robot dialect for scalability.</a:t>
            </a:r>
          </a:p>
          <a:p>
            <a:r>
              <a:rPr lang="en-US" b="1" dirty="0">
                <a:solidFill>
                  <a:schemeClr val="accent5">
                    <a:lumMod val="50000"/>
                  </a:schemeClr>
                </a:solidFill>
              </a:rPr>
              <a:t>We foresee analytic foresight and assessment leading to human-driven qualification of systems possessing lethal/lifesaving force.</a:t>
            </a:r>
          </a:p>
          <a:p>
            <a:pPr lvl="1"/>
            <a:r>
              <a:rPr lang="en-US" dirty="0"/>
              <a:t>All about the data!  Can we read, repeat, replay, review, remix, understand?</a:t>
            </a:r>
          </a:p>
          <a:p>
            <a:pPr lvl="1"/>
            <a:endParaRPr lang="en-US" dirty="0"/>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5057" y="479499"/>
            <a:ext cx="2769860" cy="786042"/>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236</a:t>
            </a:fld>
            <a:endParaRPr lang="en-US"/>
          </a:p>
        </p:txBody>
      </p:sp>
    </p:spTree>
    <p:extLst>
      <p:ext uri="{BB962C8B-B14F-4D97-AF65-F5344CB8AC3E}">
        <p14:creationId xmlns:p14="http://schemas.microsoft.com/office/powerpoint/2010/main" val="100222681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9972" y="110205"/>
            <a:ext cx="9088582" cy="1325563"/>
          </a:xfrm>
        </p:spPr>
        <p:txBody>
          <a:bodyPr>
            <a:normAutofit/>
          </a:bodyPr>
          <a:lstStyle/>
          <a:p>
            <a:r>
              <a:rPr lang="en-US" sz="3800" b="1" dirty="0"/>
              <a:t>Analytic questions of interest – to warfighters</a:t>
            </a:r>
          </a:p>
        </p:txBody>
      </p:sp>
      <p:sp>
        <p:nvSpPr>
          <p:cNvPr id="8" name="Content Placeholder 7"/>
          <p:cNvSpPr>
            <a:spLocks noGrp="1"/>
          </p:cNvSpPr>
          <p:nvPr>
            <p:ph idx="1"/>
          </p:nvPr>
        </p:nvSpPr>
        <p:spPr>
          <a:xfrm>
            <a:off x="838199" y="1507376"/>
            <a:ext cx="11082251" cy="5350624"/>
          </a:xfrm>
        </p:spPr>
        <p:txBody>
          <a:bodyPr>
            <a:noAutofit/>
          </a:bodyPr>
          <a:lstStyle/>
          <a:p>
            <a:pPr marL="0" indent="0">
              <a:buNone/>
            </a:pPr>
            <a:r>
              <a:rPr lang="en-US" sz="3000" i="1" dirty="0"/>
              <a:t>Repeatability</a:t>
            </a:r>
          </a:p>
          <a:p>
            <a:r>
              <a:rPr lang="en-US" sz="3000" dirty="0"/>
              <a:t>What happened? What changed? What’s next? What will happen?</a:t>
            </a:r>
          </a:p>
          <a:p>
            <a:r>
              <a:rPr lang="en-US" sz="3000" dirty="0"/>
              <a:t>What can we learn from all data + all operations? … Will we prevail?</a:t>
            </a:r>
          </a:p>
          <a:p>
            <a:pPr marL="0" indent="0">
              <a:buNone/>
            </a:pPr>
            <a:r>
              <a:rPr lang="en-US" sz="3000" i="1" dirty="0"/>
              <a:t>Understandability</a:t>
            </a:r>
          </a:p>
          <a:p>
            <a:r>
              <a:rPr lang="en-US" sz="3000" dirty="0"/>
              <a:t>Do I entrust this robot with authority for lethal or lifesaving force?</a:t>
            </a:r>
          </a:p>
          <a:p>
            <a:r>
              <a:rPr lang="en-US" sz="3000" dirty="0"/>
              <a:t>Do these combined human-machine actions make sense to team? </a:t>
            </a:r>
          </a:p>
          <a:p>
            <a:pPr marL="0" indent="0">
              <a:buNone/>
            </a:pPr>
            <a:r>
              <a:rPr lang="en-US" sz="3000" i="1" dirty="0"/>
              <a:t>Trust and Verification, Validation, Accreditation (V V+A)</a:t>
            </a:r>
          </a:p>
          <a:p>
            <a:r>
              <a:rPr lang="en-US" sz="3000" dirty="0"/>
              <a:t>Is a robot system (hardware, software, sensors) qualified to deploy?</a:t>
            </a:r>
          </a:p>
          <a:p>
            <a:r>
              <a:rPr lang="en-US" sz="3000" dirty="0"/>
              <a:t>What is Modeling + Simulation basis for analysis-development loop?</a:t>
            </a:r>
          </a:p>
          <a:p>
            <a:endParaRPr lang="en-US" sz="3000" dirty="0"/>
          </a:p>
        </p:txBody>
      </p:sp>
      <p:pic>
        <p:nvPicPr>
          <p:cNvPr id="13" name="Picture 1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1341" y="379965"/>
            <a:ext cx="2769860" cy="786042"/>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237</a:t>
            </a:fld>
            <a:endParaRPr lang="en-US"/>
          </a:p>
        </p:txBody>
      </p:sp>
    </p:spTree>
    <p:extLst>
      <p:ext uri="{BB962C8B-B14F-4D97-AF65-F5344CB8AC3E}">
        <p14:creationId xmlns:p14="http://schemas.microsoft.com/office/powerpoint/2010/main" val="39129434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447" y="146759"/>
            <a:ext cx="11168419" cy="753991"/>
          </a:xfrm>
        </p:spPr>
        <p:txBody>
          <a:bodyPr>
            <a:normAutofit/>
          </a:bodyPr>
          <a:lstStyle/>
          <a:p>
            <a:pPr algn="ctr"/>
            <a:r>
              <a:rPr lang="en-US" sz="4000" b="1" dirty="0">
                <a:hlinkClick r:id="rId3"/>
              </a:rPr>
              <a:t>NDIA 2020 Undersea Warfare Virtual Conference</a:t>
            </a:r>
            <a:endParaRPr lang="en-US" sz="4000" dirty="0"/>
          </a:p>
        </p:txBody>
      </p:sp>
      <p:pic>
        <p:nvPicPr>
          <p:cNvPr id="5" name="Picture 4"/>
          <p:cNvPicPr>
            <a:picLocks noChangeAspect="1"/>
          </p:cNvPicPr>
          <p:nvPr/>
        </p:nvPicPr>
        <p:blipFill>
          <a:blip r:embed="rId4"/>
          <a:stretch>
            <a:fillRect/>
          </a:stretch>
        </p:blipFill>
        <p:spPr>
          <a:xfrm>
            <a:off x="773384" y="833797"/>
            <a:ext cx="10299500" cy="5904807"/>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238</a:t>
            </a:fld>
            <a:endParaRPr lang="en-US"/>
          </a:p>
        </p:txBody>
      </p:sp>
    </p:spTree>
    <p:extLst>
      <p:ext uri="{BB962C8B-B14F-4D97-AF65-F5344CB8AC3E}">
        <p14:creationId xmlns:p14="http://schemas.microsoft.com/office/powerpoint/2010/main" val="41958781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NDIA USW 2020 Conference theme: </a:t>
            </a:r>
            <a:br>
              <a:rPr lang="en-US" dirty="0"/>
            </a:br>
            <a:r>
              <a:rPr lang="en-US" dirty="0"/>
              <a:t>Integrating Combat Power with the Joint Force</a:t>
            </a:r>
          </a:p>
        </p:txBody>
      </p:sp>
      <p:sp>
        <p:nvSpPr>
          <p:cNvPr id="3" name="Content Placeholder 2"/>
          <p:cNvSpPr>
            <a:spLocks noGrp="1"/>
          </p:cNvSpPr>
          <p:nvPr>
            <p:ph idx="1"/>
          </p:nvPr>
        </p:nvSpPr>
        <p:spPr>
          <a:xfrm>
            <a:off x="838200" y="1825625"/>
            <a:ext cx="10230293" cy="4351338"/>
          </a:xfrm>
        </p:spPr>
        <p:txBody>
          <a:bodyPr>
            <a:normAutofit/>
          </a:bodyPr>
          <a:lstStyle/>
          <a:p>
            <a:r>
              <a:rPr lang="en-US" dirty="0"/>
              <a:t>Joint Force is increasingly interdepending on Undersea Warfare as conflict potential grows across the world</a:t>
            </a:r>
          </a:p>
          <a:p>
            <a:r>
              <a:rPr lang="en-US" dirty="0"/>
              <a:t>Alfred Thayer Mahan: command of the sea, even if local and temporary,  naval operations in support of land forces holds decisive importance. (</a:t>
            </a:r>
            <a:r>
              <a:rPr lang="en-US" dirty="0">
                <a:hlinkClick r:id="rId3"/>
              </a:rPr>
              <a:t>Wikipedia</a:t>
            </a:r>
            <a:r>
              <a:rPr lang="en-US" dirty="0"/>
              <a:t>)</a:t>
            </a:r>
          </a:p>
          <a:p>
            <a:r>
              <a:rPr lang="en-US" dirty="0"/>
              <a:t>Command Control Communications Intelligence (C4I) working group efforts are fundamentally important.</a:t>
            </a:r>
          </a:p>
          <a:p>
            <a:r>
              <a:rPr lang="en-US" dirty="0"/>
              <a:t>USW forces must be capable of jointly coordinating C2 of systems holding direct potential for lethal force, despite intermittent communications, over long distances and long durations of time.</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239</a:t>
            </a:fld>
            <a:endParaRPr lang="en-US"/>
          </a:p>
        </p:txBody>
      </p:sp>
    </p:spTree>
    <p:extLst>
      <p:ext uri="{BB962C8B-B14F-4D97-AF65-F5344CB8AC3E}">
        <p14:creationId xmlns:p14="http://schemas.microsoft.com/office/powerpoint/2010/main" val="729049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Semantic Web</a:t>
            </a:r>
          </a:p>
        </p:txBody>
      </p:sp>
      <p:sp>
        <p:nvSpPr>
          <p:cNvPr id="3" name="Content Placeholder 2"/>
          <p:cNvSpPr>
            <a:spLocks noGrp="1"/>
          </p:cNvSpPr>
          <p:nvPr>
            <p:ph idx="1"/>
          </p:nvPr>
        </p:nvSpPr>
        <p:spPr>
          <a:xfrm>
            <a:off x="838200" y="1825625"/>
            <a:ext cx="10515600" cy="4895850"/>
          </a:xfrm>
        </p:spPr>
        <p:txBody>
          <a:bodyPr>
            <a:normAutofit/>
          </a:bodyPr>
          <a:lstStyle/>
          <a:p>
            <a:r>
              <a:rPr lang="en-US" dirty="0"/>
              <a:t>Architects of the World Wide Web have laid out a layered set of standards to achieve the Semantic Web vision: “not a separate Web but an extension of the current one, in which information is given well-defined meaning, better enabling computers and people to work in cooperation” 	(Berners-Lee et al. 2001)</a:t>
            </a:r>
          </a:p>
          <a:p>
            <a:r>
              <a:rPr lang="en-US" dirty="0"/>
              <a:t>Ultimate goal: achieve a scalable trusted information infrastructure where humans and software interact meaningfully, in a repeatable environment where expectations of quality and integrity are met.</a:t>
            </a:r>
          </a:p>
          <a:p>
            <a:r>
              <a:rPr lang="en-US" dirty="0"/>
              <a:t>Scalable approach indicates that single (ship + robot) solutions have potential to grow and encompass many simultaneous systems, thus improved data sharing, mission </a:t>
            </a:r>
            <a:r>
              <a:rPr lang="en-US" dirty="0" err="1"/>
              <a:t>deconfliction</a:t>
            </a:r>
            <a:r>
              <a:rPr lang="en-US" dirty="0"/>
              <a:t>, coordinated operations</a:t>
            </a:r>
          </a:p>
        </p:txBody>
      </p:sp>
      <p:sp>
        <p:nvSpPr>
          <p:cNvPr id="4" name="Slide Number Placeholder 3"/>
          <p:cNvSpPr>
            <a:spLocks noGrp="1"/>
          </p:cNvSpPr>
          <p:nvPr>
            <p:ph type="sldNum" sz="quarter" idx="12"/>
          </p:nvPr>
        </p:nvSpPr>
        <p:spPr/>
        <p:txBody>
          <a:bodyPr/>
          <a:lstStyle/>
          <a:p>
            <a:fld id="{8F304BE6-A6EC-44DD-A690-28101BD4548D}" type="slidenum">
              <a:rPr lang="en-US" smtClean="0"/>
              <a:t>24</a:t>
            </a:fld>
            <a:endParaRPr lang="en-US"/>
          </a:p>
        </p:txBody>
      </p:sp>
    </p:spTree>
    <p:extLst>
      <p:ext uri="{BB962C8B-B14F-4D97-AF65-F5344CB8AC3E}">
        <p14:creationId xmlns:p14="http://schemas.microsoft.com/office/powerpoint/2010/main" val="224878518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Where must we go next</a:t>
            </a:r>
          </a:p>
        </p:txBody>
      </p:sp>
      <p:sp>
        <p:nvSpPr>
          <p:cNvPr id="6" name="Content Placeholder 5"/>
          <p:cNvSpPr>
            <a:spLocks noGrp="1"/>
          </p:cNvSpPr>
          <p:nvPr>
            <p:ph idx="1"/>
          </p:nvPr>
        </p:nvSpPr>
        <p:spPr/>
        <p:txBody>
          <a:bodyPr>
            <a:normAutofit lnSpcReduction="10000"/>
          </a:bodyPr>
          <a:lstStyle/>
          <a:p>
            <a:r>
              <a:rPr lang="en-US" sz="3200" dirty="0"/>
              <a:t>Massive testing of unmanned hardware + software ability to follow both orders and constraints in  physically realistic virtual environments</a:t>
            </a:r>
          </a:p>
          <a:p>
            <a:r>
              <a:rPr lang="en-US" sz="3200" dirty="0"/>
              <a:t>Certify capabilities via field experimentation (FX), confirmed by USW range exercises and regular force operations</a:t>
            </a:r>
          </a:p>
          <a:p>
            <a:r>
              <a:rPr lang="en-US" sz="3200" dirty="0"/>
              <a:t>Human warfighters and commanders (not just engineers) review and approve unmanned systems as… qualified</a:t>
            </a:r>
          </a:p>
          <a:p>
            <a:r>
              <a:rPr lang="en-US" sz="3200" dirty="0"/>
              <a:t>New normal will be human + machine teaming.  Mainstream capabilities in all aspects of acquisition and deployment.</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240</a:t>
            </a:fld>
            <a:endParaRPr lang="en-US"/>
          </a:p>
        </p:txBody>
      </p:sp>
    </p:spTree>
    <p:extLst>
      <p:ext uri="{BB962C8B-B14F-4D97-AF65-F5344CB8AC3E}">
        <p14:creationId xmlns:p14="http://schemas.microsoft.com/office/powerpoint/2010/main" val="2046789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143821" y="17813"/>
            <a:ext cx="6816681" cy="6840188"/>
          </a:xfrm>
          <a:prstGeom prst="rect">
            <a:avLst/>
          </a:prstGeom>
        </p:spPr>
      </p:pic>
      <p:sp>
        <p:nvSpPr>
          <p:cNvPr id="2" name="Title 1"/>
          <p:cNvSpPr>
            <a:spLocks noGrp="1"/>
          </p:cNvSpPr>
          <p:nvPr>
            <p:ph type="title"/>
          </p:nvPr>
        </p:nvSpPr>
        <p:spPr>
          <a:xfrm>
            <a:off x="283580" y="17813"/>
            <a:ext cx="4860241" cy="826366"/>
          </a:xfrm>
        </p:spPr>
        <p:txBody>
          <a:bodyPr>
            <a:normAutofit/>
          </a:bodyPr>
          <a:lstStyle/>
          <a:p>
            <a:r>
              <a:rPr lang="en-US" sz="4200" b="1" dirty="0"/>
              <a:t>Semantic Web Stack</a:t>
            </a:r>
          </a:p>
        </p:txBody>
      </p:sp>
      <p:sp>
        <p:nvSpPr>
          <p:cNvPr id="12" name="Content Placeholder 11"/>
          <p:cNvSpPr>
            <a:spLocks noGrp="1"/>
          </p:cNvSpPr>
          <p:nvPr>
            <p:ph idx="1"/>
          </p:nvPr>
        </p:nvSpPr>
        <p:spPr>
          <a:xfrm>
            <a:off x="283580" y="936432"/>
            <a:ext cx="4745620" cy="5877296"/>
          </a:xfrm>
        </p:spPr>
        <p:txBody>
          <a:bodyPr>
            <a:normAutofit fontScale="92500" lnSpcReduction="10000"/>
          </a:bodyPr>
          <a:lstStyle/>
          <a:p>
            <a:pPr marL="0" indent="0">
              <a:buNone/>
            </a:pPr>
            <a:r>
              <a:rPr lang="en-US" dirty="0"/>
              <a:t>Extends larger Web architecture</a:t>
            </a:r>
          </a:p>
          <a:p>
            <a:r>
              <a:rPr lang="en-US" dirty="0"/>
              <a:t>All of these data languages are approved W3C standards</a:t>
            </a:r>
          </a:p>
          <a:p>
            <a:r>
              <a:rPr lang="en-US" dirty="0"/>
              <a:t>Proof and unifying logic are mathematically well defined</a:t>
            </a:r>
          </a:p>
          <a:p>
            <a:pPr marL="0" indent="0">
              <a:buNone/>
            </a:pPr>
            <a:r>
              <a:rPr lang="en-US" dirty="0"/>
              <a:t>Trusting derived (composed) statements arises from </a:t>
            </a:r>
          </a:p>
          <a:p>
            <a:r>
              <a:rPr lang="en-US" dirty="0"/>
              <a:t>Encryption + digital signature confirms trusted data sources</a:t>
            </a:r>
          </a:p>
          <a:p>
            <a:r>
              <a:rPr lang="en-US" dirty="0"/>
              <a:t>Formal logic is basis for deriving new information</a:t>
            </a:r>
          </a:p>
          <a:p>
            <a:r>
              <a:rPr lang="en-US" sz="2700" dirty="0"/>
              <a:t>Wikipedia: </a:t>
            </a:r>
            <a:r>
              <a:rPr lang="en-US" sz="2700" dirty="0">
                <a:hlinkClick r:id="rId4"/>
              </a:rPr>
              <a:t>Semantic Web Stack</a:t>
            </a:r>
            <a:r>
              <a:rPr lang="en-US" sz="2700" dirty="0"/>
              <a:t> </a:t>
            </a:r>
          </a:p>
          <a:p>
            <a:pPr marL="0" indent="0">
              <a:buNone/>
            </a:pPr>
            <a:endParaRPr lang="en-US" sz="1200" dirty="0"/>
          </a:p>
          <a:p>
            <a:pPr marL="0" indent="0">
              <a:buNone/>
            </a:pPr>
            <a:r>
              <a:rPr lang="en-US" sz="2700" dirty="0"/>
              <a:t>Of note: this project is exercising every layer of Semantic Web stack.</a:t>
            </a:r>
          </a:p>
        </p:txBody>
      </p:sp>
      <p:sp>
        <p:nvSpPr>
          <p:cNvPr id="3" name="Slide Number Placeholder 2"/>
          <p:cNvSpPr>
            <a:spLocks noGrp="1"/>
          </p:cNvSpPr>
          <p:nvPr>
            <p:ph type="sldNum" sz="quarter" idx="12"/>
          </p:nvPr>
        </p:nvSpPr>
        <p:spPr>
          <a:xfrm>
            <a:off x="9472914" y="6356350"/>
            <a:ext cx="2743200" cy="365125"/>
          </a:xfrm>
        </p:spPr>
        <p:txBody>
          <a:bodyPr/>
          <a:lstStyle/>
          <a:p>
            <a:fld id="{8F304BE6-A6EC-44DD-A690-28101BD4548D}" type="slidenum">
              <a:rPr lang="en-US" smtClean="0"/>
              <a:t>25</a:t>
            </a:fld>
            <a:endParaRPr lang="en-US"/>
          </a:p>
        </p:txBody>
      </p:sp>
    </p:spTree>
    <p:extLst>
      <p:ext uri="{BB962C8B-B14F-4D97-AF65-F5344CB8AC3E}">
        <p14:creationId xmlns:p14="http://schemas.microsoft.com/office/powerpoint/2010/main" val="3042839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insights: converting data into logic</a:t>
            </a:r>
          </a:p>
        </p:txBody>
      </p:sp>
      <p:sp>
        <p:nvSpPr>
          <p:cNvPr id="3" name="Content Placeholder 2"/>
          <p:cNvSpPr>
            <a:spLocks noGrp="1"/>
          </p:cNvSpPr>
          <p:nvPr>
            <p:ph idx="1"/>
          </p:nvPr>
        </p:nvSpPr>
        <p:spPr>
          <a:xfrm>
            <a:off x="838200" y="1825624"/>
            <a:ext cx="10515600" cy="4902721"/>
          </a:xfrm>
        </p:spPr>
        <p:txBody>
          <a:bodyPr>
            <a:normAutofit fontScale="92500" lnSpcReduction="10000"/>
          </a:bodyPr>
          <a:lstStyle/>
          <a:p>
            <a:pPr marL="0" indent="0">
              <a:buNone/>
            </a:pPr>
            <a:r>
              <a:rPr lang="en-US" dirty="0"/>
              <a:t>"The answer to your question is the response to the query." </a:t>
            </a:r>
          </a:p>
          <a:p>
            <a:pPr lvl="1"/>
            <a:r>
              <a:rPr lang="en-US" dirty="0"/>
              <a:t>Jim Hendler and Dean Allemang</a:t>
            </a:r>
          </a:p>
          <a:p>
            <a:pPr lvl="1"/>
            <a:r>
              <a:rPr lang="en-US" dirty="0"/>
              <a:t>Meaningfulness of an answer matches the precise meaning of a question.</a:t>
            </a:r>
          </a:p>
          <a:p>
            <a:pPr marL="0" indent="0">
              <a:buNone/>
            </a:pPr>
            <a:endParaRPr lang="en-US" dirty="0"/>
          </a:p>
          <a:p>
            <a:pPr marL="0" indent="0">
              <a:buNone/>
            </a:pPr>
            <a:r>
              <a:rPr lang="en-US" dirty="0"/>
              <a:t>"Trying to use the Semantic Web without SPARQL is like trying to use a relational database without SQL.“</a:t>
            </a:r>
          </a:p>
          <a:p>
            <a:pPr lvl="1"/>
            <a:r>
              <a:rPr lang="en-US" dirty="0"/>
              <a:t>Tim Berners-Lee</a:t>
            </a:r>
          </a:p>
          <a:p>
            <a:pPr lvl="1"/>
            <a:r>
              <a:rPr lang="en-US" dirty="0"/>
              <a:t>Language representations are needed for query as well as for information.</a:t>
            </a:r>
          </a:p>
          <a:p>
            <a:pPr marL="0" indent="0">
              <a:buNone/>
            </a:pPr>
            <a:endParaRPr lang="en-US" dirty="0"/>
          </a:p>
          <a:p>
            <a:pPr marL="0" indent="0">
              <a:buNone/>
            </a:pPr>
            <a:r>
              <a:rPr lang="en-US" dirty="0"/>
              <a:t>"The proof of the pudding is in the eating." </a:t>
            </a:r>
          </a:p>
          <a:p>
            <a:pPr lvl="1"/>
            <a:r>
              <a:rPr lang="en-US" dirty="0"/>
              <a:t>Wiktionary</a:t>
            </a:r>
          </a:p>
          <a:p>
            <a:pPr lvl="1"/>
            <a:r>
              <a:rPr lang="en-US" dirty="0"/>
              <a:t>Confidence in results requires testing.</a:t>
            </a:r>
          </a:p>
        </p:txBody>
      </p:sp>
    </p:spTree>
    <p:extLst>
      <p:ext uri="{BB962C8B-B14F-4D97-AF65-F5344CB8AC3E}">
        <p14:creationId xmlns:p14="http://schemas.microsoft.com/office/powerpoint/2010/main" val="1293496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Mission Execution Ontology (MEO) Development</a:t>
            </a:r>
          </a:p>
        </p:txBody>
      </p:sp>
      <p:sp>
        <p:nvSpPr>
          <p:cNvPr id="5" name="Content Placeholder 4"/>
          <p:cNvSpPr>
            <a:spLocks noGrp="1"/>
          </p:cNvSpPr>
          <p:nvPr>
            <p:ph idx="1"/>
          </p:nvPr>
        </p:nvSpPr>
        <p:spPr/>
        <p:txBody>
          <a:bodyPr>
            <a:normAutofit fontScale="92500"/>
          </a:bodyPr>
          <a:lstStyle/>
          <a:p>
            <a:pPr>
              <a:buFont typeface="Wingdings" panose="05000000000000000000" pitchFamily="2" charset="2"/>
              <a:buChar char="ü"/>
            </a:pPr>
            <a:r>
              <a:rPr lang="en-US" dirty="0"/>
              <a:t>Define </a:t>
            </a:r>
            <a:r>
              <a:rPr lang="en-US" dirty="0">
                <a:hlinkClick r:id="rId3" tooltip="MissionExecutionOntology.ttl"/>
              </a:rPr>
              <a:t>MEO</a:t>
            </a:r>
            <a:r>
              <a:rPr lang="en-US" dirty="0"/>
              <a:t> from concepts, properties, relationships using </a:t>
            </a:r>
            <a:r>
              <a:rPr lang="en-US" dirty="0">
                <a:hlinkClick r:id="rId4"/>
              </a:rPr>
              <a:t>Protégé</a:t>
            </a:r>
            <a:r>
              <a:rPr lang="en-US" dirty="0"/>
              <a:t> tool.</a:t>
            </a:r>
          </a:p>
          <a:p>
            <a:pPr>
              <a:buFont typeface="Wingdings" panose="05000000000000000000" pitchFamily="2" charset="2"/>
              <a:buChar char="ü"/>
            </a:pPr>
            <a:r>
              <a:rPr lang="en-US" dirty="0"/>
              <a:t>Create full set of </a:t>
            </a:r>
            <a:r>
              <a:rPr lang="en-US" dirty="0">
                <a:hlinkClick r:id="rId5"/>
              </a:rPr>
              <a:t>canonical missions</a:t>
            </a:r>
            <a:r>
              <a:rPr lang="en-US" dirty="0"/>
              <a:t> in AVCL (XML).</a:t>
            </a:r>
          </a:p>
          <a:p>
            <a:pPr>
              <a:buFont typeface="Wingdings" panose="05000000000000000000" pitchFamily="2" charset="2"/>
              <a:buChar char="ü"/>
            </a:pPr>
            <a:r>
              <a:rPr lang="en-US" dirty="0"/>
              <a:t>Determine exemplar mappings for AVCL primitives to Turtle for RDF/OWL.</a:t>
            </a:r>
          </a:p>
          <a:p>
            <a:pPr>
              <a:buFont typeface="Wingdings" panose="05000000000000000000" pitchFamily="2" charset="2"/>
              <a:buChar char="ü"/>
            </a:pPr>
            <a:r>
              <a:rPr lang="en-US" dirty="0"/>
              <a:t>Write conversion stylesheet </a:t>
            </a:r>
            <a:r>
              <a:rPr lang="en-US" dirty="0" err="1">
                <a:hlinkClick r:id="rId6" tooltip="AVCL3.0ToMEO.xslt"/>
              </a:rPr>
              <a:t>AvclToMEO.xslt</a:t>
            </a:r>
            <a:r>
              <a:rPr lang="en-US" dirty="0"/>
              <a:t> for full expressiveness.</a:t>
            </a:r>
          </a:p>
          <a:p>
            <a:pPr>
              <a:buFont typeface="Wingdings" panose="05000000000000000000" pitchFamily="2" charset="2"/>
              <a:buChar char="ü"/>
            </a:pPr>
            <a:r>
              <a:rPr lang="en-US" dirty="0"/>
              <a:t>Convert all AVCL missions to corresponding triples.</a:t>
            </a:r>
          </a:p>
          <a:p>
            <a:pPr>
              <a:buFont typeface="Wingdings" panose="05000000000000000000" pitchFamily="2" charset="2"/>
              <a:buChar char="ü"/>
            </a:pPr>
            <a:r>
              <a:rPr lang="en-US" dirty="0"/>
              <a:t>Confirm AVCL MEO, missions validate satisfactorily using Protégé, ARQ.</a:t>
            </a:r>
          </a:p>
          <a:p>
            <a:pPr>
              <a:buFont typeface="Wingdings" panose="05000000000000000000" pitchFamily="2" charset="2"/>
              <a:buChar char="ü"/>
            </a:pPr>
            <a:r>
              <a:rPr lang="en-US" dirty="0"/>
              <a:t>Automate </a:t>
            </a:r>
            <a:r>
              <a:rPr lang="en-US" dirty="0">
                <a:hlinkClick r:id="rId7" tooltip="build.xml"/>
              </a:rPr>
              <a:t>build process</a:t>
            </a:r>
            <a:r>
              <a:rPr lang="en-US" dirty="0"/>
              <a:t> as suite of repeatable unit-test queries (</a:t>
            </a:r>
            <a:r>
              <a:rPr lang="en-US" dirty="0">
                <a:hlinkClick r:id="rId8" tooltip="build.all.log.txt"/>
              </a:rPr>
              <a:t>log</a:t>
            </a:r>
            <a:r>
              <a:rPr lang="en-US" dirty="0"/>
              <a:t>).</a:t>
            </a:r>
          </a:p>
          <a:p>
            <a:pPr>
              <a:buFont typeface="Wingdings" panose="05000000000000000000" pitchFamily="2" charset="2"/>
              <a:buChar char="ü"/>
            </a:pPr>
            <a:r>
              <a:rPr lang="en-US" dirty="0"/>
              <a:t>Write SPARQL </a:t>
            </a:r>
            <a:r>
              <a:rPr lang="en-US" dirty="0" err="1"/>
              <a:t>metaqueries</a:t>
            </a:r>
            <a:r>
              <a:rPr lang="en-US" dirty="0"/>
              <a:t> to test, document MEO ontology relationships.</a:t>
            </a:r>
          </a:p>
          <a:p>
            <a:pPr>
              <a:buFont typeface="Wingdings" panose="05000000000000000000" pitchFamily="2" charset="2"/>
              <a:buChar char="ü"/>
            </a:pPr>
            <a:r>
              <a:rPr lang="en-US" dirty="0"/>
              <a:t>In progress: SPARQL queries to test AVCL mission representations in Turtle.</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27</a:t>
            </a:fld>
            <a:endParaRPr lang="en-US"/>
          </a:p>
        </p:txBody>
      </p:sp>
    </p:spTree>
    <p:extLst>
      <p:ext uri="{BB962C8B-B14F-4D97-AF65-F5344CB8AC3E}">
        <p14:creationId xmlns:p14="http://schemas.microsoft.com/office/powerpoint/2010/main" val="2411166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75126" cy="1325563"/>
          </a:xfrm>
        </p:spPr>
        <p:txBody>
          <a:bodyPr>
            <a:normAutofit/>
          </a:bodyPr>
          <a:lstStyle/>
          <a:p>
            <a:r>
              <a:rPr lang="en-US" sz="3600" dirty="0"/>
              <a:t>Specific developer </a:t>
            </a:r>
            <a:r>
              <a:rPr lang="en-US" sz="3600" dirty="0">
                <a:hlinkClick r:id="rId3"/>
              </a:rPr>
              <a:t>build.xml</a:t>
            </a:r>
            <a:r>
              <a:rPr lang="en-US" sz="3600" dirty="0"/>
              <a:t> capabilities using </a:t>
            </a:r>
            <a:r>
              <a:rPr lang="en-US" sz="3600" dirty="0">
                <a:hlinkClick r:id="rId4"/>
              </a:rPr>
              <a:t>Apache Ant</a:t>
            </a:r>
            <a:endParaRPr lang="en-US" sz="3600"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ü"/>
            </a:pPr>
            <a:r>
              <a:rPr lang="en-US" dirty="0"/>
              <a:t>Test and validation utility tasks, release results checked in (</a:t>
            </a:r>
            <a:r>
              <a:rPr lang="en-US" dirty="0">
                <a:hlinkClick r:id="rId5"/>
              </a:rPr>
              <a:t>build.all.log.txt</a:t>
            </a:r>
            <a:r>
              <a:rPr lang="en-US" dirty="0"/>
              <a:t>)</a:t>
            </a:r>
          </a:p>
          <a:p>
            <a:pPr>
              <a:buFont typeface="Wingdings" panose="05000000000000000000" pitchFamily="2" charset="2"/>
              <a:buChar char="ü"/>
            </a:pPr>
            <a:r>
              <a:rPr lang="en-US" dirty="0"/>
              <a:t>AVCL mission conversion to MEO triples: </a:t>
            </a:r>
            <a:r>
              <a:rPr lang="en-US" i="1" dirty="0" err="1"/>
              <a:t>convertAvclToMeoTurtle.examples.all</a:t>
            </a:r>
            <a:endParaRPr lang="en-US" i="1" dirty="0"/>
          </a:p>
          <a:p>
            <a:pPr>
              <a:buFont typeface="Wingdings" panose="05000000000000000000" pitchFamily="2" charset="2"/>
              <a:buChar char="ü"/>
            </a:pPr>
            <a:r>
              <a:rPr lang="en-US" dirty="0"/>
              <a:t>AVCL mission conversion to other programming languages: </a:t>
            </a:r>
            <a:r>
              <a:rPr lang="en-US" i="1" dirty="0" err="1"/>
              <a:t>convertAvclToLisp.examples.all</a:t>
            </a:r>
            <a:r>
              <a:rPr lang="en-US" dirty="0"/>
              <a:t>, </a:t>
            </a:r>
            <a:r>
              <a:rPr lang="en-US" i="1" dirty="0" err="1"/>
              <a:t>convertAvclToProlog.examples.all</a:t>
            </a:r>
            <a:r>
              <a:rPr lang="en-US" dirty="0"/>
              <a:t> </a:t>
            </a:r>
          </a:p>
          <a:p>
            <a:pPr>
              <a:buFont typeface="Wingdings" panose="05000000000000000000" pitchFamily="2" charset="2"/>
              <a:buChar char="ü"/>
            </a:pPr>
            <a:r>
              <a:rPr lang="en-US" dirty="0"/>
              <a:t>View gitlab.nps.edu site, locally created </a:t>
            </a:r>
            <a:r>
              <a:rPr lang="en-US" dirty="0" err="1"/>
              <a:t>owldoc</a:t>
            </a:r>
            <a:r>
              <a:rPr lang="en-US" dirty="0"/>
              <a:t>, etc.</a:t>
            </a:r>
          </a:p>
          <a:p>
            <a:pPr>
              <a:buFont typeface="Wingdings" panose="05000000000000000000" pitchFamily="2" charset="2"/>
              <a:buChar char="ü"/>
            </a:pPr>
            <a:r>
              <a:rPr lang="en-US" dirty="0"/>
              <a:t>Perform </a:t>
            </a:r>
            <a:r>
              <a:rPr lang="en-US" i="1" dirty="0" err="1"/>
              <a:t>SPARQL.query.tests</a:t>
            </a:r>
            <a:r>
              <a:rPr lang="en-US" dirty="0"/>
              <a:t> (</a:t>
            </a:r>
            <a:r>
              <a:rPr lang="en-US" dirty="0">
                <a:hlinkClick r:id="rId6"/>
              </a:rPr>
              <a:t>results</a:t>
            </a:r>
            <a:r>
              <a:rPr lang="en-US" dirty="0"/>
              <a:t>)</a:t>
            </a:r>
            <a:endParaRPr lang="en-US" i="1" dirty="0"/>
          </a:p>
          <a:p>
            <a:pPr>
              <a:buFont typeface="Wingdings" panose="05000000000000000000" pitchFamily="2" charset="2"/>
              <a:buChar char="ü"/>
            </a:pPr>
            <a:r>
              <a:rPr lang="en-US" dirty="0"/>
              <a:t>Create downloadable .zip of fully documented archive</a:t>
            </a:r>
          </a:p>
          <a:p>
            <a:pPr>
              <a:buFont typeface="Wingdings" panose="05000000000000000000" pitchFamily="2" charset="2"/>
              <a:buChar char="ü"/>
            </a:pPr>
            <a:r>
              <a:rPr lang="en-US" dirty="0"/>
              <a:t>Run, test example missions in Lisp, Prolog programming languages</a:t>
            </a:r>
          </a:p>
          <a:p>
            <a:pPr>
              <a:buFont typeface="Wingdings" panose="05000000000000000000" pitchFamily="2" charset="2"/>
              <a:buChar char="ü"/>
            </a:pPr>
            <a:r>
              <a:rPr lang="en-US" dirty="0"/>
              <a:t>Deploy, publish development site as </a:t>
            </a:r>
            <a:r>
              <a:rPr lang="en-US" dirty="0">
                <a:hlinkClick r:id="rId7"/>
              </a:rPr>
              <a:t>https://savage.nps.edu/EthicalControl</a:t>
            </a:r>
            <a:r>
              <a:rPr lang="en-US" dirty="0"/>
              <a:t> </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28</a:t>
            </a:fld>
            <a:endParaRPr lang="en-US"/>
          </a:p>
        </p:txBody>
      </p:sp>
    </p:spTree>
    <p:extLst>
      <p:ext uri="{BB962C8B-B14F-4D97-AF65-F5344CB8AC3E}">
        <p14:creationId xmlns:p14="http://schemas.microsoft.com/office/powerpoint/2010/main" val="1064159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521"/>
            <a:ext cx="9040792" cy="1249680"/>
          </a:xfrm>
        </p:spPr>
        <p:txBody>
          <a:bodyPr>
            <a:noAutofit/>
          </a:bodyPr>
          <a:lstStyle/>
          <a:p>
            <a:r>
              <a:rPr lang="en-US" sz="3200" dirty="0">
                <a:solidFill>
                  <a:srgbClr val="000000"/>
                </a:solidFill>
              </a:rPr>
              <a:t>Mission Execution Ontology (MEO) for Ethical Control of Unmanned Systems in Surrogate Scenarios</a:t>
            </a:r>
            <a:endParaRPr lang="en-US" sz="3200" dirty="0"/>
          </a:p>
        </p:txBody>
      </p:sp>
      <p:sp>
        <p:nvSpPr>
          <p:cNvPr id="5" name="Content Placeholder 2"/>
          <p:cNvSpPr txBox="1">
            <a:spLocks/>
          </p:cNvSpPr>
          <p:nvPr/>
        </p:nvSpPr>
        <p:spPr>
          <a:xfrm>
            <a:off x="188894" y="1536955"/>
            <a:ext cx="6333825" cy="53210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Autonomous Vehicle Command Language (AVCL) for Missions.</a:t>
            </a:r>
          </a:p>
          <a:p>
            <a:pPr lvl="1"/>
            <a:r>
              <a:rPr lang="en-US" sz="2000" dirty="0"/>
              <a:t>Declarative XML, years of NPS research.</a:t>
            </a:r>
          </a:p>
          <a:p>
            <a:r>
              <a:rPr lang="en-US" sz="2200" b="1" dirty="0"/>
              <a:t>Multiple Mission Representations.</a:t>
            </a:r>
          </a:p>
          <a:p>
            <a:pPr lvl="1"/>
            <a:r>
              <a:rPr lang="en-US" sz="2000" dirty="0"/>
              <a:t>Imperative commands (orders/waypoints/etc.).</a:t>
            </a:r>
          </a:p>
          <a:p>
            <a:pPr lvl="1"/>
            <a:r>
              <a:rPr lang="en-US" sz="2000" dirty="0"/>
              <a:t>Declarative commands (mission goals).</a:t>
            </a:r>
          </a:p>
          <a:p>
            <a:pPr lvl="1"/>
            <a:r>
              <a:rPr lang="en-US" sz="2000" dirty="0"/>
              <a:t>Mission results (order log, telemetry etc.).</a:t>
            </a:r>
          </a:p>
          <a:p>
            <a:pPr lvl="1"/>
            <a:r>
              <a:rPr lang="en-US" sz="2000" dirty="0"/>
              <a:t>Mission metadata for parameters, settings.</a:t>
            </a:r>
          </a:p>
          <a:p>
            <a:pPr lvl="1"/>
            <a:r>
              <a:rPr lang="en-US" sz="2000" dirty="0"/>
              <a:t>Lisp and Prolog examples (Bob McGhee, NPS).</a:t>
            </a:r>
          </a:p>
          <a:p>
            <a:r>
              <a:rPr lang="en-US" sz="2200" b="1" dirty="0"/>
              <a:t>Autonomous Unmanned Vehicle (AUV) Workbench Simulation and Visualization Support</a:t>
            </a:r>
          </a:p>
          <a:p>
            <a:pPr lvl="1"/>
            <a:r>
              <a:rPr lang="en-US" sz="2000" dirty="0"/>
              <a:t>Recently restored, debug testing commenced.</a:t>
            </a:r>
          </a:p>
          <a:p>
            <a:pPr lvl="1"/>
            <a:r>
              <a:rPr lang="en-US" sz="2000" dirty="0"/>
              <a:t>AVCL 2.1 is prior published version, centered on </a:t>
            </a:r>
            <a:r>
              <a:rPr lang="en-US" sz="2000" i="1" dirty="0"/>
              <a:t>syntactic validation</a:t>
            </a:r>
            <a:r>
              <a:rPr lang="en-US" sz="2000" dirty="0"/>
              <a:t>, solo robot operations.</a:t>
            </a:r>
          </a:p>
          <a:p>
            <a:pPr lvl="1"/>
            <a:r>
              <a:rPr lang="en-US" sz="2000" dirty="0"/>
              <a:t>AVCL 3.0 is new working version for testing range of multi-participant missions.</a:t>
            </a:r>
          </a:p>
        </p:txBody>
      </p:sp>
      <p:sp>
        <p:nvSpPr>
          <p:cNvPr id="6" name="Content Placeholder 5"/>
          <p:cNvSpPr txBox="1">
            <a:spLocks/>
          </p:cNvSpPr>
          <p:nvPr/>
        </p:nvSpPr>
        <p:spPr>
          <a:xfrm>
            <a:off x="6663861" y="1533463"/>
            <a:ext cx="5386996" cy="500544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t>Mission Execution Ontology (MEO) for Semantic Validation</a:t>
            </a:r>
          </a:p>
          <a:p>
            <a:pPr lvl="1"/>
            <a:r>
              <a:rPr lang="en-US" dirty="0"/>
              <a:t>Semantic Web framework of rules, relationships for </a:t>
            </a:r>
            <a:r>
              <a:rPr lang="en-US" i="1" dirty="0"/>
              <a:t>ethical validation.</a:t>
            </a:r>
          </a:p>
          <a:p>
            <a:pPr lvl="1"/>
            <a:r>
              <a:rPr lang="en-US" dirty="0"/>
              <a:t>Initial examples in IEEE JOE paper.</a:t>
            </a:r>
          </a:p>
          <a:p>
            <a:pPr lvl="1"/>
            <a:r>
              <a:rPr lang="en-US" dirty="0"/>
              <a:t>Retested using current Protégé, Jena tools.</a:t>
            </a:r>
          </a:p>
          <a:p>
            <a:pPr marL="457200" lvl="1" indent="0">
              <a:buNone/>
            </a:pPr>
            <a:endParaRPr lang="en-US" dirty="0"/>
          </a:p>
          <a:p>
            <a:r>
              <a:rPr lang="en-US" sz="2600" b="1" dirty="0"/>
              <a:t>Sailor Overboard and Other Missions</a:t>
            </a:r>
          </a:p>
          <a:p>
            <a:pPr lvl="1"/>
            <a:r>
              <a:rPr lang="en-US" dirty="0"/>
              <a:t>Hand-crafted triples using Turtle syntax.</a:t>
            </a:r>
          </a:p>
          <a:p>
            <a:pPr lvl="1"/>
            <a:r>
              <a:rPr lang="en-US" dirty="0"/>
              <a:t>Beginning to build unit testing framework.</a:t>
            </a:r>
          </a:p>
          <a:p>
            <a:pPr lvl="1"/>
            <a:r>
              <a:rPr lang="en-US" dirty="0"/>
              <a:t>Confirming correlation of AVCL information model to existing MEO ontology.</a:t>
            </a:r>
          </a:p>
          <a:p>
            <a:pPr lvl="1"/>
            <a:r>
              <a:rPr lang="en-US" dirty="0"/>
              <a:t>Automatic conversion of AVCL missions to match, thus accelerating multiple-mission testing on diverse systems.</a:t>
            </a:r>
          </a:p>
          <a:p>
            <a:pPr lvl="1"/>
            <a:r>
              <a:rPr lang="en-US" dirty="0"/>
              <a:t>Visualization, reporting via AUV Workbench can aid understanding, mission planning and further progress.</a:t>
            </a:r>
          </a:p>
        </p:txBody>
      </p:sp>
      <p:sp>
        <p:nvSpPr>
          <p:cNvPr id="7" name="Slide Number Placeholder 6"/>
          <p:cNvSpPr>
            <a:spLocks noGrp="1"/>
          </p:cNvSpPr>
          <p:nvPr>
            <p:ph type="sldNum" sz="quarter" idx="12"/>
          </p:nvPr>
        </p:nvSpPr>
        <p:spPr/>
        <p:txBody>
          <a:bodyPr/>
          <a:lstStyle/>
          <a:p>
            <a:fld id="{8D57DBB9-07C6-49AB-BFD5-E737C7E241F6}" type="slidenum">
              <a:rPr lang="en-US" smtClean="0"/>
              <a:pPr/>
              <a:t>29</a:t>
            </a:fld>
            <a:endParaRPr lang="en-US" dirty="0"/>
          </a:p>
        </p:txBody>
      </p:sp>
      <p:cxnSp>
        <p:nvCxnSpPr>
          <p:cNvPr id="8" name="Straight Connector 7"/>
          <p:cNvCxnSpPr/>
          <p:nvPr/>
        </p:nvCxnSpPr>
        <p:spPr>
          <a:xfrm>
            <a:off x="6522719" y="1361440"/>
            <a:ext cx="0" cy="54965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1346200"/>
            <a:ext cx="12192000" cy="152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bwMode="auto">
          <a:xfrm>
            <a:off x="9982200" y="141665"/>
            <a:ext cx="2037806" cy="1066800"/>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rPr>
              <a:t>Summary of relationships</a:t>
            </a:r>
          </a:p>
        </p:txBody>
      </p:sp>
    </p:spTree>
    <p:extLst>
      <p:ext uri="{BB962C8B-B14F-4D97-AF65-F5344CB8AC3E}">
        <p14:creationId xmlns:p14="http://schemas.microsoft.com/office/powerpoint/2010/main" val="4036994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22280" cy="1325563"/>
          </a:xfrm>
        </p:spPr>
        <p:txBody>
          <a:bodyPr>
            <a:normAutofit/>
          </a:bodyPr>
          <a:lstStyle/>
          <a:p>
            <a:r>
              <a:rPr lang="en-US" sz="4200" dirty="0"/>
              <a:t>Synopsis: Ethical Control of Unmanned Systems</a:t>
            </a:r>
          </a:p>
        </p:txBody>
      </p:sp>
      <p:sp>
        <p:nvSpPr>
          <p:cNvPr id="3" name="Content Placeholder 2"/>
          <p:cNvSpPr>
            <a:spLocks noGrp="1"/>
          </p:cNvSpPr>
          <p:nvPr>
            <p:ph idx="1"/>
          </p:nvPr>
        </p:nvSpPr>
        <p:spPr>
          <a:xfrm>
            <a:off x="838199" y="1825625"/>
            <a:ext cx="10572751" cy="4808538"/>
          </a:xfrm>
        </p:spPr>
        <p:txBody>
          <a:bodyPr>
            <a:normAutofit fontScale="92500" lnSpcReduction="20000"/>
          </a:bodyPr>
          <a:lstStyle/>
          <a:p>
            <a:r>
              <a:rPr lang="en-US" b="1" dirty="0"/>
              <a:t>Project Motivation</a:t>
            </a:r>
            <a:r>
              <a:rPr lang="en-US" dirty="0"/>
              <a:t>: ethically constrained control of unmanned systems and robot missions by human supervisors and warfighters. </a:t>
            </a:r>
          </a:p>
          <a:p>
            <a:r>
              <a:rPr lang="en-US" b="1" dirty="0"/>
              <a:t>Precept:</a:t>
            </a:r>
            <a:r>
              <a:rPr lang="en-US" dirty="0"/>
              <a:t> well-structured mission orders can be syntactically and semantically validated to give human commanders confidence that offboard systems  </a:t>
            </a:r>
          </a:p>
          <a:p>
            <a:pPr lvl="1"/>
            <a:r>
              <a:rPr lang="en-US" sz="2600" i="1" dirty="0"/>
              <a:t>will </a:t>
            </a:r>
            <a:r>
              <a:rPr lang="en-US" sz="2600" b="1" i="1" dirty="0"/>
              <a:t>do</a:t>
            </a:r>
            <a:r>
              <a:rPr lang="en-US" sz="2600" i="1" dirty="0"/>
              <a:t> what they are told to </a:t>
            </a:r>
            <a:r>
              <a:rPr lang="en-US" sz="2600" b="1" i="1" dirty="0"/>
              <a:t>do</a:t>
            </a:r>
            <a:r>
              <a:rPr lang="en-US" dirty="0"/>
              <a:t>, and further </a:t>
            </a:r>
          </a:p>
          <a:p>
            <a:pPr lvl="1"/>
            <a:r>
              <a:rPr lang="en-US" sz="2600" i="1" dirty="0"/>
              <a:t>will </a:t>
            </a:r>
            <a:r>
              <a:rPr lang="en-US" sz="2600" b="1" i="1" dirty="0"/>
              <a:t>not do</a:t>
            </a:r>
            <a:r>
              <a:rPr lang="en-US" sz="2600" i="1" dirty="0"/>
              <a:t> what they are </a:t>
            </a:r>
            <a:r>
              <a:rPr lang="en-US" sz="2600" b="1" i="1" dirty="0"/>
              <a:t>forbidden to do</a:t>
            </a:r>
            <a:r>
              <a:rPr lang="en-US" dirty="0"/>
              <a:t>. </a:t>
            </a:r>
          </a:p>
          <a:p>
            <a:r>
              <a:rPr lang="en-US" b="1" dirty="0"/>
              <a:t>Project Goal:</a:t>
            </a:r>
            <a:r>
              <a:rPr lang="en-US" dirty="0"/>
              <a:t> apply Semantic Web ontology to scenario goals and constraints for logical validation that human-approved mission orders for robots are semantically coherent, precise, unambiguous, and without internal contradictions. </a:t>
            </a:r>
          </a:p>
          <a:p>
            <a:r>
              <a:rPr lang="en-US" b="1" dirty="0"/>
              <a:t>Long-term Objective:</a:t>
            </a:r>
            <a:r>
              <a:rPr lang="en-US" dirty="0"/>
              <a:t> demonstrate that no technological limitations exist that prevent applying the same kind of ethical constraints on robots and unmanned vehicles that already apply to human beings. </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a:t>
            </a:fld>
            <a:endParaRPr lang="en-US"/>
          </a:p>
        </p:txBody>
      </p:sp>
      <p:sp>
        <p:nvSpPr>
          <p:cNvPr id="5" name="TextBox 4"/>
          <p:cNvSpPr txBox="1"/>
          <p:nvPr/>
        </p:nvSpPr>
        <p:spPr>
          <a:xfrm>
            <a:off x="7229475" y="3397031"/>
            <a:ext cx="3243263" cy="646331"/>
          </a:xfrm>
          <a:prstGeom prst="rect">
            <a:avLst/>
          </a:prstGeom>
          <a:noFill/>
          <a:ln w="12700">
            <a:solidFill>
              <a:schemeClr val="accent6">
                <a:lumMod val="50000"/>
              </a:schemeClr>
            </a:solidFill>
          </a:ln>
        </p:spPr>
        <p:txBody>
          <a:bodyPr wrap="square" rtlCol="0">
            <a:spAutoFit/>
          </a:bodyPr>
          <a:lstStyle/>
          <a:p>
            <a:pPr algn="ctr"/>
            <a:r>
              <a:rPr lang="en-US" b="1" dirty="0">
                <a:solidFill>
                  <a:schemeClr val="accent6">
                    <a:lumMod val="50000"/>
                  </a:schemeClr>
                </a:solidFill>
              </a:rPr>
              <a:t>Paraphrase: can qualified robots correctly follow human orders?</a:t>
            </a:r>
          </a:p>
        </p:txBody>
      </p:sp>
    </p:spTree>
    <p:extLst>
      <p:ext uri="{BB962C8B-B14F-4D97-AF65-F5344CB8AC3E}">
        <p14:creationId xmlns:p14="http://schemas.microsoft.com/office/powerpoint/2010/main" val="187558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9" name="Rectangle 48"/>
          <p:cNvSpPr/>
          <p:nvPr/>
        </p:nvSpPr>
        <p:spPr>
          <a:xfrm>
            <a:off x="1393581" y="0"/>
            <a:ext cx="935941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9"/>
          <p:cNvCxnSpPr>
            <a:stCxn id="6" idx="7"/>
            <a:endCxn id="113" idx="0"/>
          </p:cNvCxnSpPr>
          <p:nvPr/>
        </p:nvCxnSpPr>
        <p:spPr>
          <a:xfrm rot="16200000" flipH="1">
            <a:off x="7083683" y="1276703"/>
            <a:ext cx="2120526" cy="2285658"/>
          </a:xfrm>
          <a:prstGeom prst="curvedConnector3">
            <a:avLst>
              <a:gd name="adj1" fmla="val -1499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6" idx="5"/>
            <a:endCxn id="107" idx="0"/>
          </p:cNvCxnSpPr>
          <p:nvPr/>
        </p:nvCxnSpPr>
        <p:spPr>
          <a:xfrm rot="5400000">
            <a:off x="5856225" y="2334899"/>
            <a:ext cx="1689471" cy="600317"/>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6" idx="3"/>
            <a:endCxn id="107" idx="0"/>
          </p:cNvCxnSpPr>
          <p:nvPr/>
        </p:nvCxnSpPr>
        <p:spPr>
          <a:xfrm rot="16200000" flipH="1">
            <a:off x="5263527" y="2342518"/>
            <a:ext cx="1689471" cy="585077"/>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6" idx="1"/>
            <a:endCxn id="102" idx="0"/>
          </p:cNvCxnSpPr>
          <p:nvPr/>
        </p:nvCxnSpPr>
        <p:spPr>
          <a:xfrm rot="16200000" flipH="1" flipV="1">
            <a:off x="3676399" y="1340471"/>
            <a:ext cx="2120526" cy="2158123"/>
          </a:xfrm>
          <a:prstGeom prst="curvedConnector3">
            <a:avLst>
              <a:gd name="adj1" fmla="val -1499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102" idx="7"/>
            <a:endCxn id="6" idx="2"/>
          </p:cNvCxnSpPr>
          <p:nvPr/>
        </p:nvCxnSpPr>
        <p:spPr>
          <a:xfrm rot="5400000" flipH="1" flipV="1">
            <a:off x="3913121" y="1911972"/>
            <a:ext cx="1994274" cy="1319923"/>
          </a:xfrm>
          <a:prstGeom prst="curvedConnector2">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102" idx="6"/>
            <a:endCxn id="107" idx="2"/>
          </p:cNvCxnSpPr>
          <p:nvPr/>
        </p:nvCxnSpPr>
        <p:spPr>
          <a:xfrm flipV="1">
            <a:off x="4495800" y="3784593"/>
            <a:ext cx="1066800" cy="3"/>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13" idx="2"/>
            <a:endCxn id="107" idx="6"/>
          </p:cNvCxnSpPr>
          <p:nvPr/>
        </p:nvCxnSpPr>
        <p:spPr>
          <a:xfrm rot="10800000">
            <a:off x="7239002" y="3784594"/>
            <a:ext cx="1209575" cy="3"/>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113" idx="1"/>
            <a:endCxn id="6" idx="6"/>
          </p:cNvCxnSpPr>
          <p:nvPr/>
        </p:nvCxnSpPr>
        <p:spPr>
          <a:xfrm rot="16200000" flipV="1">
            <a:off x="6973212" y="1848203"/>
            <a:ext cx="1994274" cy="1447458"/>
          </a:xfrm>
          <a:prstGeom prst="curvedConnector2">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Curved Connector 44"/>
          <p:cNvCxnSpPr/>
          <p:nvPr/>
        </p:nvCxnSpPr>
        <p:spPr>
          <a:xfrm rot="5400000">
            <a:off x="5524500" y="4965695"/>
            <a:ext cx="1752600" cy="12700"/>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Curved Connector 50"/>
          <p:cNvCxnSpPr>
            <a:stCxn id="113" idx="4"/>
          </p:cNvCxnSpPr>
          <p:nvPr/>
        </p:nvCxnSpPr>
        <p:spPr>
          <a:xfrm rot="5400000">
            <a:off x="8409673" y="4964894"/>
            <a:ext cx="1752600" cy="1605"/>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122" idx="2"/>
            <a:endCxn id="120" idx="6"/>
          </p:cNvCxnSpPr>
          <p:nvPr/>
        </p:nvCxnSpPr>
        <p:spPr>
          <a:xfrm rot="10800000">
            <a:off x="7391400" y="6146795"/>
            <a:ext cx="1057176" cy="6350"/>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113" idx="3"/>
            <a:endCxn id="102" idx="5"/>
          </p:cNvCxnSpPr>
          <p:nvPr/>
        </p:nvCxnSpPr>
        <p:spPr>
          <a:xfrm rot="5400000">
            <a:off x="6472188" y="1778232"/>
            <a:ext cx="12700" cy="4443781"/>
          </a:xfrm>
          <a:prstGeom prst="curvedConnector3">
            <a:avLst>
              <a:gd name="adj1" fmla="val 6216622"/>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5570220" y="1269995"/>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Mission</a:t>
            </a:r>
          </a:p>
        </p:txBody>
      </p:sp>
      <p:sp>
        <p:nvSpPr>
          <p:cNvPr id="70" name="TextBox 69"/>
          <p:cNvSpPr txBox="1"/>
          <p:nvPr/>
        </p:nvSpPr>
        <p:spPr>
          <a:xfrm>
            <a:off x="7162801" y="3467765"/>
            <a:ext cx="1426603" cy="323165"/>
          </a:xfrm>
          <a:prstGeom prst="rect">
            <a:avLst/>
          </a:prstGeom>
          <a:noFill/>
        </p:spPr>
        <p:txBody>
          <a:bodyPr wrap="square" rtlCol="0">
            <a:spAutoFit/>
          </a:bodyPr>
          <a:lstStyle/>
          <a:p>
            <a:pPr algn="ctr"/>
            <a:r>
              <a:rPr lang="en-US" sz="1500" dirty="0">
                <a:solidFill>
                  <a:srgbClr val="0000CC"/>
                </a:solidFill>
              </a:rPr>
              <a:t>has_capability</a:t>
            </a:r>
          </a:p>
        </p:txBody>
      </p:sp>
      <p:sp>
        <p:nvSpPr>
          <p:cNvPr id="102" name="Oval 101"/>
          <p:cNvSpPr/>
          <p:nvPr/>
        </p:nvSpPr>
        <p:spPr>
          <a:xfrm>
            <a:off x="2819400" y="3479795"/>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rgbClr val="C00000"/>
                </a:solidFill>
              </a:rPr>
              <a:t>Constraint</a:t>
            </a:r>
          </a:p>
        </p:txBody>
      </p:sp>
      <p:sp>
        <p:nvSpPr>
          <p:cNvPr id="107" name="Oval 106"/>
          <p:cNvSpPr/>
          <p:nvPr/>
        </p:nvSpPr>
        <p:spPr>
          <a:xfrm>
            <a:off x="5562600" y="3479792"/>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Goal</a:t>
            </a:r>
          </a:p>
        </p:txBody>
      </p:sp>
      <p:sp>
        <p:nvSpPr>
          <p:cNvPr id="113" name="Oval 112"/>
          <p:cNvSpPr/>
          <p:nvPr/>
        </p:nvSpPr>
        <p:spPr>
          <a:xfrm>
            <a:off x="8448575" y="3479795"/>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Vehicle</a:t>
            </a:r>
          </a:p>
        </p:txBody>
      </p:sp>
      <p:sp>
        <p:nvSpPr>
          <p:cNvPr id="120" name="Oval 119"/>
          <p:cNvSpPr/>
          <p:nvPr/>
        </p:nvSpPr>
        <p:spPr>
          <a:xfrm>
            <a:off x="5410200" y="5841995"/>
            <a:ext cx="19812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rgbClr val="C00000"/>
                </a:solidFill>
              </a:rPr>
              <a:t>Goal_ Requirement</a:t>
            </a:r>
          </a:p>
        </p:txBody>
      </p:sp>
      <p:sp>
        <p:nvSpPr>
          <p:cNvPr id="122" name="Oval 121"/>
          <p:cNvSpPr/>
          <p:nvPr/>
        </p:nvSpPr>
        <p:spPr>
          <a:xfrm>
            <a:off x="8448576" y="5848345"/>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Vehicle_ Feature</a:t>
            </a:r>
          </a:p>
        </p:txBody>
      </p:sp>
      <p:sp>
        <p:nvSpPr>
          <p:cNvPr id="125" name="TextBox 124"/>
          <p:cNvSpPr txBox="1"/>
          <p:nvPr/>
        </p:nvSpPr>
        <p:spPr>
          <a:xfrm>
            <a:off x="6553201" y="4705346"/>
            <a:ext cx="1426603" cy="323165"/>
          </a:xfrm>
          <a:prstGeom prst="rect">
            <a:avLst/>
          </a:prstGeom>
          <a:noFill/>
        </p:spPr>
        <p:txBody>
          <a:bodyPr wrap="square" rtlCol="0">
            <a:spAutoFit/>
          </a:bodyPr>
          <a:lstStyle/>
          <a:p>
            <a:pPr algn="ctr"/>
            <a:r>
              <a:rPr lang="en-US" sz="1500" dirty="0">
                <a:solidFill>
                  <a:srgbClr val="0000CC"/>
                </a:solidFill>
              </a:rPr>
              <a:t>can_identify</a:t>
            </a:r>
          </a:p>
        </p:txBody>
      </p:sp>
      <p:sp>
        <p:nvSpPr>
          <p:cNvPr id="126" name="TextBox 125"/>
          <p:cNvSpPr txBox="1"/>
          <p:nvPr/>
        </p:nvSpPr>
        <p:spPr>
          <a:xfrm rot="4228040">
            <a:off x="5068127" y="2145840"/>
            <a:ext cx="1426603" cy="323165"/>
          </a:xfrm>
          <a:prstGeom prst="rect">
            <a:avLst/>
          </a:prstGeom>
          <a:noFill/>
        </p:spPr>
        <p:txBody>
          <a:bodyPr wrap="square" rtlCol="0">
            <a:spAutoFit/>
          </a:bodyPr>
          <a:lstStyle/>
          <a:p>
            <a:pPr algn="ctr"/>
            <a:r>
              <a:rPr lang="en-US" sz="1500" dirty="0">
                <a:solidFill>
                  <a:srgbClr val="0000CC"/>
                </a:solidFill>
              </a:rPr>
              <a:t>starts_with</a:t>
            </a:r>
          </a:p>
        </p:txBody>
      </p:sp>
      <p:sp>
        <p:nvSpPr>
          <p:cNvPr id="127" name="TextBox 126"/>
          <p:cNvSpPr txBox="1"/>
          <p:nvPr/>
        </p:nvSpPr>
        <p:spPr>
          <a:xfrm rot="18347905">
            <a:off x="6007192" y="2209066"/>
            <a:ext cx="1426603" cy="323165"/>
          </a:xfrm>
          <a:prstGeom prst="rect">
            <a:avLst/>
          </a:prstGeom>
          <a:noFill/>
        </p:spPr>
        <p:txBody>
          <a:bodyPr wrap="square" rtlCol="0">
            <a:spAutoFit/>
          </a:bodyPr>
          <a:lstStyle/>
          <a:p>
            <a:pPr algn="ctr"/>
            <a:r>
              <a:rPr lang="en-US" sz="1500" dirty="0">
                <a:solidFill>
                  <a:srgbClr val="0000CC"/>
                </a:solidFill>
              </a:rPr>
              <a:t>includes</a:t>
            </a:r>
          </a:p>
        </p:txBody>
      </p:sp>
      <p:sp>
        <p:nvSpPr>
          <p:cNvPr id="128" name="TextBox 127"/>
          <p:cNvSpPr txBox="1"/>
          <p:nvPr/>
        </p:nvSpPr>
        <p:spPr>
          <a:xfrm rot="5400000">
            <a:off x="5849082" y="5202062"/>
            <a:ext cx="1426603" cy="323165"/>
          </a:xfrm>
          <a:prstGeom prst="rect">
            <a:avLst/>
          </a:prstGeom>
          <a:noFill/>
        </p:spPr>
        <p:txBody>
          <a:bodyPr wrap="square" rtlCol="0">
            <a:spAutoFit/>
          </a:bodyPr>
          <a:lstStyle/>
          <a:p>
            <a:pPr algn="ctr"/>
            <a:r>
              <a:rPr lang="en-US" sz="1500" dirty="0">
                <a:solidFill>
                  <a:srgbClr val="0000CC"/>
                </a:solidFill>
              </a:rPr>
              <a:t>requires</a:t>
            </a:r>
          </a:p>
        </p:txBody>
      </p:sp>
      <p:sp>
        <p:nvSpPr>
          <p:cNvPr id="129" name="TextBox 128"/>
          <p:cNvSpPr txBox="1"/>
          <p:nvPr/>
        </p:nvSpPr>
        <p:spPr>
          <a:xfrm>
            <a:off x="7246621" y="5829162"/>
            <a:ext cx="1426603" cy="323165"/>
          </a:xfrm>
          <a:prstGeom prst="rect">
            <a:avLst/>
          </a:prstGeom>
          <a:noFill/>
        </p:spPr>
        <p:txBody>
          <a:bodyPr wrap="square" rtlCol="0">
            <a:spAutoFit/>
          </a:bodyPr>
          <a:lstStyle/>
          <a:p>
            <a:pPr algn="ctr"/>
            <a:r>
              <a:rPr lang="en-US" sz="1500" dirty="0">
                <a:solidFill>
                  <a:srgbClr val="0000CC"/>
                </a:solidFill>
              </a:rPr>
              <a:t>can_fulfill</a:t>
            </a:r>
          </a:p>
        </p:txBody>
      </p:sp>
      <p:sp>
        <p:nvSpPr>
          <p:cNvPr id="130" name="TextBox 129"/>
          <p:cNvSpPr txBox="1"/>
          <p:nvPr/>
        </p:nvSpPr>
        <p:spPr>
          <a:xfrm>
            <a:off x="4267201" y="3460985"/>
            <a:ext cx="1426603" cy="323165"/>
          </a:xfrm>
          <a:prstGeom prst="rect">
            <a:avLst/>
          </a:prstGeom>
          <a:noFill/>
        </p:spPr>
        <p:txBody>
          <a:bodyPr wrap="square" rtlCol="0">
            <a:spAutoFit/>
          </a:bodyPr>
          <a:lstStyle/>
          <a:p>
            <a:pPr algn="ctr"/>
            <a:r>
              <a:rPr lang="en-US" sz="1500" dirty="0">
                <a:solidFill>
                  <a:srgbClr val="0000CC"/>
                </a:solidFill>
              </a:rPr>
              <a:t>applies_to</a:t>
            </a:r>
          </a:p>
        </p:txBody>
      </p:sp>
      <p:sp>
        <p:nvSpPr>
          <p:cNvPr id="131" name="TextBox 130"/>
          <p:cNvSpPr txBox="1"/>
          <p:nvPr/>
        </p:nvSpPr>
        <p:spPr>
          <a:xfrm rot="18715399">
            <a:off x="3947693" y="1753448"/>
            <a:ext cx="1426603" cy="323165"/>
          </a:xfrm>
          <a:prstGeom prst="rect">
            <a:avLst/>
          </a:prstGeom>
          <a:noFill/>
        </p:spPr>
        <p:txBody>
          <a:bodyPr wrap="square" rtlCol="0">
            <a:spAutoFit/>
          </a:bodyPr>
          <a:lstStyle/>
          <a:p>
            <a:pPr algn="ctr"/>
            <a:r>
              <a:rPr lang="en-US" sz="1500" dirty="0">
                <a:solidFill>
                  <a:srgbClr val="0000CC"/>
                </a:solidFill>
              </a:rPr>
              <a:t>applies_to</a:t>
            </a:r>
          </a:p>
        </p:txBody>
      </p:sp>
      <p:sp>
        <p:nvSpPr>
          <p:cNvPr id="132" name="TextBox 131"/>
          <p:cNvSpPr txBox="1"/>
          <p:nvPr/>
        </p:nvSpPr>
        <p:spPr>
          <a:xfrm rot="17813423">
            <a:off x="2985636" y="1638751"/>
            <a:ext cx="1769525" cy="323165"/>
          </a:xfrm>
          <a:prstGeom prst="rect">
            <a:avLst/>
          </a:prstGeom>
          <a:noFill/>
        </p:spPr>
        <p:txBody>
          <a:bodyPr wrap="square" rtlCol="0">
            <a:spAutoFit/>
          </a:bodyPr>
          <a:lstStyle/>
          <a:p>
            <a:pPr algn="ctr"/>
            <a:r>
              <a:rPr lang="en-US" sz="1500" dirty="0">
                <a:solidFill>
                  <a:srgbClr val="0000CC"/>
                </a:solidFill>
              </a:rPr>
              <a:t>has_constraint</a:t>
            </a:r>
          </a:p>
        </p:txBody>
      </p:sp>
      <p:sp>
        <p:nvSpPr>
          <p:cNvPr id="133" name="TextBox 132"/>
          <p:cNvSpPr txBox="1"/>
          <p:nvPr/>
        </p:nvSpPr>
        <p:spPr>
          <a:xfrm rot="2805280">
            <a:off x="7476295" y="1788881"/>
            <a:ext cx="1477878" cy="323165"/>
          </a:xfrm>
          <a:prstGeom prst="rect">
            <a:avLst/>
          </a:prstGeom>
          <a:noFill/>
        </p:spPr>
        <p:txBody>
          <a:bodyPr wrap="square" rtlCol="0">
            <a:spAutoFit/>
          </a:bodyPr>
          <a:lstStyle/>
          <a:p>
            <a:pPr algn="ctr"/>
            <a:r>
              <a:rPr lang="en-US" sz="1500" dirty="0">
                <a:solidFill>
                  <a:srgbClr val="0000CC"/>
                </a:solidFill>
              </a:rPr>
              <a:t>can_perform</a:t>
            </a:r>
          </a:p>
        </p:txBody>
      </p:sp>
      <p:sp>
        <p:nvSpPr>
          <p:cNvPr id="134" name="TextBox 133"/>
          <p:cNvSpPr txBox="1"/>
          <p:nvPr/>
        </p:nvSpPr>
        <p:spPr>
          <a:xfrm rot="5400000">
            <a:off x="8744682" y="4804113"/>
            <a:ext cx="1426603" cy="323165"/>
          </a:xfrm>
          <a:prstGeom prst="rect">
            <a:avLst/>
          </a:prstGeom>
          <a:noFill/>
        </p:spPr>
        <p:txBody>
          <a:bodyPr wrap="square" rtlCol="0">
            <a:spAutoFit/>
          </a:bodyPr>
          <a:lstStyle/>
          <a:p>
            <a:pPr algn="ctr"/>
            <a:r>
              <a:rPr lang="en-US" sz="1500" dirty="0" err="1">
                <a:solidFill>
                  <a:srgbClr val="0000CC"/>
                </a:solidFill>
              </a:rPr>
              <a:t>has_feature</a:t>
            </a:r>
            <a:endParaRPr lang="en-US" sz="1500" dirty="0">
              <a:solidFill>
                <a:srgbClr val="0000CC"/>
              </a:solidFill>
            </a:endParaRPr>
          </a:p>
        </p:txBody>
      </p:sp>
      <p:sp>
        <p:nvSpPr>
          <p:cNvPr id="135" name="TextBox 134"/>
          <p:cNvSpPr txBox="1"/>
          <p:nvPr/>
        </p:nvSpPr>
        <p:spPr>
          <a:xfrm rot="3809889">
            <a:off x="8364423" y="1716125"/>
            <a:ext cx="1523396" cy="323165"/>
          </a:xfrm>
          <a:prstGeom prst="rect">
            <a:avLst/>
          </a:prstGeom>
          <a:noFill/>
        </p:spPr>
        <p:txBody>
          <a:bodyPr wrap="square" rtlCol="0">
            <a:spAutoFit/>
          </a:bodyPr>
          <a:lstStyle/>
          <a:p>
            <a:pPr algn="ctr"/>
            <a:r>
              <a:rPr lang="en-US" sz="1500" dirty="0">
                <a:solidFill>
                  <a:srgbClr val="0000CC"/>
                </a:solidFill>
              </a:rPr>
              <a:t>performable_by</a:t>
            </a:r>
          </a:p>
        </p:txBody>
      </p:sp>
      <p:sp>
        <p:nvSpPr>
          <p:cNvPr id="136" name="Title 135"/>
          <p:cNvSpPr>
            <a:spLocks noGrp="1"/>
          </p:cNvSpPr>
          <p:nvPr>
            <p:ph type="title"/>
          </p:nvPr>
        </p:nvSpPr>
        <p:spPr>
          <a:xfrm>
            <a:off x="1547446" y="-51052"/>
            <a:ext cx="9051681" cy="1143000"/>
          </a:xfrm>
          <a:effectLst>
            <a:outerShdw blurRad="50800" dist="38100" dir="2700000" algn="tl" rotWithShape="0">
              <a:prstClr val="black">
                <a:alpha val="40000"/>
              </a:prstClr>
            </a:outerShdw>
          </a:effectLst>
        </p:spPr>
        <p:txBody>
          <a:bodyPr>
            <a:normAutofit/>
          </a:bodyPr>
          <a:lstStyle/>
          <a:p>
            <a:pPr algn="ctr"/>
            <a:r>
              <a:rPr lang="en-US" sz="3200" dirty="0"/>
              <a:t>Unmanned Vehicle Mission Execution Ontology (MEO)</a:t>
            </a:r>
          </a:p>
        </p:txBody>
      </p:sp>
      <p:sp>
        <p:nvSpPr>
          <p:cNvPr id="137" name="TextBox 136"/>
          <p:cNvSpPr txBox="1"/>
          <p:nvPr/>
        </p:nvSpPr>
        <p:spPr>
          <a:xfrm>
            <a:off x="1995216" y="895345"/>
            <a:ext cx="1260188" cy="381000"/>
          </a:xfrm>
          <a:prstGeom prst="rect">
            <a:avLst/>
          </a:prstGeom>
          <a:noFill/>
        </p:spPr>
        <p:txBody>
          <a:bodyPr wrap="square" rtlCol="0">
            <a:spAutoFit/>
          </a:bodyPr>
          <a:lstStyle/>
          <a:p>
            <a:r>
              <a:rPr lang="en-US" dirty="0">
                <a:solidFill>
                  <a:srgbClr val="C00000"/>
                </a:solidFill>
              </a:rPr>
              <a:t>Concepts</a:t>
            </a:r>
          </a:p>
        </p:txBody>
      </p:sp>
      <p:sp>
        <p:nvSpPr>
          <p:cNvPr id="138" name="TextBox 137"/>
          <p:cNvSpPr txBox="1"/>
          <p:nvPr/>
        </p:nvSpPr>
        <p:spPr>
          <a:xfrm>
            <a:off x="1995216" y="1200145"/>
            <a:ext cx="1260189" cy="381000"/>
          </a:xfrm>
          <a:prstGeom prst="rect">
            <a:avLst/>
          </a:prstGeom>
          <a:noFill/>
        </p:spPr>
        <p:txBody>
          <a:bodyPr wrap="square" rtlCol="0">
            <a:spAutoFit/>
          </a:bodyPr>
          <a:lstStyle/>
          <a:p>
            <a:r>
              <a:rPr lang="en-US" dirty="0">
                <a:solidFill>
                  <a:srgbClr val="0000CC"/>
                </a:solidFill>
              </a:rPr>
              <a:t>Roles</a:t>
            </a:r>
          </a:p>
        </p:txBody>
      </p:sp>
      <p:cxnSp>
        <p:nvCxnSpPr>
          <p:cNvPr id="36" name="Curved Connector 35"/>
          <p:cNvCxnSpPr>
            <a:stCxn id="107" idx="3"/>
            <a:endCxn id="107" idx="5"/>
          </p:cNvCxnSpPr>
          <p:nvPr/>
        </p:nvCxnSpPr>
        <p:spPr>
          <a:xfrm rot="16200000" flipH="1">
            <a:off x="6400800" y="3407421"/>
            <a:ext cx="12700" cy="1185394"/>
          </a:xfrm>
          <a:prstGeom prst="curvedConnector3">
            <a:avLst>
              <a:gd name="adj1" fmla="val 3412417"/>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400801" y="4248146"/>
            <a:ext cx="1426603" cy="323165"/>
          </a:xfrm>
          <a:prstGeom prst="rect">
            <a:avLst/>
          </a:prstGeom>
          <a:noFill/>
        </p:spPr>
        <p:txBody>
          <a:bodyPr wrap="square" rtlCol="0">
            <a:spAutoFit/>
          </a:bodyPr>
          <a:lstStyle/>
          <a:p>
            <a:pPr algn="ctr"/>
            <a:r>
              <a:rPr lang="en-US" sz="1500" dirty="0">
                <a:solidFill>
                  <a:srgbClr val="0000CC"/>
                </a:solidFill>
              </a:rPr>
              <a:t>follows</a:t>
            </a:r>
          </a:p>
        </p:txBody>
      </p:sp>
      <p:sp>
        <p:nvSpPr>
          <p:cNvPr id="43" name="Oval 42"/>
          <p:cNvSpPr/>
          <p:nvPr/>
        </p:nvSpPr>
        <p:spPr>
          <a:xfrm>
            <a:off x="3352800" y="5010145"/>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End_ Condition</a:t>
            </a:r>
          </a:p>
        </p:txBody>
      </p:sp>
      <p:cxnSp>
        <p:nvCxnSpPr>
          <p:cNvPr id="44" name="Curved Connector 43"/>
          <p:cNvCxnSpPr>
            <a:stCxn id="107" idx="3"/>
            <a:endCxn id="43" idx="0"/>
          </p:cNvCxnSpPr>
          <p:nvPr/>
        </p:nvCxnSpPr>
        <p:spPr>
          <a:xfrm rot="5400000">
            <a:off x="4494540" y="3696581"/>
            <a:ext cx="1010027" cy="1617103"/>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440798" y="4077381"/>
            <a:ext cx="1426603" cy="323165"/>
          </a:xfrm>
          <a:prstGeom prst="rect">
            <a:avLst/>
          </a:prstGeom>
          <a:noFill/>
        </p:spPr>
        <p:txBody>
          <a:bodyPr wrap="square" rtlCol="0">
            <a:spAutoFit/>
          </a:bodyPr>
          <a:lstStyle/>
          <a:p>
            <a:pPr algn="ctr"/>
            <a:r>
              <a:rPr lang="en-US" sz="1500" dirty="0">
                <a:solidFill>
                  <a:srgbClr val="0000CC"/>
                </a:solidFill>
              </a:rPr>
              <a:t>end_state</a:t>
            </a:r>
          </a:p>
        </p:txBody>
      </p:sp>
      <p:cxnSp>
        <p:nvCxnSpPr>
          <p:cNvPr id="60" name="Curved Connector 59"/>
          <p:cNvCxnSpPr>
            <a:stCxn id="107" idx="7"/>
            <a:endCxn id="107" idx="1"/>
          </p:cNvCxnSpPr>
          <p:nvPr/>
        </p:nvCxnSpPr>
        <p:spPr>
          <a:xfrm rot="16200000" flipV="1">
            <a:off x="6400800" y="2976369"/>
            <a:ext cx="12700" cy="1185394"/>
          </a:xfrm>
          <a:prstGeom prst="curvedConnector3">
            <a:avLst>
              <a:gd name="adj1" fmla="val 3412417"/>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967848" y="2994971"/>
            <a:ext cx="1426603" cy="323165"/>
          </a:xfrm>
          <a:prstGeom prst="rect">
            <a:avLst/>
          </a:prstGeom>
          <a:noFill/>
        </p:spPr>
        <p:txBody>
          <a:bodyPr wrap="square" rtlCol="0">
            <a:spAutoFit/>
          </a:bodyPr>
          <a:lstStyle/>
          <a:p>
            <a:pPr algn="ctr"/>
            <a:r>
              <a:rPr lang="en-US" sz="1500" dirty="0">
                <a:solidFill>
                  <a:srgbClr val="0000CC"/>
                </a:solidFill>
              </a:rPr>
              <a:t>is_next</a:t>
            </a:r>
          </a:p>
        </p:txBody>
      </p:sp>
      <p:cxnSp>
        <p:nvCxnSpPr>
          <p:cNvPr id="53" name="Curved Connector 52"/>
          <p:cNvCxnSpPr>
            <a:endCxn id="120" idx="7"/>
          </p:cNvCxnSpPr>
          <p:nvPr/>
        </p:nvCxnSpPr>
        <p:spPr>
          <a:xfrm rot="5400000">
            <a:off x="7081387" y="4097254"/>
            <a:ext cx="1853889" cy="1814140"/>
          </a:xfrm>
          <a:prstGeom prst="curvedConnector3">
            <a:avLst>
              <a:gd name="adj1" fmla="val 50000"/>
            </a:avLst>
          </a:prstGeom>
          <a:ln w="25400">
            <a:solidFill>
              <a:srgbClr val="0000CC"/>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246620" y="5296581"/>
            <a:ext cx="1897380" cy="323165"/>
          </a:xfrm>
          <a:prstGeom prst="rect">
            <a:avLst/>
          </a:prstGeom>
          <a:noFill/>
        </p:spPr>
        <p:txBody>
          <a:bodyPr wrap="square" rtlCol="0">
            <a:spAutoFit/>
          </a:bodyPr>
          <a:lstStyle/>
          <a:p>
            <a:pPr algn="ctr"/>
            <a:r>
              <a:rPr lang="en-US" sz="1500" dirty="0">
                <a:solidFill>
                  <a:srgbClr val="0000CC"/>
                </a:solidFill>
              </a:rPr>
              <a:t>meets_requirement</a:t>
            </a:r>
          </a:p>
        </p:txBody>
      </p:sp>
      <p:sp>
        <p:nvSpPr>
          <p:cNvPr id="68" name="TextBox 67"/>
          <p:cNvSpPr txBox="1"/>
          <p:nvPr/>
        </p:nvSpPr>
        <p:spPr>
          <a:xfrm>
            <a:off x="1905001" y="1574795"/>
            <a:ext cx="1421121" cy="461665"/>
          </a:xfrm>
          <a:prstGeom prst="rect">
            <a:avLst/>
          </a:prstGeom>
          <a:noFill/>
          <a:ln>
            <a:solidFill>
              <a:srgbClr val="0000CC"/>
            </a:solidFill>
            <a:prstDash val="dash"/>
          </a:ln>
        </p:spPr>
        <p:txBody>
          <a:bodyPr wrap="square" rtlCol="0">
            <a:spAutoFit/>
          </a:bodyPr>
          <a:lstStyle/>
          <a:p>
            <a:pPr algn="ctr"/>
            <a:r>
              <a:rPr lang="en-US" sz="800" dirty="0">
                <a:solidFill>
                  <a:srgbClr val="0000CC"/>
                </a:solidFill>
              </a:rPr>
              <a:t>Dashes indicate roles or concepts defined in terms of other roles or concepts</a:t>
            </a:r>
          </a:p>
        </p:txBody>
      </p:sp>
      <p:cxnSp>
        <p:nvCxnSpPr>
          <p:cNvPr id="46" name="Curved Connector 45"/>
          <p:cNvCxnSpPr>
            <a:stCxn id="122" idx="3"/>
            <a:endCxn id="102" idx="2"/>
          </p:cNvCxnSpPr>
          <p:nvPr/>
        </p:nvCxnSpPr>
        <p:spPr>
          <a:xfrm rot="5400000" flipH="1">
            <a:off x="4464702" y="2139295"/>
            <a:ext cx="2584076" cy="5874679"/>
          </a:xfrm>
          <a:prstGeom prst="curvedConnector4">
            <a:avLst>
              <a:gd name="adj1" fmla="val -12301"/>
              <a:gd name="adj2" fmla="val 10389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433496">
            <a:off x="3052323" y="5970994"/>
            <a:ext cx="1426603" cy="323165"/>
          </a:xfrm>
          <a:prstGeom prst="rect">
            <a:avLst/>
          </a:prstGeom>
          <a:noFill/>
        </p:spPr>
        <p:txBody>
          <a:bodyPr wrap="square" rtlCol="0">
            <a:spAutoFit/>
          </a:bodyPr>
          <a:lstStyle/>
          <a:p>
            <a:pPr algn="ctr"/>
            <a:r>
              <a:rPr lang="en-US" sz="1500" dirty="0" err="1">
                <a:solidFill>
                  <a:srgbClr val="0000CC"/>
                </a:solidFill>
              </a:rPr>
              <a:t>can_test</a:t>
            </a:r>
            <a:endParaRPr lang="en-US" sz="1500" dirty="0">
              <a:solidFill>
                <a:srgbClr val="0000CC"/>
              </a:solidFill>
            </a:endParaRPr>
          </a:p>
        </p:txBody>
      </p:sp>
      <p:sp>
        <p:nvSpPr>
          <p:cNvPr id="2" name="TextBox 1"/>
          <p:cNvSpPr txBox="1"/>
          <p:nvPr/>
        </p:nvSpPr>
        <p:spPr>
          <a:xfrm>
            <a:off x="1873157" y="6182449"/>
            <a:ext cx="1148071" cy="430887"/>
          </a:xfrm>
          <a:prstGeom prst="rect">
            <a:avLst/>
          </a:prstGeom>
          <a:noFill/>
        </p:spPr>
        <p:txBody>
          <a:bodyPr wrap="none" rtlCol="0">
            <a:spAutoFit/>
          </a:bodyPr>
          <a:lstStyle/>
          <a:p>
            <a:pPr algn="ctr"/>
            <a:r>
              <a:rPr lang="en-US" sz="1100" dirty="0"/>
              <a:t>Original design</a:t>
            </a:r>
          </a:p>
          <a:p>
            <a:pPr algn="ctr"/>
            <a:r>
              <a:rPr lang="en-US" sz="1100" dirty="0"/>
              <a:t>15 October 2014</a:t>
            </a:r>
          </a:p>
        </p:txBody>
      </p:sp>
      <p:sp>
        <p:nvSpPr>
          <p:cNvPr id="48" name="Slide Number Placeholder 6"/>
          <p:cNvSpPr>
            <a:spLocks noGrp="1"/>
          </p:cNvSpPr>
          <p:nvPr>
            <p:ph type="sldNum" sz="quarter" idx="12"/>
          </p:nvPr>
        </p:nvSpPr>
        <p:spPr>
          <a:xfrm>
            <a:off x="8610600" y="6261095"/>
            <a:ext cx="2743200" cy="365125"/>
          </a:xfrm>
        </p:spPr>
        <p:txBody>
          <a:bodyPr/>
          <a:lstStyle/>
          <a:p>
            <a:fld id="{8D57DBB9-07C6-49AB-BFD5-E737C7E241F6}" type="slidenum">
              <a:rPr lang="en-US" smtClean="0"/>
              <a:pPr/>
              <a:t>30</a:t>
            </a:fld>
            <a:endParaRPr lang="en-US" dirty="0"/>
          </a:p>
        </p:txBody>
      </p:sp>
    </p:spTree>
    <p:extLst>
      <p:ext uri="{BB962C8B-B14F-4D97-AF65-F5344CB8AC3E}">
        <p14:creationId xmlns:p14="http://schemas.microsoft.com/office/powerpoint/2010/main" val="3863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31</a:t>
            </a:fld>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168" y="0"/>
            <a:ext cx="8077664" cy="6858000"/>
          </a:xfrm>
          <a:prstGeom prst="rect">
            <a:avLst/>
          </a:prstGeom>
        </p:spPr>
      </p:pic>
    </p:spTree>
    <p:extLst>
      <p:ext uri="{BB962C8B-B14F-4D97-AF65-F5344CB8AC3E}">
        <p14:creationId xmlns:p14="http://schemas.microsoft.com/office/powerpoint/2010/main" val="3135087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Title 4"/>
          <p:cNvSpPr txBox="1">
            <a:spLocks/>
          </p:cNvSpPr>
          <p:nvPr/>
        </p:nvSpPr>
        <p:spPr>
          <a:xfrm>
            <a:off x="107286" y="4310646"/>
            <a:ext cx="2974582" cy="1353181"/>
          </a:xfrm>
          <a:prstGeom prst="rect">
            <a:avLst/>
          </a:prstGeom>
          <a:solidFill>
            <a:schemeClr val="bg1"/>
          </a:solidFill>
          <a:ln>
            <a:solidFill>
              <a:schemeClr val="accent5">
                <a:lumMod val="75000"/>
              </a:schemeClr>
            </a:solidFill>
          </a:ln>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hlinkClick r:id="rId4"/>
              </a:rPr>
              <a:t>Mission Execution Ontology (MEO) source</a:t>
            </a:r>
            <a:br>
              <a:rPr lang="en-US" sz="2400" dirty="0"/>
            </a:br>
            <a:br>
              <a:rPr lang="en-US" sz="1000" dirty="0"/>
            </a:br>
            <a:r>
              <a:rPr lang="en-US" sz="1000" dirty="0"/>
              <a:t> </a:t>
            </a:r>
            <a:r>
              <a:rPr lang="en-US" sz="2400" dirty="0"/>
              <a:t>implemented, tested </a:t>
            </a:r>
            <a:br>
              <a:rPr lang="en-US" sz="2400" dirty="0"/>
            </a:br>
            <a:r>
              <a:rPr lang="en-US" sz="2400" dirty="0"/>
              <a:t>using Protégé tool </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32</a:t>
            </a:fld>
            <a:endParaRPr lang="en-US"/>
          </a:p>
        </p:txBody>
      </p:sp>
    </p:spTree>
    <p:extLst>
      <p:ext uri="{BB962C8B-B14F-4D97-AF65-F5344CB8AC3E}">
        <p14:creationId xmlns:p14="http://schemas.microsoft.com/office/powerpoint/2010/main" val="4239233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579" y="0"/>
            <a:ext cx="10902303" cy="6846149"/>
          </a:xfrm>
          <a:prstGeom prst="rect">
            <a:avLst/>
          </a:prstGeom>
        </p:spPr>
      </p:pic>
      <p:sp>
        <p:nvSpPr>
          <p:cNvPr id="2" name="Title 1"/>
          <p:cNvSpPr>
            <a:spLocks noGrp="1"/>
          </p:cNvSpPr>
          <p:nvPr>
            <p:ph type="title"/>
          </p:nvPr>
        </p:nvSpPr>
        <p:spPr>
          <a:xfrm>
            <a:off x="8398095" y="2217185"/>
            <a:ext cx="3640015" cy="1846140"/>
          </a:xfrm>
          <a:ln>
            <a:solidFill>
              <a:schemeClr val="tx1"/>
            </a:solidFill>
          </a:ln>
        </p:spPr>
        <p:txBody>
          <a:bodyPr>
            <a:normAutofit/>
          </a:bodyPr>
          <a:lstStyle/>
          <a:p>
            <a:pPr algn="ctr"/>
            <a:r>
              <a:rPr lang="en-US" sz="2900" dirty="0">
                <a:hlinkClick r:id="rId4"/>
              </a:rPr>
              <a:t>Mission Execution Ontology (MEO) source</a:t>
            </a:r>
            <a:br>
              <a:rPr lang="en-US" sz="2900" dirty="0"/>
            </a:br>
            <a:br>
              <a:rPr lang="en-US" sz="1100" dirty="0"/>
            </a:br>
            <a:r>
              <a:rPr lang="en-US" sz="2900" dirty="0"/>
              <a:t> implemented, tested </a:t>
            </a:r>
            <a:br>
              <a:rPr lang="en-US" sz="2900" dirty="0"/>
            </a:br>
            <a:r>
              <a:rPr lang="en-US" sz="2900" dirty="0"/>
              <a:t>using Protégé tool </a:t>
            </a:r>
          </a:p>
        </p:txBody>
      </p:sp>
      <p:sp>
        <p:nvSpPr>
          <p:cNvPr id="6" name="TextBox 5"/>
          <p:cNvSpPr txBox="1"/>
          <p:nvPr/>
        </p:nvSpPr>
        <p:spPr>
          <a:xfrm>
            <a:off x="8398094" y="4126982"/>
            <a:ext cx="3640015" cy="584775"/>
          </a:xfrm>
          <a:prstGeom prst="rect">
            <a:avLst/>
          </a:prstGeom>
          <a:noFill/>
        </p:spPr>
        <p:txBody>
          <a:bodyPr wrap="square" rtlCol="0">
            <a:spAutoFit/>
          </a:bodyPr>
          <a:lstStyle/>
          <a:p>
            <a:pPr algn="ctr"/>
            <a:r>
              <a:rPr lang="en-US" sz="3200" dirty="0"/>
              <a:t>Turtle (.</a:t>
            </a:r>
            <a:r>
              <a:rPr lang="en-US" sz="3200" dirty="0" err="1"/>
              <a:t>ttl</a:t>
            </a:r>
            <a:r>
              <a:rPr lang="en-US" sz="3200" dirty="0"/>
              <a:t>) syntax</a:t>
            </a:r>
          </a:p>
        </p:txBody>
      </p:sp>
      <p:sp>
        <p:nvSpPr>
          <p:cNvPr id="7" name="Slide Number Placeholder 6"/>
          <p:cNvSpPr>
            <a:spLocks noGrp="1"/>
          </p:cNvSpPr>
          <p:nvPr>
            <p:ph type="sldNum" sz="quarter" idx="12"/>
          </p:nvPr>
        </p:nvSpPr>
        <p:spPr>
          <a:xfrm>
            <a:off x="8610600" y="6356350"/>
            <a:ext cx="2743200" cy="365125"/>
          </a:xfrm>
        </p:spPr>
        <p:txBody>
          <a:bodyPr/>
          <a:lstStyle/>
          <a:p>
            <a:fld id="{8D57DBB9-07C6-49AB-BFD5-E737C7E241F6}" type="slidenum">
              <a:rPr lang="en-US" smtClean="0"/>
              <a:pPr/>
              <a:t>33</a:t>
            </a:fld>
            <a:endParaRPr lang="en-US" dirty="0"/>
          </a:p>
        </p:txBody>
      </p:sp>
    </p:spTree>
    <p:extLst>
      <p:ext uri="{BB962C8B-B14F-4D97-AF65-F5344CB8AC3E}">
        <p14:creationId xmlns:p14="http://schemas.microsoft.com/office/powerpoint/2010/main" val="2032122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1893966" cy="6858000"/>
          </a:xfrm>
          <a:prstGeom prst="rect">
            <a:avLst/>
          </a:prstGeom>
        </p:spPr>
      </p:pic>
      <p:sp>
        <p:nvSpPr>
          <p:cNvPr id="2" name="Title 1"/>
          <p:cNvSpPr>
            <a:spLocks noGrp="1"/>
          </p:cNvSpPr>
          <p:nvPr>
            <p:ph type="title"/>
          </p:nvPr>
        </p:nvSpPr>
        <p:spPr>
          <a:xfrm>
            <a:off x="8398095" y="2217185"/>
            <a:ext cx="3640015" cy="1846140"/>
          </a:xfrm>
          <a:ln>
            <a:solidFill>
              <a:schemeClr val="tx1"/>
            </a:solidFill>
          </a:ln>
        </p:spPr>
        <p:txBody>
          <a:bodyPr>
            <a:normAutofit/>
          </a:bodyPr>
          <a:lstStyle/>
          <a:p>
            <a:pPr algn="ctr"/>
            <a:r>
              <a:rPr lang="en-US" sz="2900" dirty="0">
                <a:hlinkClick r:id="rId4"/>
              </a:rPr>
              <a:t>Mission Execution Ontology (MEO) source</a:t>
            </a:r>
            <a:br>
              <a:rPr lang="en-US" sz="2900" dirty="0"/>
            </a:br>
            <a:br>
              <a:rPr lang="en-US" sz="1100" dirty="0"/>
            </a:br>
            <a:r>
              <a:rPr lang="en-US" sz="2900" dirty="0"/>
              <a:t> implemented, tested </a:t>
            </a:r>
            <a:br>
              <a:rPr lang="en-US" sz="2900" dirty="0"/>
            </a:br>
            <a:r>
              <a:rPr lang="en-US" sz="2900" dirty="0"/>
              <a:t>using Protégé tool </a:t>
            </a:r>
          </a:p>
        </p:txBody>
      </p:sp>
      <p:sp>
        <p:nvSpPr>
          <p:cNvPr id="4" name="TextBox 3"/>
          <p:cNvSpPr txBox="1"/>
          <p:nvPr/>
        </p:nvSpPr>
        <p:spPr>
          <a:xfrm>
            <a:off x="8398094" y="4126982"/>
            <a:ext cx="3640015" cy="584775"/>
          </a:xfrm>
          <a:prstGeom prst="rect">
            <a:avLst/>
          </a:prstGeom>
          <a:noFill/>
        </p:spPr>
        <p:txBody>
          <a:bodyPr wrap="square" rtlCol="0">
            <a:spAutoFit/>
          </a:bodyPr>
          <a:lstStyle/>
          <a:p>
            <a:pPr algn="ctr"/>
            <a:r>
              <a:rPr lang="en-US" sz="3200" dirty="0"/>
              <a:t>RDF (XML) syntax</a:t>
            </a:r>
          </a:p>
        </p:txBody>
      </p:sp>
      <p:sp>
        <p:nvSpPr>
          <p:cNvPr id="5" name="Slide Number Placeholder 6"/>
          <p:cNvSpPr>
            <a:spLocks noGrp="1"/>
          </p:cNvSpPr>
          <p:nvPr>
            <p:ph type="sldNum" sz="quarter" idx="12"/>
          </p:nvPr>
        </p:nvSpPr>
        <p:spPr>
          <a:xfrm>
            <a:off x="8610600" y="6356350"/>
            <a:ext cx="2743200" cy="365125"/>
          </a:xfrm>
        </p:spPr>
        <p:txBody>
          <a:bodyPr/>
          <a:lstStyle/>
          <a:p>
            <a:fld id="{8D57DBB9-07C6-49AB-BFD5-E737C7E241F6}" type="slidenum">
              <a:rPr lang="en-US" smtClean="0"/>
              <a:pPr/>
              <a:t>34</a:t>
            </a:fld>
            <a:endParaRPr lang="en-US" dirty="0"/>
          </a:p>
        </p:txBody>
      </p:sp>
    </p:spTree>
    <p:extLst>
      <p:ext uri="{BB962C8B-B14F-4D97-AF65-F5344CB8AC3E}">
        <p14:creationId xmlns:p14="http://schemas.microsoft.com/office/powerpoint/2010/main" val="264593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1393581" y="0"/>
            <a:ext cx="935941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1736481" y="457200"/>
            <a:ext cx="8761534" cy="1143000"/>
          </a:xfrm>
          <a:effectLst>
            <a:outerShdw blurRad="50800" dist="38100" dir="2700000" algn="tl" rotWithShape="0">
              <a:prstClr val="black">
                <a:alpha val="40000"/>
              </a:prstClr>
            </a:outerShdw>
          </a:effectLst>
        </p:spPr>
        <p:txBody>
          <a:bodyPr>
            <a:normAutofit/>
          </a:bodyPr>
          <a:lstStyle/>
          <a:p>
            <a:r>
              <a:rPr lang="en-US" sz="3600" dirty="0"/>
              <a:t>Example Mission Validation using Protégé Tool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842706"/>
            <a:ext cx="9144000" cy="4939095"/>
          </a:xfrm>
          <a:prstGeom prst="rect">
            <a:avLst/>
          </a:prstGeom>
        </p:spPr>
      </p:pic>
      <p:sp>
        <p:nvSpPr>
          <p:cNvPr id="4" name="Slide Number Placeholder 6"/>
          <p:cNvSpPr>
            <a:spLocks noGrp="1"/>
          </p:cNvSpPr>
          <p:nvPr>
            <p:ph type="sldNum" sz="quarter" idx="12"/>
          </p:nvPr>
        </p:nvSpPr>
        <p:spPr>
          <a:xfrm>
            <a:off x="8610600" y="6356350"/>
            <a:ext cx="2743200" cy="365125"/>
          </a:xfrm>
        </p:spPr>
        <p:txBody>
          <a:bodyPr/>
          <a:lstStyle/>
          <a:p>
            <a:fld id="{8D57DBB9-07C6-49AB-BFD5-E737C7E241F6}" type="slidenum">
              <a:rPr lang="en-US" smtClean="0"/>
              <a:pPr/>
              <a:t>35</a:t>
            </a:fld>
            <a:endParaRPr lang="en-US" dirty="0"/>
          </a:p>
        </p:txBody>
      </p:sp>
    </p:spTree>
    <p:extLst>
      <p:ext uri="{BB962C8B-B14F-4D97-AF65-F5344CB8AC3E}">
        <p14:creationId xmlns:p14="http://schemas.microsoft.com/office/powerpoint/2010/main" val="4019161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38200" y="1576713"/>
            <a:ext cx="10163977" cy="5127584"/>
            <a:chOff x="554183" y="1572174"/>
            <a:chExt cx="10058400" cy="4853419"/>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4183" y="1572174"/>
              <a:ext cx="10058400" cy="4853419"/>
            </a:xfrm>
            <a:prstGeom prst="rect">
              <a:avLst/>
            </a:prstGeom>
          </p:spPr>
        </p:pic>
        <p:sp>
          <p:nvSpPr>
            <p:cNvPr id="5" name="Rectangle 4"/>
            <p:cNvSpPr/>
            <p:nvPr/>
          </p:nvSpPr>
          <p:spPr bwMode="auto">
            <a:xfrm>
              <a:off x="9351034" y="3804249"/>
              <a:ext cx="1076935" cy="491706"/>
            </a:xfrm>
            <a:prstGeom prst="rect">
              <a:avLst/>
            </a:prstGeom>
            <a:solidFill>
              <a:schemeClr val="bg1"/>
            </a:solidFill>
            <a:ln w="12700" algn="ctr">
              <a:noFill/>
              <a:miter lim="800000"/>
              <a:headEnd/>
              <a:tailEnd/>
            </a:ln>
          </p:spPr>
          <p:txBody>
            <a:bodyPr wrap="none" rtlCol="0" anchor="ctr"/>
            <a:lstStyle/>
            <a:p>
              <a:pPr algn="ctr"/>
              <a:endParaRPr lang="en-US" dirty="0" err="1"/>
            </a:p>
          </p:txBody>
        </p:sp>
      </p:grpSp>
      <p:sp>
        <p:nvSpPr>
          <p:cNvPr id="7" name="Slide Number Placeholder 6"/>
          <p:cNvSpPr>
            <a:spLocks noGrp="1"/>
          </p:cNvSpPr>
          <p:nvPr>
            <p:ph type="sldNum" sz="quarter" idx="12"/>
          </p:nvPr>
        </p:nvSpPr>
        <p:spPr/>
        <p:txBody>
          <a:bodyPr/>
          <a:lstStyle/>
          <a:p>
            <a:fld id="{8F304BE6-A6EC-44DD-A690-28101BD4548D}" type="slidenum">
              <a:rPr lang="en-US" smtClean="0"/>
              <a:t>36</a:t>
            </a:fld>
            <a:endParaRPr lang="en-US"/>
          </a:p>
        </p:txBody>
      </p:sp>
      <p:sp>
        <p:nvSpPr>
          <p:cNvPr id="2" name="Title 1"/>
          <p:cNvSpPr>
            <a:spLocks noGrp="1"/>
          </p:cNvSpPr>
          <p:nvPr>
            <p:ph type="title"/>
          </p:nvPr>
        </p:nvSpPr>
        <p:spPr>
          <a:xfrm>
            <a:off x="312516" y="276743"/>
            <a:ext cx="11879484" cy="1325563"/>
          </a:xfrm>
        </p:spPr>
        <p:txBody>
          <a:bodyPr>
            <a:noAutofit/>
          </a:bodyPr>
          <a:lstStyle/>
          <a:p>
            <a:r>
              <a:rPr lang="en-US" sz="3600" dirty="0">
                <a:solidFill>
                  <a:srgbClr val="000000"/>
                </a:solidFill>
              </a:rPr>
              <a:t>Ethical Control of Unmanned Systems in a Surrogate Scenario: </a:t>
            </a:r>
            <a:r>
              <a:rPr lang="en-US" sz="3600" dirty="0"/>
              <a:t>Sailor Overboard Mission defined using the MEO Ontology</a:t>
            </a:r>
          </a:p>
        </p:txBody>
      </p:sp>
      <p:sp>
        <p:nvSpPr>
          <p:cNvPr id="8" name="Title 4"/>
          <p:cNvSpPr txBox="1">
            <a:spLocks/>
          </p:cNvSpPr>
          <p:nvPr/>
        </p:nvSpPr>
        <p:spPr>
          <a:xfrm>
            <a:off x="838200" y="4912838"/>
            <a:ext cx="3813418" cy="1273831"/>
          </a:xfrm>
          <a:prstGeom prst="rect">
            <a:avLst/>
          </a:prstGeom>
          <a:solidFill>
            <a:schemeClr val="bg1"/>
          </a:solidFill>
          <a:ln>
            <a:solidFill>
              <a:schemeClr val="accent5">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Current work is designing,</a:t>
            </a:r>
          </a:p>
          <a:p>
            <a:pPr algn="ctr"/>
            <a:r>
              <a:rPr lang="en-US" sz="2400" dirty="0"/>
              <a:t>building and testing a set </a:t>
            </a:r>
          </a:p>
          <a:p>
            <a:pPr algn="ctr"/>
            <a:r>
              <a:rPr lang="en-US" sz="2400" dirty="0"/>
              <a:t>of exemplar missions</a:t>
            </a:r>
          </a:p>
        </p:txBody>
      </p:sp>
    </p:spTree>
    <p:extLst>
      <p:ext uri="{BB962C8B-B14F-4D97-AF65-F5344CB8AC3E}">
        <p14:creationId xmlns:p14="http://schemas.microsoft.com/office/powerpoint/2010/main" val="240558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07" y="365125"/>
            <a:ext cx="10877909" cy="751833"/>
          </a:xfrm>
        </p:spPr>
        <p:txBody>
          <a:bodyPr>
            <a:noAutofit/>
          </a:bodyPr>
          <a:lstStyle/>
          <a:p>
            <a:r>
              <a:rPr lang="en-US" sz="3200" dirty="0">
                <a:solidFill>
                  <a:srgbClr val="000000"/>
                </a:solidFill>
              </a:rPr>
              <a:t>Ontology for Ethical Control of Unmanned Systems in a Surrogate Scenario: Example Relationship Definitions</a:t>
            </a:r>
            <a:endParaRPr lang="en-US" sz="3200" dirty="0"/>
          </a:p>
        </p:txBody>
      </p:sp>
      <p:sp>
        <p:nvSpPr>
          <p:cNvPr id="3" name="Content Placeholder 13"/>
          <p:cNvSpPr txBox="1">
            <a:spLocks/>
          </p:cNvSpPr>
          <p:nvPr/>
        </p:nvSpPr>
        <p:spPr>
          <a:xfrm>
            <a:off x="752933" y="2248714"/>
            <a:ext cx="11197877" cy="432292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Excerpt of Sailor Overboard Mission, expressed in Turtle Syntax:</a:t>
            </a:r>
          </a:p>
          <a:p>
            <a:pPr marL="0" indent="0">
              <a:buFont typeface="Arial" panose="020B0604020202020204" pitchFamily="34" charset="0"/>
              <a:buNone/>
            </a:pPr>
            <a:endParaRPr lang="en-US" sz="1050" dirty="0"/>
          </a:p>
          <a:p>
            <a:pPr marL="0" indent="0">
              <a:buFont typeface="Arial" panose="020B0604020202020204" pitchFamily="34" charset="0"/>
              <a:buNone/>
            </a:pPr>
            <a:r>
              <a:rPr lang="en-US" sz="1800" dirty="0"/>
              <a:t>###  https://www.nps.edu/ontologies/MissionExecutionOntology/missions#Goal_Launch</a:t>
            </a:r>
          </a:p>
          <a:p>
            <a:pPr marL="0" indent="0">
              <a:buFont typeface="Arial" panose="020B0604020202020204" pitchFamily="34" charset="0"/>
              <a:buNone/>
            </a:pPr>
            <a:r>
              <a:rPr lang="en-US" sz="1800" dirty="0"/>
              <a:t>	:</a:t>
            </a:r>
            <a:r>
              <a:rPr lang="en-US" sz="1800" dirty="0" err="1"/>
              <a:t>Goal_Launch</a:t>
            </a:r>
            <a:r>
              <a:rPr lang="en-US" sz="1800" dirty="0"/>
              <a:t> </a:t>
            </a:r>
            <a:r>
              <a:rPr lang="en-US" sz="1800" dirty="0" err="1"/>
              <a:t>rdf:type</a:t>
            </a:r>
            <a:r>
              <a:rPr lang="en-US" sz="1800" dirty="0"/>
              <a:t> </a:t>
            </a:r>
            <a:r>
              <a:rPr lang="en-US" sz="1800" dirty="0" err="1"/>
              <a:t>owl:NamedIndividual</a:t>
            </a:r>
            <a:r>
              <a:rPr lang="en-US" sz="1800" dirty="0"/>
              <a:t> ;</a:t>
            </a:r>
          </a:p>
          <a:p>
            <a:pPr marL="0" indent="0">
              <a:buFont typeface="Arial" panose="020B0604020202020204" pitchFamily="34" charset="0"/>
              <a:buNone/>
            </a:pPr>
            <a:r>
              <a:rPr lang="en-US" sz="1800" dirty="0"/>
              <a:t>	                       </a:t>
            </a:r>
            <a:r>
              <a:rPr lang="en-US" sz="1800" dirty="0" err="1"/>
              <a:t>meo:hasNextOnFail</a:t>
            </a:r>
            <a:r>
              <a:rPr lang="en-US" sz="1800" dirty="0"/>
              <a:t> :</a:t>
            </a:r>
            <a:r>
              <a:rPr lang="en-US" sz="1800" dirty="0" err="1"/>
              <a:t>Goal_FailureDiagnosis</a:t>
            </a:r>
            <a:r>
              <a:rPr lang="en-US" sz="1800" dirty="0"/>
              <a:t> ;</a:t>
            </a:r>
          </a:p>
          <a:p>
            <a:pPr marL="0" indent="0">
              <a:buFont typeface="Arial" panose="020B0604020202020204" pitchFamily="34" charset="0"/>
              <a:buNone/>
            </a:pPr>
            <a:r>
              <a:rPr lang="en-US" sz="1800" dirty="0"/>
              <a:t>	                       </a:t>
            </a:r>
            <a:r>
              <a:rPr lang="en-US" sz="1800" dirty="0" err="1"/>
              <a:t>meo:hasNextOnSucceed</a:t>
            </a:r>
            <a:r>
              <a:rPr lang="en-US" sz="1800" dirty="0"/>
              <a:t> :</a:t>
            </a:r>
            <a:r>
              <a:rPr lang="en-US" sz="1800" dirty="0" err="1"/>
              <a:t>Goal_TransitSearch</a:t>
            </a:r>
            <a:r>
              <a:rPr lang="en-US" sz="1800" dirty="0"/>
              <a:t> ;</a:t>
            </a:r>
          </a:p>
          <a:p>
            <a:pPr marL="0" indent="0">
              <a:buFont typeface="Arial" panose="020B0604020202020204" pitchFamily="34" charset="0"/>
              <a:buNone/>
            </a:pPr>
            <a:r>
              <a:rPr lang="en-US" sz="1800" dirty="0"/>
              <a:t>	                       </a:t>
            </a:r>
            <a:r>
              <a:rPr lang="en-US" sz="1800" dirty="0" err="1"/>
              <a:t>meo:hasNextOnViolate</a:t>
            </a:r>
            <a:r>
              <a:rPr lang="en-US" sz="1800" dirty="0"/>
              <a:t> :</a:t>
            </a:r>
            <a:r>
              <a:rPr lang="en-US" sz="1800" dirty="0" err="1"/>
              <a:t>Goal_FailureDiagnosis</a:t>
            </a:r>
            <a:r>
              <a:rPr lang="en-US" sz="1800" dirty="0"/>
              <a:t> .</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  https://www.nps.edu/ontologies/MissionExecutionOntology/missions#Goal_TransitSearch</a:t>
            </a:r>
          </a:p>
          <a:p>
            <a:pPr marL="0" indent="0">
              <a:buFont typeface="Arial" panose="020B0604020202020204" pitchFamily="34" charset="0"/>
              <a:buNone/>
            </a:pPr>
            <a:r>
              <a:rPr lang="en-US" sz="1800" dirty="0"/>
              <a:t>	:</a:t>
            </a:r>
            <a:r>
              <a:rPr lang="en-US" sz="1800" dirty="0" err="1"/>
              <a:t>Goal_TransitSearch</a:t>
            </a:r>
            <a:r>
              <a:rPr lang="en-US" sz="1800" dirty="0"/>
              <a:t> </a:t>
            </a:r>
            <a:r>
              <a:rPr lang="en-US" sz="1800" dirty="0" err="1"/>
              <a:t>rdf:type</a:t>
            </a:r>
            <a:r>
              <a:rPr lang="en-US" sz="1800" dirty="0"/>
              <a:t> </a:t>
            </a:r>
            <a:r>
              <a:rPr lang="en-US" sz="1800" dirty="0" err="1"/>
              <a:t>owl:NamedIndividual</a:t>
            </a:r>
            <a:r>
              <a:rPr lang="en-US" sz="1800" dirty="0"/>
              <a:t> ;</a:t>
            </a:r>
          </a:p>
          <a:p>
            <a:pPr marL="0" indent="0">
              <a:buFont typeface="Arial" panose="020B0604020202020204" pitchFamily="34" charset="0"/>
              <a:buNone/>
            </a:pPr>
            <a:r>
              <a:rPr lang="en-US" sz="1800" dirty="0"/>
              <a:t>	                    </a:t>
            </a:r>
            <a:r>
              <a:rPr lang="en-US" sz="1800" dirty="0" err="1"/>
              <a:t>meo:hasNextOnFail</a:t>
            </a:r>
            <a:r>
              <a:rPr lang="en-US" sz="1800" dirty="0"/>
              <a:t> :</a:t>
            </a:r>
            <a:r>
              <a:rPr lang="en-US" sz="1800" dirty="0" err="1"/>
              <a:t>Goal_SearchForSailorAdrift</a:t>
            </a:r>
            <a:r>
              <a:rPr lang="en-US" sz="1800" dirty="0"/>
              <a:t> ;</a:t>
            </a:r>
          </a:p>
          <a:p>
            <a:pPr marL="0" indent="0">
              <a:buFont typeface="Arial" panose="020B0604020202020204" pitchFamily="34" charset="0"/>
              <a:buNone/>
            </a:pPr>
            <a:r>
              <a:rPr lang="en-US" sz="1800" dirty="0"/>
              <a:t>	                    </a:t>
            </a:r>
            <a:r>
              <a:rPr lang="en-US" sz="1800" dirty="0" err="1"/>
              <a:t>meo:hasNextOnSucceed</a:t>
            </a:r>
            <a:r>
              <a:rPr lang="en-US" sz="1800" dirty="0"/>
              <a:t> :</a:t>
            </a:r>
            <a:r>
              <a:rPr lang="en-US" sz="1800" dirty="0" err="1"/>
              <a:t>Goal_TrackSailorAfloat</a:t>
            </a:r>
            <a:r>
              <a:rPr lang="en-US" sz="1800" dirty="0"/>
              <a:t> ;</a:t>
            </a:r>
          </a:p>
          <a:p>
            <a:pPr marL="0" indent="0">
              <a:buFont typeface="Arial" panose="020B0604020202020204" pitchFamily="34" charset="0"/>
              <a:buNone/>
            </a:pPr>
            <a:r>
              <a:rPr lang="en-US" sz="1800" dirty="0"/>
              <a:t>	                    </a:t>
            </a:r>
            <a:r>
              <a:rPr lang="en-US" sz="1800" dirty="0" err="1"/>
              <a:t>meo:hasNextOnViolate</a:t>
            </a:r>
            <a:r>
              <a:rPr lang="en-US" sz="1800" dirty="0"/>
              <a:t> :</a:t>
            </a:r>
            <a:r>
              <a:rPr lang="en-US" sz="1800" dirty="0" err="1"/>
              <a:t>Goal_FailureDiagnosis</a:t>
            </a:r>
            <a:r>
              <a:rPr lang="en-US" sz="1800" dirty="0"/>
              <a:t> .</a:t>
            </a:r>
          </a:p>
        </p:txBody>
      </p:sp>
      <p:sp>
        <p:nvSpPr>
          <p:cNvPr id="4" name="Text Box 4"/>
          <p:cNvSpPr txBox="1">
            <a:spLocks noChangeArrowheads="1"/>
          </p:cNvSpPr>
          <p:nvPr/>
        </p:nvSpPr>
        <p:spPr bwMode="auto">
          <a:xfrm>
            <a:off x="-1439" y="1404969"/>
            <a:ext cx="12192000" cy="568207"/>
          </a:xfrm>
          <a:prstGeom prst="rect">
            <a:avLst/>
          </a:prstGeom>
          <a:solidFill>
            <a:schemeClr val="bg2">
              <a:lumMod val="60000"/>
              <a:lumOff val="40000"/>
            </a:schemeClr>
          </a:solidFill>
          <a:ln w="9525" algn="ctr">
            <a:noFill/>
            <a:miter lim="800000"/>
            <a:headEnd/>
            <a:tailEnd/>
          </a:ln>
        </p:spPr>
        <p:txBody>
          <a:bodyPr lIns="0" tIns="0" rIns="0" bIns="0" anchor="ctr"/>
          <a:lstStyle/>
          <a:p>
            <a:pPr algn="ctr">
              <a:spcBef>
                <a:spcPct val="0"/>
              </a:spcBef>
              <a:buClrTx/>
              <a:buSzTx/>
            </a:pPr>
            <a:r>
              <a:rPr lang="en-US" sz="2000" b="1" dirty="0">
                <a:latin typeface="Arial" pitchFamily="34" charset="0"/>
              </a:rPr>
              <a:t>Mission Definition Expressed in Subject-Predicate-Object Triples Using Semantic Web Standards</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37</a:t>
            </a:fld>
            <a:endParaRPr lang="en-US"/>
          </a:p>
        </p:txBody>
      </p:sp>
    </p:spTree>
    <p:extLst>
      <p:ext uri="{BB962C8B-B14F-4D97-AF65-F5344CB8AC3E}">
        <p14:creationId xmlns:p14="http://schemas.microsoft.com/office/powerpoint/2010/main" val="676591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SPARQL Protocol and RDF Query Language</a:t>
            </a:r>
          </a:p>
        </p:txBody>
      </p:sp>
      <p:sp>
        <p:nvSpPr>
          <p:cNvPr id="3" name="Content Placeholder 2"/>
          <p:cNvSpPr>
            <a:spLocks noGrp="1"/>
          </p:cNvSpPr>
          <p:nvPr>
            <p:ph idx="1"/>
          </p:nvPr>
        </p:nvSpPr>
        <p:spPr>
          <a:xfrm>
            <a:off x="838200" y="1825624"/>
            <a:ext cx="10515600" cy="4674453"/>
          </a:xfrm>
        </p:spPr>
        <p:txBody>
          <a:bodyPr>
            <a:normAutofit fontScale="92500" lnSpcReduction="10000"/>
          </a:bodyPr>
          <a:lstStyle/>
          <a:p>
            <a:r>
              <a:rPr lang="en-US" dirty="0"/>
              <a:t>“</a:t>
            </a:r>
            <a:r>
              <a:rPr lang="en-US" dirty="0">
                <a:hlinkClick r:id="rId3"/>
              </a:rPr>
              <a:t>SPARQL</a:t>
            </a:r>
            <a:r>
              <a:rPr lang="en-US" dirty="0"/>
              <a:t> is an </a:t>
            </a:r>
            <a:r>
              <a:rPr lang="en-US" dirty="0">
                <a:hlinkClick r:id="rId4" tooltip="RDF query language"/>
              </a:rPr>
              <a:t>RDF query language</a:t>
            </a:r>
            <a:r>
              <a:rPr lang="en-US" dirty="0"/>
              <a:t> — that is, a </a:t>
            </a:r>
            <a:r>
              <a:rPr lang="en-US" dirty="0">
                <a:hlinkClick r:id="rId5" tooltip="Semantic Query"/>
              </a:rPr>
              <a:t>semantic</a:t>
            </a:r>
            <a:r>
              <a:rPr lang="en-US" dirty="0"/>
              <a:t> </a:t>
            </a:r>
            <a:r>
              <a:rPr lang="en-US" dirty="0">
                <a:hlinkClick r:id="rId6" tooltip="Query language"/>
              </a:rPr>
              <a:t>query language</a:t>
            </a:r>
            <a:r>
              <a:rPr lang="en-US" dirty="0"/>
              <a:t> for </a:t>
            </a:r>
            <a:r>
              <a:rPr lang="en-US" dirty="0">
                <a:hlinkClick r:id="rId7" tooltip="Database"/>
              </a:rPr>
              <a:t>databases</a:t>
            </a:r>
            <a:r>
              <a:rPr lang="en-US" dirty="0"/>
              <a:t> — able to retrieve and manipulate data  stored in </a:t>
            </a:r>
            <a:r>
              <a:rPr lang="en-US" dirty="0">
                <a:hlinkClick r:id="rId8" tooltip="Resource Description Framework"/>
              </a:rPr>
              <a:t>Resource Description Framework (RDF)</a:t>
            </a:r>
            <a:r>
              <a:rPr lang="en-US" dirty="0"/>
              <a:t> format.” -- Wikipedia</a:t>
            </a:r>
          </a:p>
          <a:p>
            <a:r>
              <a:rPr lang="en-US" dirty="0"/>
              <a:t>Standardized as World Wide Web (W3C) Recommendation</a:t>
            </a:r>
          </a:p>
          <a:p>
            <a:pPr lvl="1"/>
            <a:r>
              <a:rPr lang="en-US" dirty="0"/>
              <a:t>Open-source implementations that we use include </a:t>
            </a:r>
            <a:r>
              <a:rPr lang="en-US" dirty="0">
                <a:hlinkClick r:id="rId9"/>
              </a:rPr>
              <a:t>Apache ARQ </a:t>
            </a:r>
            <a:r>
              <a:rPr lang="en-US" dirty="0"/>
              <a:t>and </a:t>
            </a:r>
            <a:r>
              <a:rPr lang="en-US" dirty="0">
                <a:hlinkClick r:id="rId10"/>
              </a:rPr>
              <a:t>Protégé</a:t>
            </a:r>
            <a:r>
              <a:rPr lang="en-US" dirty="0"/>
              <a:t> tool.</a:t>
            </a:r>
          </a:p>
          <a:p>
            <a:r>
              <a:rPr lang="en-US" dirty="0"/>
              <a:t>We use SPARQL to express queries against AVCL missions in RDF/OWL (Turtle syntax) together with Mission Execution Ontology (MEO).</a:t>
            </a:r>
          </a:p>
          <a:p>
            <a:r>
              <a:rPr lang="en-US" dirty="0"/>
              <a:t>Results reveal interesting properties about missions that are otherwise difficult to determine.  Inferences can also be combined and correlated.</a:t>
            </a:r>
          </a:p>
          <a:p>
            <a:r>
              <a:rPr lang="en-US" dirty="0"/>
              <a:t>Goal is to express in-depth </a:t>
            </a:r>
            <a:r>
              <a:rPr lang="en-US" dirty="0">
                <a:hlinkClick r:id="rId11"/>
              </a:rPr>
              <a:t>mission-related queries</a:t>
            </a:r>
            <a:r>
              <a:rPr lang="en-US" dirty="0"/>
              <a:t> that determine</a:t>
            </a:r>
          </a:p>
          <a:p>
            <a:pPr lvl="1"/>
            <a:r>
              <a:rPr lang="en-US" dirty="0"/>
              <a:t>Whether all logical mission prerequisites and constraints are satisfied, and</a:t>
            </a:r>
          </a:p>
          <a:p>
            <a:pPr lvl="1"/>
            <a:r>
              <a:rPr lang="en-US" dirty="0"/>
              <a:t>Whether tactical policies and Rules of Engagement (ROE) are met.</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38</a:t>
            </a:fld>
            <a:endParaRPr lang="en-US"/>
          </a:p>
        </p:txBody>
      </p:sp>
    </p:spTree>
    <p:extLst>
      <p:ext uri="{BB962C8B-B14F-4D97-AF65-F5344CB8AC3E}">
        <p14:creationId xmlns:p14="http://schemas.microsoft.com/office/powerpoint/2010/main" val="1833616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718" y="52251"/>
            <a:ext cx="9788870" cy="6703859"/>
          </a:xfrm>
          <a:prstGeom prst="rect">
            <a:avLst/>
          </a:prstGeom>
        </p:spPr>
      </p:pic>
      <p:sp>
        <p:nvSpPr>
          <p:cNvPr id="2" name="Title 1"/>
          <p:cNvSpPr>
            <a:spLocks noGrp="1"/>
          </p:cNvSpPr>
          <p:nvPr>
            <p:ph type="title"/>
          </p:nvPr>
        </p:nvSpPr>
        <p:spPr>
          <a:xfrm>
            <a:off x="6500079" y="4127866"/>
            <a:ext cx="5277394" cy="1483938"/>
          </a:xfrm>
          <a:solidFill>
            <a:schemeClr val="bg1"/>
          </a:solidFill>
          <a:ln>
            <a:solidFill>
              <a:schemeClr val="accent5">
                <a:lumMod val="50000"/>
              </a:schemeClr>
            </a:solidFill>
          </a:ln>
        </p:spPr>
        <p:txBody>
          <a:bodyPr>
            <a:normAutofit fontScale="90000"/>
          </a:bodyPr>
          <a:lstStyle/>
          <a:p>
            <a:pPr algn="ctr"/>
            <a:r>
              <a:rPr lang="en-US" sz="3600" dirty="0"/>
              <a:t>Confirm MEO via self-centered SPARQL </a:t>
            </a:r>
            <a:r>
              <a:rPr lang="en-US" sz="3600" i="1" dirty="0"/>
              <a:t>metaquery</a:t>
            </a:r>
            <a:br>
              <a:rPr lang="en-US" sz="3600" i="1" dirty="0"/>
            </a:br>
            <a:r>
              <a:rPr lang="en-US" sz="2700" b="1" dirty="0">
                <a:hlinkClick r:id="rId4"/>
              </a:rPr>
              <a:t>MissionExecutionOntologyQuery_01.rq</a:t>
            </a:r>
            <a:endParaRPr lang="en-US" sz="2700" i="1"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39</a:t>
            </a:fld>
            <a:endParaRPr lang="en-US"/>
          </a:p>
        </p:txBody>
      </p:sp>
    </p:spTree>
    <p:extLst>
      <p:ext uri="{BB962C8B-B14F-4D97-AF65-F5344CB8AC3E}">
        <p14:creationId xmlns:p14="http://schemas.microsoft.com/office/powerpoint/2010/main" val="709881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Table of Contents</a:t>
            </a:r>
          </a:p>
        </p:txBody>
      </p:sp>
      <p:sp>
        <p:nvSpPr>
          <p:cNvPr id="4" name="Content Placeholder 3"/>
          <p:cNvSpPr>
            <a:spLocks noGrp="1"/>
          </p:cNvSpPr>
          <p:nvPr>
            <p:ph sz="half" idx="1"/>
          </p:nvPr>
        </p:nvSpPr>
        <p:spPr>
          <a:xfrm>
            <a:off x="838200" y="1825625"/>
            <a:ext cx="5181600" cy="4895850"/>
          </a:xfrm>
        </p:spPr>
        <p:txBody>
          <a:bodyPr>
            <a:normAutofit fontScale="92500" lnSpcReduction="10000"/>
          </a:bodyPr>
          <a:lstStyle/>
          <a:p>
            <a:pPr>
              <a:spcBef>
                <a:spcPts val="1800"/>
              </a:spcBef>
            </a:pPr>
            <a:r>
              <a:rPr lang="en-US" dirty="0">
                <a:hlinkClick r:id="rId3" action="ppaction://hlinksldjump"/>
              </a:rPr>
              <a:t>Flyer</a:t>
            </a:r>
            <a:r>
              <a:rPr lang="en-US" dirty="0"/>
              <a:t> and </a:t>
            </a:r>
            <a:r>
              <a:rPr lang="en-US" dirty="0">
                <a:hlinkClick r:id="rId4" action="ppaction://hlinksldjump"/>
              </a:rPr>
              <a:t>Synopsis</a:t>
            </a:r>
            <a:endParaRPr lang="en-US" dirty="0"/>
          </a:p>
          <a:p>
            <a:pPr>
              <a:spcBef>
                <a:spcPts val="1800"/>
              </a:spcBef>
            </a:pPr>
            <a:r>
              <a:rPr lang="en-US" dirty="0">
                <a:hlinkClick r:id="rId5" action="ppaction://hlinksldjump"/>
              </a:rPr>
              <a:t>Background History</a:t>
            </a:r>
            <a:endParaRPr lang="en-US" dirty="0"/>
          </a:p>
          <a:p>
            <a:pPr>
              <a:spcBef>
                <a:spcPts val="1800"/>
              </a:spcBef>
            </a:pPr>
            <a:r>
              <a:rPr lang="en-US" dirty="0">
                <a:hlinkClick r:id="rId6" action="ppaction://hlinksldjump"/>
              </a:rPr>
              <a:t>Mission Representation using Autonomous Vehicle </a:t>
            </a:r>
            <a:br>
              <a:rPr lang="en-US" dirty="0">
                <a:hlinkClick r:id="rId6" action="ppaction://hlinksldjump"/>
              </a:rPr>
            </a:br>
            <a:r>
              <a:rPr lang="en-US" dirty="0">
                <a:hlinkClick r:id="rId6" action="ppaction://hlinksldjump"/>
              </a:rPr>
              <a:t>Command Language (AVCL)</a:t>
            </a:r>
            <a:endParaRPr lang="en-US" dirty="0"/>
          </a:p>
          <a:p>
            <a:pPr>
              <a:spcBef>
                <a:spcPts val="1800"/>
              </a:spcBef>
            </a:pPr>
            <a:r>
              <a:rPr lang="en-US" dirty="0">
                <a:hlinkClick r:id="rId7" action="ppaction://hlinksldjump"/>
              </a:rPr>
              <a:t>Semantic Web and Mission Execution Ontology (MEO)</a:t>
            </a:r>
            <a:endParaRPr lang="en-US" dirty="0"/>
          </a:p>
          <a:p>
            <a:pPr>
              <a:spcBef>
                <a:spcPts val="1800"/>
              </a:spcBef>
            </a:pPr>
            <a:r>
              <a:rPr lang="en-US" dirty="0">
                <a:hlinkClick r:id="rId8" action="ppaction://hlinksldjump"/>
              </a:rPr>
              <a:t>Ethical Control Mission Design</a:t>
            </a:r>
            <a:endParaRPr lang="en-US" dirty="0"/>
          </a:p>
        </p:txBody>
      </p:sp>
      <p:sp>
        <p:nvSpPr>
          <p:cNvPr id="5" name="Content Placeholder 4"/>
          <p:cNvSpPr>
            <a:spLocks noGrp="1"/>
          </p:cNvSpPr>
          <p:nvPr>
            <p:ph sz="half" idx="2"/>
          </p:nvPr>
        </p:nvSpPr>
        <p:spPr>
          <a:xfrm>
            <a:off x="6172199" y="1825625"/>
            <a:ext cx="5540433" cy="4351338"/>
          </a:xfrm>
        </p:spPr>
        <p:txBody>
          <a:bodyPr>
            <a:normAutofit fontScale="92500" lnSpcReduction="10000"/>
          </a:bodyPr>
          <a:lstStyle/>
          <a:p>
            <a:pPr>
              <a:spcBef>
                <a:spcPts val="1800"/>
              </a:spcBef>
            </a:pPr>
            <a:r>
              <a:rPr lang="en-US" dirty="0">
                <a:hlinkClick r:id="rId9" action="ppaction://hlinksldjump"/>
              </a:rPr>
              <a:t>Exemplar Missions</a:t>
            </a:r>
            <a:endParaRPr lang="en-US" dirty="0"/>
          </a:p>
          <a:p>
            <a:pPr>
              <a:spcBef>
                <a:spcPts val="1800"/>
              </a:spcBef>
            </a:pPr>
            <a:r>
              <a:rPr lang="en-US" dirty="0">
                <a:hlinkClick r:id="rId10" action="ppaction://hlinksldjump"/>
              </a:rPr>
              <a:t>Multiple Programming Languages</a:t>
            </a:r>
            <a:endParaRPr lang="en-US" dirty="0">
              <a:hlinkClick r:id="rId8" action="ppaction://hlinksldjump"/>
            </a:endParaRPr>
          </a:p>
          <a:p>
            <a:pPr>
              <a:spcBef>
                <a:spcPts val="1800"/>
              </a:spcBef>
            </a:pPr>
            <a:r>
              <a:rPr lang="en-US" dirty="0">
                <a:hlinkClick r:id="rId11" action="ppaction://hlinksldjump"/>
              </a:rPr>
              <a:t>Simulation and Visualization</a:t>
            </a:r>
            <a:endParaRPr lang="en-US" dirty="0"/>
          </a:p>
          <a:p>
            <a:pPr>
              <a:spcBef>
                <a:spcPts val="1800"/>
              </a:spcBef>
            </a:pPr>
            <a:r>
              <a:rPr lang="en-US" dirty="0">
                <a:hlinkClick r:id="rId12" action="ppaction://hlinksldjump"/>
              </a:rPr>
              <a:t>Data-Centric Security and Trust</a:t>
            </a:r>
            <a:endParaRPr lang="en-US" dirty="0"/>
          </a:p>
          <a:p>
            <a:pPr>
              <a:spcBef>
                <a:spcPts val="1800"/>
              </a:spcBef>
            </a:pPr>
            <a:r>
              <a:rPr lang="en-US" dirty="0">
                <a:hlinkClick r:id="rId13" action="ppaction://hlinksldjump"/>
              </a:rPr>
              <a:t>Related Ethical Activities</a:t>
            </a:r>
            <a:endParaRPr lang="en-US" dirty="0"/>
          </a:p>
          <a:p>
            <a:pPr>
              <a:spcBef>
                <a:spcPts val="1800"/>
              </a:spcBef>
            </a:pPr>
            <a:r>
              <a:rPr lang="en-US" dirty="0">
                <a:hlinkClick r:id="rId14" action="ppaction://hlinksldjump"/>
              </a:rPr>
              <a:t>Related Resources of Interest</a:t>
            </a:r>
            <a:endParaRPr lang="en-US" dirty="0"/>
          </a:p>
          <a:p>
            <a:pPr>
              <a:spcBef>
                <a:spcPts val="1800"/>
              </a:spcBef>
            </a:pPr>
            <a:r>
              <a:rPr lang="en-US" dirty="0">
                <a:hlinkClick r:id="rId15" action="ppaction://hlinksldjump"/>
              </a:rPr>
              <a:t>Conclusions and Recommendations</a:t>
            </a:r>
            <a:endParaRPr lang="en-US" dirty="0"/>
          </a:p>
          <a:p>
            <a:pPr>
              <a:spcBef>
                <a:spcPts val="1800"/>
              </a:spcBef>
            </a:pPr>
            <a:r>
              <a:rPr lang="en-US" dirty="0">
                <a:hlinkClick r:id="rId16" action="ppaction://hlinksldjump"/>
              </a:rPr>
              <a:t>Contact</a:t>
            </a:r>
            <a:endParaRPr lang="en-US" dirty="0"/>
          </a:p>
          <a:p>
            <a:endParaRPr lang="en-US" dirty="0"/>
          </a:p>
        </p:txBody>
      </p:sp>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a:t>
            </a:fld>
            <a:endParaRPr lang="en-US"/>
          </a:p>
        </p:txBody>
      </p:sp>
    </p:spTree>
    <p:extLst>
      <p:ext uri="{BB962C8B-B14F-4D97-AF65-F5344CB8AC3E}">
        <p14:creationId xmlns:p14="http://schemas.microsoft.com/office/powerpoint/2010/main" val="721747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565" y="41801"/>
            <a:ext cx="9736473" cy="6816199"/>
          </a:xfrm>
          <a:prstGeom prst="rect">
            <a:avLst/>
          </a:prstGeom>
        </p:spPr>
      </p:pic>
      <p:sp>
        <p:nvSpPr>
          <p:cNvPr id="2" name="Title 1"/>
          <p:cNvSpPr>
            <a:spLocks noGrp="1"/>
          </p:cNvSpPr>
          <p:nvPr>
            <p:ph type="title"/>
          </p:nvPr>
        </p:nvSpPr>
        <p:spPr>
          <a:xfrm>
            <a:off x="6348550" y="4033811"/>
            <a:ext cx="5538652" cy="1405564"/>
          </a:xfrm>
          <a:solidFill>
            <a:schemeClr val="bg1"/>
          </a:solidFill>
          <a:ln>
            <a:solidFill>
              <a:schemeClr val="accent5">
                <a:lumMod val="75000"/>
              </a:schemeClr>
            </a:solidFill>
          </a:ln>
        </p:spPr>
        <p:txBody>
          <a:bodyPr>
            <a:normAutofit fontScale="90000"/>
          </a:bodyPr>
          <a:lstStyle/>
          <a:p>
            <a:pPr algn="ctr"/>
            <a:r>
              <a:rPr lang="en-US" sz="3600" dirty="0"/>
              <a:t>Confirm MEO via self-centered SPARQL </a:t>
            </a:r>
            <a:r>
              <a:rPr lang="en-US" sz="3600" i="1" dirty="0"/>
              <a:t>metaquery </a:t>
            </a:r>
            <a:r>
              <a:rPr lang="en-US" sz="3600" dirty="0"/>
              <a:t>response</a:t>
            </a:r>
            <a:r>
              <a:rPr lang="en-US" sz="3600" i="1" dirty="0"/>
              <a:t> </a:t>
            </a:r>
            <a:br>
              <a:rPr lang="en-US" sz="3600" i="1" dirty="0"/>
            </a:br>
            <a:r>
              <a:rPr lang="en-US" sz="2800" b="1" dirty="0">
                <a:hlinkClick r:id="rId4"/>
              </a:rPr>
              <a:t>MissionExecutionOntologyQuery_01.rq.txt</a:t>
            </a:r>
            <a:endParaRPr lang="en-US" sz="2800" i="1" dirty="0"/>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40</a:t>
            </a:fld>
            <a:endParaRPr lang="en-US"/>
          </a:p>
        </p:txBody>
      </p:sp>
    </p:spTree>
    <p:extLst>
      <p:ext uri="{BB962C8B-B14F-4D97-AF65-F5344CB8AC3E}">
        <p14:creationId xmlns:p14="http://schemas.microsoft.com/office/powerpoint/2010/main" val="7735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510" y="1709738"/>
            <a:ext cx="10810940" cy="2391207"/>
          </a:xfrm>
        </p:spPr>
        <p:txBody>
          <a:bodyPr/>
          <a:lstStyle/>
          <a:p>
            <a:r>
              <a:rPr lang="en-US" dirty="0"/>
              <a:t>Ethical Control Mission Design</a:t>
            </a:r>
          </a:p>
        </p:txBody>
      </p:sp>
      <p:sp>
        <p:nvSpPr>
          <p:cNvPr id="4" name="Text Placeholder 3"/>
          <p:cNvSpPr>
            <a:spLocks noGrp="1"/>
          </p:cNvSpPr>
          <p:nvPr>
            <p:ph type="body" idx="1"/>
          </p:nvPr>
        </p:nvSpPr>
        <p:spPr>
          <a:xfrm>
            <a:off x="536510" y="4499955"/>
            <a:ext cx="11569959" cy="2100349"/>
          </a:xfrm>
        </p:spPr>
        <p:txBody>
          <a:bodyPr>
            <a:noAutofit/>
          </a:bodyPr>
          <a:lstStyle/>
          <a:p>
            <a:r>
              <a:rPr lang="en-US" sz="3000" dirty="0"/>
              <a:t>Life-saving missions and missions with lethal force are complementary. </a:t>
            </a:r>
            <a:r>
              <a:rPr lang="en-US" sz="3200" dirty="0"/>
              <a:t>Human-robot activity can result in lethal or life-saving outcomes.</a:t>
            </a:r>
            <a:endParaRPr lang="en-US" sz="3000" dirty="0"/>
          </a:p>
          <a:p>
            <a:r>
              <a:rPr lang="en-US" sz="3000" dirty="0"/>
              <a:t>Continuing refinement and clarity are opening the path to repeatability. OODA Loop compatibility ensures harmonization with human operations.</a:t>
            </a:r>
          </a:p>
        </p:txBody>
      </p:sp>
      <p:sp>
        <p:nvSpPr>
          <p:cNvPr id="5" name="Action Button: End 4">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41</a:t>
            </a:fld>
            <a:endParaRPr lang="en-US"/>
          </a:p>
        </p:txBody>
      </p:sp>
    </p:spTree>
    <p:extLst>
      <p:ext uri="{BB962C8B-B14F-4D97-AF65-F5344CB8AC3E}">
        <p14:creationId xmlns:p14="http://schemas.microsoft.com/office/powerpoint/2010/main" val="3051494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Core Considerations for Artificial Intelligence (AI)</a:t>
            </a:r>
          </a:p>
        </p:txBody>
      </p:sp>
      <p:sp>
        <p:nvSpPr>
          <p:cNvPr id="3" name="Content Placeholder 2"/>
          <p:cNvSpPr>
            <a:spLocks noGrp="1"/>
          </p:cNvSpPr>
          <p:nvPr>
            <p:ph idx="1"/>
          </p:nvPr>
        </p:nvSpPr>
        <p:spPr>
          <a:xfrm>
            <a:off x="838200" y="1825624"/>
            <a:ext cx="10677526" cy="4822826"/>
          </a:xfrm>
        </p:spPr>
        <p:txBody>
          <a:bodyPr>
            <a:normAutofit/>
          </a:bodyPr>
          <a:lstStyle/>
          <a:p>
            <a:r>
              <a:rPr lang="en-US" dirty="0"/>
              <a:t>Effective AI turns data into information for use by humans.</a:t>
            </a:r>
          </a:p>
          <a:p>
            <a:r>
              <a:rPr lang="en-US" dirty="0"/>
              <a:t>AI systems do not have capacity for rational thought or morality.</a:t>
            </a:r>
          </a:p>
          <a:p>
            <a:r>
              <a:rPr lang="en-US" dirty="0"/>
              <a:t>Unmanned systems require sophisticated control across time, space.</a:t>
            </a:r>
          </a:p>
          <a:p>
            <a:r>
              <a:rPr lang="en-US" dirty="0"/>
              <a:t>A large and involved body of internationally accepted law comprises Law of Armed Conflict (LOAC), bounding Rules of Engagement (ROE).</a:t>
            </a:r>
          </a:p>
          <a:p>
            <a:r>
              <a:rPr lang="en-US" dirty="0"/>
              <a:t>Only professional warfighters have moral capacity, legal culpability, and societal authority to direct actions applying lethal force.</a:t>
            </a:r>
          </a:p>
          <a:p>
            <a:r>
              <a:rPr lang="en-US" dirty="0"/>
              <a:t>Humans must be able to trust that systems under their direction will </a:t>
            </a:r>
            <a:r>
              <a:rPr lang="en-US" i="1" u="sng" dirty="0"/>
              <a:t>do what they are told to do</a:t>
            </a:r>
            <a:r>
              <a:rPr lang="en-US" dirty="0"/>
              <a:t>, and </a:t>
            </a:r>
            <a:r>
              <a:rPr lang="en-US" i="1" u="sng" dirty="0"/>
              <a:t>not do what they are forbidden to do</a:t>
            </a:r>
            <a:r>
              <a:rPr lang="en-US" dirty="0"/>
              <a:t>.</a:t>
            </a:r>
          </a:p>
          <a:p>
            <a:r>
              <a:rPr lang="en-US" dirty="0"/>
              <a:t>Successful Ethical Control of unmanned systems must be testable.</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42</a:t>
            </a:fld>
            <a:endParaRPr lang="en-US"/>
          </a:p>
        </p:txBody>
      </p:sp>
    </p:spTree>
    <p:extLst>
      <p:ext uri="{BB962C8B-B14F-4D97-AF65-F5344CB8AC3E}">
        <p14:creationId xmlns:p14="http://schemas.microsoft.com/office/powerpoint/2010/main" val="1323906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14276" cy="1325563"/>
          </a:xfrm>
        </p:spPr>
        <p:txBody>
          <a:bodyPr>
            <a:normAutofit/>
          </a:bodyPr>
          <a:lstStyle/>
          <a:p>
            <a:r>
              <a:rPr lang="en-US" sz="4000" dirty="0"/>
              <a:t>Not suitable for brute-force numerical computation</a:t>
            </a:r>
          </a:p>
        </p:txBody>
      </p:sp>
      <p:sp>
        <p:nvSpPr>
          <p:cNvPr id="3" name="Content Placeholder 2"/>
          <p:cNvSpPr>
            <a:spLocks noGrp="1"/>
          </p:cNvSpPr>
          <p:nvPr>
            <p:ph idx="1"/>
          </p:nvPr>
        </p:nvSpPr>
        <p:spPr>
          <a:xfrm>
            <a:off x="838199" y="1686729"/>
            <a:ext cx="10645833" cy="5124972"/>
          </a:xfrm>
        </p:spPr>
        <p:txBody>
          <a:bodyPr>
            <a:normAutofit fontScale="85000" lnSpcReduction="20000"/>
          </a:bodyPr>
          <a:lstStyle/>
          <a:p>
            <a:r>
              <a:rPr lang="en-US" dirty="0"/>
              <a:t>AI algorithms for </a:t>
            </a:r>
            <a:r>
              <a:rPr lang="en-US" dirty="0">
                <a:hlinkClick r:id="rId3"/>
              </a:rPr>
              <a:t>Machine Learning (ML)</a:t>
            </a:r>
            <a:r>
              <a:rPr lang="en-US" dirty="0"/>
              <a:t> and </a:t>
            </a:r>
            <a:r>
              <a:rPr lang="en-US" dirty="0">
                <a:hlinkClick r:id="rId4"/>
              </a:rPr>
              <a:t>Data Mining</a:t>
            </a:r>
            <a:r>
              <a:rPr lang="en-US" dirty="0"/>
              <a:t> are often based on statistically training against large datasets to find patterns for filters.  </a:t>
            </a:r>
          </a:p>
          <a:p>
            <a:pPr lvl="1"/>
            <a:r>
              <a:rPr lang="en-US" dirty="0"/>
              <a:t>For example, </a:t>
            </a:r>
            <a:r>
              <a:rPr lang="en-US" b="1" dirty="0"/>
              <a:t>convolutional neural networks</a:t>
            </a:r>
            <a:r>
              <a:rPr lang="en-US" dirty="0"/>
              <a:t>, </a:t>
            </a:r>
            <a:r>
              <a:rPr lang="en-US" b="1" dirty="0"/>
              <a:t>genetic algorithms</a:t>
            </a:r>
            <a:r>
              <a:rPr lang="en-US" dirty="0"/>
              <a:t>, </a:t>
            </a:r>
            <a:r>
              <a:rPr lang="en-US" b="1" dirty="0"/>
              <a:t>reinforcement learning</a:t>
            </a:r>
            <a:r>
              <a:rPr lang="en-US" dirty="0"/>
              <a:t>, etc.</a:t>
            </a:r>
          </a:p>
          <a:p>
            <a:r>
              <a:rPr lang="en-US" dirty="0"/>
              <a:t>Often requires identifying right/wrong matches within large search spaces.</a:t>
            </a:r>
          </a:p>
          <a:p>
            <a:r>
              <a:rPr lang="en-US" dirty="0"/>
              <a:t>Such predictive analytics are useful for classification models using detailed and noisy sensor data.  Given the central importance of </a:t>
            </a:r>
            <a:r>
              <a:rPr lang="en-US" dirty="0">
                <a:hlinkClick r:id="rId5"/>
              </a:rPr>
              <a:t>IFFNU</a:t>
            </a:r>
            <a:r>
              <a:rPr lang="en-US" dirty="0"/>
              <a:t> and some conditional communications to ethical control, ML filters can be helpful if carefully applied.</a:t>
            </a:r>
          </a:p>
          <a:p>
            <a:r>
              <a:rPr lang="en-US" dirty="0"/>
              <a:t>Nevertheless such approaches are not appropriate for carefully following Rules of Engagement (ROEs), Laws of Armed Conflict (LOAC) or other ethical prerequisites, especially when human expertise and judgement is essential for robot teams.</a:t>
            </a:r>
          </a:p>
          <a:p>
            <a:r>
              <a:rPr lang="en-US" dirty="0"/>
              <a:t>(Similarly, massive computation or </a:t>
            </a:r>
            <a:r>
              <a:rPr lang="en-US" dirty="0">
                <a:hlinkClick r:id="rId6"/>
              </a:rPr>
              <a:t>Quantum Computing</a:t>
            </a:r>
            <a:r>
              <a:rPr lang="en-US" dirty="0"/>
              <a:t> approaches might be useful in some problems, but are not of practical use for Ethical Control mission orders given by human commanders judiciously guiding remote mobile robots)</a:t>
            </a:r>
          </a:p>
          <a:p>
            <a:pPr marL="0" indent="0">
              <a:buNone/>
            </a:pPr>
            <a:r>
              <a:rPr lang="en-US" dirty="0"/>
              <a:t>Naval history has long shown that sound human judgement is crucial for assessing best strategies and courses of action in ill-structured contexts. Semantic Web approaches are preferable and actionable for Ethical Control.</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43</a:t>
            </a:fld>
            <a:endParaRPr lang="en-US" dirty="0"/>
          </a:p>
        </p:txBody>
      </p:sp>
    </p:spTree>
    <p:extLst>
      <p:ext uri="{BB962C8B-B14F-4D97-AF65-F5344CB8AC3E}">
        <p14:creationId xmlns:p14="http://schemas.microsoft.com/office/powerpoint/2010/main" val="1744683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Chunking: definition</a:t>
            </a:r>
          </a:p>
        </p:txBody>
      </p:sp>
      <p:sp>
        <p:nvSpPr>
          <p:cNvPr id="3" name="Content Placeholder 2"/>
          <p:cNvSpPr>
            <a:spLocks noGrp="1"/>
          </p:cNvSpPr>
          <p:nvPr>
            <p:ph idx="1"/>
          </p:nvPr>
        </p:nvSpPr>
        <p:spPr>
          <a:ln>
            <a:solidFill>
              <a:schemeClr val="tx2"/>
            </a:solidFill>
          </a:ln>
        </p:spPr>
        <p:txBody>
          <a:bodyPr>
            <a:normAutofit fontScale="92500" lnSpcReduction="10000"/>
          </a:bodyPr>
          <a:lstStyle/>
          <a:p>
            <a:r>
              <a:rPr lang="en-US" dirty="0"/>
              <a:t>“In cognitive psychology, </a:t>
            </a:r>
            <a:r>
              <a:rPr lang="en-US" dirty="0">
                <a:hlinkClick r:id="rId3"/>
              </a:rPr>
              <a:t>chunking</a:t>
            </a:r>
            <a:r>
              <a:rPr lang="en-US" dirty="0"/>
              <a:t> is a process by which individual pieces of an information set are broken down and then grouped together. </a:t>
            </a:r>
          </a:p>
          <a:p>
            <a:r>
              <a:rPr lang="en-US" dirty="0"/>
              <a:t>“A chunk is a collection of basic familiar units that have been grouped together and stored in a person's memory. These chunks are able to be retrieved more easily due to their coherent familiarity.</a:t>
            </a:r>
          </a:p>
          <a:p>
            <a:r>
              <a:rPr lang="en-US" dirty="0"/>
              <a:t>“It is believed that individuals create higher order cognitive representations of the items within the chunk. The items are more easily remembered as a group than as the individual items themselves.</a:t>
            </a:r>
          </a:p>
          <a:p>
            <a:r>
              <a:rPr lang="en-US" dirty="0"/>
              <a:t>“These chunks can be highly subjective because they rely on an individuals perceptions and past experiences, that are able to be linked to the information set. The size of the chunks generally range anywhere from two to six items, but often differ based on language and culture.” -- Wikipedia</a:t>
            </a:r>
          </a:p>
          <a:p>
            <a:endParaRPr lang="en-US"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44</a:t>
            </a:fld>
            <a:endParaRPr lang="en-US" dirty="0"/>
          </a:p>
        </p:txBody>
      </p:sp>
    </p:spTree>
    <p:extLst>
      <p:ext uri="{BB962C8B-B14F-4D97-AF65-F5344CB8AC3E}">
        <p14:creationId xmlns:p14="http://schemas.microsoft.com/office/powerpoint/2010/main" val="1971454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Chunking for mission design</a:t>
            </a:r>
          </a:p>
        </p:txBody>
      </p:sp>
      <p:sp>
        <p:nvSpPr>
          <p:cNvPr id="3" name="Content Placeholder 2"/>
          <p:cNvSpPr>
            <a:spLocks noGrp="1"/>
          </p:cNvSpPr>
          <p:nvPr>
            <p:ph idx="1"/>
          </p:nvPr>
        </p:nvSpPr>
        <p:spPr>
          <a:xfrm>
            <a:off x="838199" y="1825624"/>
            <a:ext cx="10990943" cy="4755417"/>
          </a:xfrm>
        </p:spPr>
        <p:txBody>
          <a:bodyPr>
            <a:normAutofit/>
          </a:bodyPr>
          <a:lstStyle/>
          <a:p>
            <a:pPr marL="0" indent="0">
              <a:buNone/>
            </a:pPr>
            <a:r>
              <a:rPr lang="en-US" dirty="0"/>
              <a:t>Command clarity is paramount when giving or receiving mission orders.</a:t>
            </a:r>
          </a:p>
          <a:p>
            <a:pPr lvl="1"/>
            <a:r>
              <a:rPr lang="en-US" dirty="0"/>
              <a:t>Especially important for humans providing clear directions to teams.</a:t>
            </a:r>
          </a:p>
          <a:p>
            <a:pPr lvl="1"/>
            <a:r>
              <a:rPr lang="en-US" dirty="0"/>
              <a:t>Must avoid danger of ambiguity or </a:t>
            </a:r>
            <a:r>
              <a:rPr lang="en-US" dirty="0">
                <a:hlinkClick r:id="rId3"/>
              </a:rPr>
              <a:t>anthropomorphizing</a:t>
            </a:r>
            <a:r>
              <a:rPr lang="en-US" dirty="0"/>
              <a:t> robots as human-like.</a:t>
            </a:r>
          </a:p>
          <a:p>
            <a:pPr marL="0" indent="0">
              <a:buNone/>
            </a:pPr>
            <a:r>
              <a:rPr lang="en-US" dirty="0"/>
              <a:t>Multiple AVCL mission design aspects support chunking for clarity:</a:t>
            </a:r>
          </a:p>
          <a:p>
            <a:pPr lvl="1"/>
            <a:r>
              <a:rPr lang="en-US" dirty="0"/>
              <a:t>Well-defined structured vocabulary describing hierarchy of distinct familiar goals.</a:t>
            </a:r>
          </a:p>
          <a:p>
            <a:pPr lvl="1"/>
            <a:r>
              <a:rPr lang="en-US" dirty="0"/>
              <a:t>Orders that are readable by both humans and unmanned systems.</a:t>
            </a:r>
          </a:p>
          <a:p>
            <a:pPr lvl="1"/>
            <a:r>
              <a:rPr lang="en-US" dirty="0"/>
              <a:t>Validatable as syntactically correct, no typos or gaps, avoids </a:t>
            </a:r>
            <a:r>
              <a:rPr lang="en-US" dirty="0">
                <a:hlinkClick r:id="rId4"/>
              </a:rPr>
              <a:t>GIGO</a:t>
            </a:r>
            <a:r>
              <a:rPr lang="en-US" dirty="0"/>
              <a:t>.</a:t>
            </a:r>
          </a:p>
          <a:p>
            <a:pPr lvl="1"/>
            <a:r>
              <a:rPr lang="en-US" dirty="0"/>
              <a:t>Validatable as semantically correct, no prerequisite omissions or contradictions.</a:t>
            </a:r>
          </a:p>
          <a:p>
            <a:pPr lvl="1"/>
            <a:r>
              <a:rPr lang="en-US" dirty="0"/>
              <a:t>Shown in this project: can group </a:t>
            </a:r>
            <a:r>
              <a:rPr lang="en-US" b="1" dirty="0"/>
              <a:t>goal tasks </a:t>
            </a:r>
            <a:r>
              <a:rPr lang="en-US" dirty="0"/>
              <a:t>within specific </a:t>
            </a:r>
            <a:r>
              <a:rPr lang="en-US" b="1" dirty="0"/>
              <a:t>phase definitions.</a:t>
            </a:r>
          </a:p>
          <a:p>
            <a:pPr marL="0" indent="0">
              <a:buNone/>
            </a:pPr>
            <a:r>
              <a:rPr lang="en-US" b="1" i="1" dirty="0"/>
              <a:t>Future work: </a:t>
            </a:r>
            <a:r>
              <a:rPr lang="en-US" dirty="0"/>
              <a:t>demonstrate best practices for common mission phases.</a:t>
            </a:r>
          </a:p>
          <a:p>
            <a:pPr lvl="1"/>
            <a:r>
              <a:rPr lang="en-US" dirty="0"/>
              <a:t>Establish testable design patterns as reusable templates, aiding operator clarity.</a:t>
            </a:r>
          </a:p>
        </p:txBody>
      </p:sp>
      <p:sp>
        <p:nvSpPr>
          <p:cNvPr id="6" name="Rectangle 5"/>
          <p:cNvSpPr/>
          <p:nvPr/>
        </p:nvSpPr>
        <p:spPr>
          <a:xfrm>
            <a:off x="1200150" y="5143500"/>
            <a:ext cx="10014438" cy="40884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31A39DF-61A9-4ACA-B734-536BAC9BE44A}" type="slidenum">
              <a:rPr lang="en-US" smtClean="0"/>
              <a:pPr/>
              <a:t>45</a:t>
            </a:fld>
            <a:endParaRPr lang="en-US" dirty="0"/>
          </a:p>
        </p:txBody>
      </p:sp>
    </p:spTree>
    <p:extLst>
      <p:ext uri="{BB962C8B-B14F-4D97-AF65-F5344CB8AC3E}">
        <p14:creationId xmlns:p14="http://schemas.microsoft.com/office/powerpoint/2010/main" val="293239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Mission clarity for humans – and robots</a:t>
            </a:r>
          </a:p>
        </p:txBody>
      </p:sp>
      <p:sp>
        <p:nvSpPr>
          <p:cNvPr id="3" name="Content Placeholder 2"/>
          <p:cNvSpPr>
            <a:spLocks noGrp="1"/>
          </p:cNvSpPr>
          <p:nvPr>
            <p:ph idx="1"/>
          </p:nvPr>
        </p:nvSpPr>
        <p:spPr>
          <a:xfrm>
            <a:off x="838199" y="1825625"/>
            <a:ext cx="10622573" cy="4764210"/>
          </a:xfrm>
        </p:spPr>
        <p:txBody>
          <a:bodyPr>
            <a:normAutofit fontScale="92500" lnSpcReduction="10000"/>
          </a:bodyPr>
          <a:lstStyle/>
          <a:p>
            <a:r>
              <a:rPr lang="en-US" dirty="0"/>
              <a:t>Simplicity of success, failure, and (rare) exception outcomes encourages well-defined tasks and unambiguous, measurable criteria for continuation.</a:t>
            </a:r>
          </a:p>
          <a:p>
            <a:pPr marL="0" indent="0">
              <a:buNone/>
            </a:pPr>
            <a:r>
              <a:rPr lang="en-US" dirty="0"/>
              <a:t>Confirmable beforehand: can a tactical officer (or commanding officer) review such a mission and then confidently say</a:t>
            </a:r>
          </a:p>
          <a:p>
            <a:pPr lvl="1"/>
            <a:r>
              <a:rPr lang="en-US" dirty="0"/>
              <a:t>“yes I understand and approve this human-robot mission” or, equivalently,</a:t>
            </a:r>
          </a:p>
          <a:p>
            <a:pPr lvl="1"/>
            <a:r>
              <a:rPr lang="en-US" dirty="0"/>
              <a:t>“yes I understand this mission and my team can carry it out themselves.”</a:t>
            </a:r>
          </a:p>
          <a:p>
            <a:pPr marL="0" indent="0">
              <a:buNone/>
            </a:pPr>
            <a:r>
              <a:rPr lang="en-US" dirty="0"/>
              <a:t>Converse:</a:t>
            </a:r>
          </a:p>
          <a:p>
            <a:r>
              <a:rPr lang="en-US" dirty="0"/>
              <a:t>if an officer can’t fully review/understand/approve such a mission, then likely it is </a:t>
            </a:r>
            <a:r>
              <a:rPr lang="en-US" b="1" dirty="0"/>
              <a:t>ill-defined</a:t>
            </a:r>
            <a:r>
              <a:rPr lang="en-US" dirty="0"/>
              <a:t> and needs further clarification anyway.</a:t>
            </a:r>
          </a:p>
          <a:p>
            <a:pPr marL="0" indent="0">
              <a:buNone/>
            </a:pPr>
            <a:r>
              <a:rPr lang="en-US" dirty="0"/>
              <a:t>Added benefit: missions that are clearly readable/runnable by humans and robots can be further composed and checked by C2 planning tools to test for group operational-space management, avoiding mutual interference, etc.</a:t>
            </a:r>
          </a:p>
          <a:p>
            <a:endParaRPr lang="en-US" dirty="0"/>
          </a:p>
          <a:p>
            <a:pPr marL="0" indent="0">
              <a:buNone/>
            </a:pPr>
            <a:endParaRPr lang="en-US" dirty="0"/>
          </a:p>
          <a:p>
            <a:endParaRPr lang="en-US"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46</a:t>
            </a:fld>
            <a:endParaRPr lang="en-US" dirty="0"/>
          </a:p>
        </p:txBody>
      </p:sp>
    </p:spTree>
    <p:extLst>
      <p:ext uri="{BB962C8B-B14F-4D97-AF65-F5344CB8AC3E}">
        <p14:creationId xmlns:p14="http://schemas.microsoft.com/office/powerpoint/2010/main" val="2605879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Wrong question, right question </a:t>
            </a:r>
          </a:p>
        </p:txBody>
      </p:sp>
      <p:sp>
        <p:nvSpPr>
          <p:cNvPr id="3" name="Content Placeholder 2"/>
          <p:cNvSpPr>
            <a:spLocks noGrp="1"/>
          </p:cNvSpPr>
          <p:nvPr>
            <p:ph idx="1"/>
          </p:nvPr>
        </p:nvSpPr>
        <p:spPr/>
        <p:txBody>
          <a:bodyPr>
            <a:normAutofit lnSpcReduction="10000"/>
          </a:bodyPr>
          <a:lstStyle/>
          <a:p>
            <a:pPr marL="0" indent="0">
              <a:buNone/>
            </a:pPr>
            <a:r>
              <a:rPr lang="en-US" dirty="0"/>
              <a:t>Wrong question to ask first when planning a tactical operation:</a:t>
            </a:r>
          </a:p>
          <a:p>
            <a:r>
              <a:rPr lang="en-US" dirty="0"/>
              <a:t>“What are my </a:t>
            </a:r>
            <a:r>
              <a:rPr lang="en-US" i="1" dirty="0"/>
              <a:t>robots</a:t>
            </a:r>
            <a:r>
              <a:rPr lang="en-US" dirty="0"/>
              <a:t> doing out there?”</a:t>
            </a:r>
          </a:p>
          <a:p>
            <a:pPr marL="0" indent="0">
              <a:buNone/>
            </a:pPr>
            <a:endParaRPr lang="en-US" dirty="0"/>
          </a:p>
          <a:p>
            <a:pPr marL="0" indent="0">
              <a:buNone/>
            </a:pPr>
            <a:r>
              <a:rPr lang="en-US" dirty="0"/>
              <a:t>Right question to ask first when planning a tactical operation:</a:t>
            </a:r>
          </a:p>
          <a:p>
            <a:r>
              <a:rPr lang="en-US" dirty="0"/>
              <a:t>“What is my </a:t>
            </a:r>
            <a:r>
              <a:rPr lang="en-US" i="1" dirty="0"/>
              <a:t>human-robot team </a:t>
            </a:r>
            <a:r>
              <a:rPr lang="en-US" dirty="0"/>
              <a:t>doing out there?”</a:t>
            </a:r>
          </a:p>
          <a:p>
            <a:endParaRPr lang="en-US" dirty="0"/>
          </a:p>
          <a:p>
            <a:pPr marL="0" indent="0">
              <a:buNone/>
            </a:pPr>
            <a:r>
              <a:rPr lang="en-US" b="1" dirty="0"/>
              <a:t>Human-robot team mission has to be understood first!</a:t>
            </a:r>
          </a:p>
          <a:p>
            <a:r>
              <a:rPr lang="en-US" dirty="0"/>
              <a:t>Robots complement humans, who must remain in charge throughout.</a:t>
            </a:r>
          </a:p>
          <a:p>
            <a:r>
              <a:rPr lang="en-US" dirty="0"/>
              <a:t>If you don’t have an OODA loop, you don’t have a competent plan.</a:t>
            </a:r>
          </a:p>
          <a:p>
            <a:pPr marL="0" indent="0">
              <a:buNone/>
            </a:pPr>
            <a:endParaRPr lang="en-US" dirty="0"/>
          </a:p>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47</a:t>
            </a:fld>
            <a:endParaRPr lang="en-US"/>
          </a:p>
        </p:txBody>
      </p:sp>
    </p:spTree>
    <p:extLst>
      <p:ext uri="{BB962C8B-B14F-4D97-AF65-F5344CB8AC3E}">
        <p14:creationId xmlns:p14="http://schemas.microsoft.com/office/powerpoint/2010/main" val="3506090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Observe Orient Decide Act (OODA) Loop</a:t>
            </a:r>
          </a:p>
        </p:txBody>
      </p:sp>
      <p:sp>
        <p:nvSpPr>
          <p:cNvPr id="3" name="Content Placeholder 2"/>
          <p:cNvSpPr>
            <a:spLocks noGrp="1"/>
          </p:cNvSpPr>
          <p:nvPr>
            <p:ph idx="1"/>
          </p:nvPr>
        </p:nvSpPr>
        <p:spPr>
          <a:xfrm>
            <a:off x="838200" y="1825624"/>
            <a:ext cx="10515600" cy="4761865"/>
          </a:xfrm>
        </p:spPr>
        <p:txBody>
          <a:bodyPr>
            <a:normAutofit/>
          </a:bodyPr>
          <a:lstStyle/>
          <a:p>
            <a:r>
              <a:rPr lang="en-US" i="1" dirty="0"/>
              <a:t>“The </a:t>
            </a:r>
            <a:r>
              <a:rPr lang="en-US" i="1" dirty="0">
                <a:hlinkClick r:id="rId3"/>
              </a:rPr>
              <a:t>OODA loop</a:t>
            </a:r>
            <a:r>
              <a:rPr lang="en-US" i="1" dirty="0"/>
              <a:t> is the cycle observe–orient–decide–act, developed by military strategist and USAF Colonel John Boyd. Boyd applied the concept to the combat operations process, often at the operational level during military campaigns. It is now also often applied to understand commercial operations and learning processes. The approach explains how agility can overcome raw power in dealing with human opponents.” </a:t>
            </a:r>
            <a:r>
              <a:rPr lang="en-US" dirty="0"/>
              <a:t>– Wikipedia</a:t>
            </a:r>
          </a:p>
          <a:p>
            <a:r>
              <a:rPr lang="en-US" dirty="0"/>
              <a:t>All effective purposeful military activity can be conceived in terms of OODA loop feedback process, especially at tactical/operational levels.</a:t>
            </a:r>
          </a:p>
          <a:p>
            <a:r>
              <a:rPr lang="en-US" dirty="0"/>
              <a:t>Aligning Ethical Control mission design with OODA loop ensures that unmanned systems understandably partner within human-run teams.</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48</a:t>
            </a:fld>
            <a:endParaRPr lang="en-US"/>
          </a:p>
        </p:txBody>
      </p:sp>
    </p:spTree>
    <p:extLst>
      <p:ext uri="{BB962C8B-B14F-4D97-AF65-F5344CB8AC3E}">
        <p14:creationId xmlns:p14="http://schemas.microsoft.com/office/powerpoint/2010/main" val="2179422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4366"/>
          </a:xfrm>
        </p:spPr>
        <p:txBody>
          <a:bodyPr/>
          <a:lstStyle/>
          <a:p>
            <a:r>
              <a:rPr lang="en-US" dirty="0"/>
              <a:t>OODA Significance for Ethical Control</a:t>
            </a:r>
          </a:p>
        </p:txBody>
      </p:sp>
      <p:sp>
        <p:nvSpPr>
          <p:cNvPr id="3" name="Content Placeholder 2"/>
          <p:cNvSpPr>
            <a:spLocks noGrp="1"/>
          </p:cNvSpPr>
          <p:nvPr>
            <p:ph idx="1"/>
          </p:nvPr>
        </p:nvSpPr>
        <p:spPr>
          <a:xfrm>
            <a:off x="838200" y="1393437"/>
            <a:ext cx="10774680" cy="5424054"/>
          </a:xfrm>
        </p:spPr>
        <p:txBody>
          <a:bodyPr>
            <a:normAutofit fontScale="92500"/>
          </a:bodyPr>
          <a:lstStyle/>
          <a:p>
            <a:pPr marL="0" indent="0">
              <a:buNone/>
            </a:pPr>
            <a:r>
              <a:rPr lang="en-US" b="1" dirty="0"/>
              <a:t>Classical robotic Sense-Decide-Act cycle for closed-loop control is insufficient for proper delegation of lethal (or lifesaving) force to unmanned systems.</a:t>
            </a:r>
          </a:p>
          <a:p>
            <a:pPr marL="0" indent="0">
              <a:buNone/>
            </a:pPr>
            <a:endParaRPr lang="en-US" sz="600" b="1" dirty="0"/>
          </a:p>
          <a:p>
            <a:pPr marL="0" indent="0">
              <a:buNone/>
            </a:pPr>
            <a:r>
              <a:rPr lang="en-US" b="1" dirty="0"/>
              <a:t>Observe-Orient-Decide-Act (OODA) Loop is essential for coherent operations.</a:t>
            </a:r>
          </a:p>
          <a:p>
            <a:r>
              <a:rPr lang="en-US" i="1" u="sng" dirty="0"/>
              <a:t>Observe</a:t>
            </a:r>
            <a:r>
              <a:rPr lang="en-US" dirty="0"/>
              <a:t> includes direct sensing and communication inputs.</a:t>
            </a:r>
          </a:p>
          <a:p>
            <a:r>
              <a:rPr lang="en-US" i="1" u="sng" dirty="0"/>
              <a:t>Orientation</a:t>
            </a:r>
            <a:r>
              <a:rPr lang="en-US" dirty="0"/>
              <a:t> includes thorough Rules of Engagement (ROE) constraints and identification friend/foe/neutral/unknown (IFFNU) of all relevant contacts.</a:t>
            </a:r>
          </a:p>
          <a:p>
            <a:r>
              <a:rPr lang="en-US" i="1" u="sng" dirty="0"/>
              <a:t>Decision</a:t>
            </a:r>
            <a:r>
              <a:rPr lang="en-US" dirty="0"/>
              <a:t> logic of unmanned system tactics, techniques, procedures (TTP) includes authorization and confirmation by human supervisors, either in real-time or in advance, for critical steps leading to lethal force.</a:t>
            </a:r>
          </a:p>
          <a:p>
            <a:r>
              <a:rPr lang="en-US" i="1" u="sng" dirty="0"/>
              <a:t>Actions</a:t>
            </a:r>
            <a:r>
              <a:rPr lang="en-US" dirty="0"/>
              <a:t> in tandem with direct or intermittent human supervisory command enables effective Ethical Control of remote systems.</a:t>
            </a:r>
          </a:p>
          <a:p>
            <a:pPr marL="0" indent="0">
              <a:buNone/>
            </a:pPr>
            <a:r>
              <a:rPr lang="en-US" dirty="0"/>
              <a:t>Feedback loops are essential, generally leading to… </a:t>
            </a:r>
            <a:r>
              <a:rPr lang="en-US" i="1" dirty="0"/>
              <a:t>more effective operations.</a:t>
            </a:r>
            <a:endParaRPr lang="en-US" dirty="0"/>
          </a:p>
        </p:txBody>
      </p:sp>
      <p:sp>
        <p:nvSpPr>
          <p:cNvPr id="6" name="Slide Number Placeholder 5"/>
          <p:cNvSpPr>
            <a:spLocks noGrp="1"/>
          </p:cNvSpPr>
          <p:nvPr>
            <p:ph type="sldNum" sz="quarter" idx="12"/>
          </p:nvPr>
        </p:nvSpPr>
        <p:spPr>
          <a:xfrm>
            <a:off x="9391765" y="6356350"/>
            <a:ext cx="2743200" cy="365125"/>
          </a:xfrm>
        </p:spPr>
        <p:txBody>
          <a:bodyPr/>
          <a:lstStyle/>
          <a:p>
            <a:fld id="{B31A39DF-61A9-4ACA-B734-536BAC9BE44A}" type="slidenum">
              <a:rPr lang="en-US" smtClean="0"/>
              <a:t>49</a:t>
            </a:fld>
            <a:endParaRPr lang="en-US" dirty="0"/>
          </a:p>
        </p:txBody>
      </p:sp>
      <p:sp>
        <p:nvSpPr>
          <p:cNvPr id="4" name="Rectangle 3"/>
          <p:cNvSpPr/>
          <p:nvPr/>
        </p:nvSpPr>
        <p:spPr>
          <a:xfrm>
            <a:off x="625033" y="2401750"/>
            <a:ext cx="11147867" cy="52086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1178" y="6263815"/>
            <a:ext cx="11147867" cy="52086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10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Open-Source Licensing for Ethical Control</a:t>
            </a:r>
          </a:p>
        </p:txBody>
      </p:sp>
      <p:sp>
        <p:nvSpPr>
          <p:cNvPr id="3" name="Content Placeholder 2"/>
          <p:cNvSpPr>
            <a:spLocks noGrp="1"/>
          </p:cNvSpPr>
          <p:nvPr>
            <p:ph idx="1"/>
          </p:nvPr>
        </p:nvSpPr>
        <p:spPr>
          <a:xfrm>
            <a:off x="838200" y="1825624"/>
            <a:ext cx="10784840" cy="4687397"/>
          </a:xfrm>
        </p:spPr>
        <p:txBody>
          <a:bodyPr>
            <a:normAutofit fontScale="92500" lnSpcReduction="10000"/>
          </a:bodyPr>
          <a:lstStyle/>
          <a:p>
            <a:pPr marL="0" indent="0">
              <a:buNone/>
            </a:pPr>
            <a:r>
              <a:rPr lang="en-US" dirty="0"/>
              <a:t>All NPS work is published as open source with no restrictions on use.</a:t>
            </a:r>
          </a:p>
          <a:p>
            <a:r>
              <a:rPr lang="en-US" dirty="0">
                <a:hlinkClick r:id="rId3"/>
              </a:rPr>
              <a:t>https://savage.nps.edu/EthicalControl/license.html</a:t>
            </a:r>
            <a:r>
              <a:rPr lang="en-US" dirty="0"/>
              <a:t> (also </a:t>
            </a:r>
            <a:r>
              <a:rPr lang="en-US" dirty="0">
                <a:hlinkClick r:id="rId4"/>
              </a:rPr>
              <a:t>.txt</a:t>
            </a:r>
            <a:r>
              <a:rPr lang="en-US" dirty="0"/>
              <a:t>)</a:t>
            </a:r>
          </a:p>
          <a:p>
            <a:pPr marL="0" indent="0">
              <a:buNone/>
            </a:pPr>
            <a:endParaRPr lang="en-US" dirty="0"/>
          </a:p>
          <a:p>
            <a:pPr marL="0" indent="0">
              <a:buNone/>
            </a:pPr>
            <a:r>
              <a:rPr lang="en-US" dirty="0"/>
              <a:t>An excellent heuristic is to assume success – then what?</a:t>
            </a:r>
          </a:p>
          <a:p>
            <a:r>
              <a:rPr lang="en-US" dirty="0"/>
              <a:t>Ethical Control of unmanned systems is critically important worldwide.</a:t>
            </a:r>
          </a:p>
          <a:p>
            <a:r>
              <a:rPr lang="en-US" dirty="0"/>
              <a:t>Ethical Control must be unambiguously defined in order to be actionable by humans (military professionals) under all conditions facing U.S. military.</a:t>
            </a:r>
          </a:p>
          <a:p>
            <a:r>
              <a:rPr lang="en-US" dirty="0"/>
              <a:t>Ethical Control must be implementable across a totally diverse set of evolving unmanned and C2 systems (both open and closed) in order to be effective.</a:t>
            </a:r>
          </a:p>
          <a:p>
            <a:r>
              <a:rPr lang="en-US" dirty="0"/>
              <a:t>Ethical Control concepts, syntax definitions and semantic relationships for lethal/lifesaving force thus </a:t>
            </a:r>
            <a:r>
              <a:rPr lang="en-US" i="1" dirty="0"/>
              <a:t>cannot</a:t>
            </a:r>
            <a:r>
              <a:rPr lang="en-US" dirty="0"/>
              <a:t> be subject to proprietary restrictions.</a:t>
            </a:r>
          </a:p>
          <a:p>
            <a:pPr marL="0" indent="0">
              <a:buNone/>
            </a:pPr>
            <a:endParaRPr lang="en-US" dirty="0"/>
          </a:p>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a:t>
            </a:fld>
            <a:endParaRPr lang="en-US" dirty="0"/>
          </a:p>
        </p:txBody>
      </p:sp>
    </p:spTree>
    <p:extLst>
      <p:ext uri="{BB962C8B-B14F-4D97-AF65-F5344CB8AC3E}">
        <p14:creationId xmlns:p14="http://schemas.microsoft.com/office/powerpoint/2010/main" val="1408086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OODA Clarity for Mission Definitions</a:t>
            </a:r>
          </a:p>
        </p:txBody>
      </p:sp>
      <p:sp>
        <p:nvSpPr>
          <p:cNvPr id="3" name="Content Placeholder 2"/>
          <p:cNvSpPr>
            <a:spLocks noGrp="1"/>
          </p:cNvSpPr>
          <p:nvPr>
            <p:ph idx="1"/>
          </p:nvPr>
        </p:nvSpPr>
        <p:spPr>
          <a:xfrm>
            <a:off x="838199" y="1825624"/>
            <a:ext cx="10731760" cy="5032376"/>
          </a:xfrm>
        </p:spPr>
        <p:txBody>
          <a:bodyPr>
            <a:normAutofit lnSpcReduction="10000"/>
          </a:bodyPr>
          <a:lstStyle/>
          <a:p>
            <a:pPr marL="0" indent="0">
              <a:buNone/>
            </a:pPr>
            <a:r>
              <a:rPr lang="en-US" dirty="0"/>
              <a:t>Robot activity must complement, not contradict, human OODA loop.</a:t>
            </a:r>
          </a:p>
          <a:p>
            <a:r>
              <a:rPr lang="en-US" dirty="0"/>
              <a:t>Application of ROE and LOAC requirements can be confirmed present as part of mission definition, typically as </a:t>
            </a:r>
          </a:p>
          <a:p>
            <a:pPr lvl="1"/>
            <a:r>
              <a:rPr lang="en-US" dirty="0"/>
              <a:t>Goal success/failure criteria, preset authorities or time-outs for delegation, and</a:t>
            </a:r>
          </a:p>
          <a:p>
            <a:pPr lvl="1"/>
            <a:r>
              <a:rPr lang="en-US" dirty="0"/>
              <a:t>Constraints on conduct (safe zones, permission periods/requirements, etc.)</a:t>
            </a:r>
          </a:p>
          <a:p>
            <a:r>
              <a:rPr lang="en-US" dirty="0"/>
              <a:t>When human leaders confirm correct inclusion of ROE requirements in mission orders, they essentially perform an audit of doctrine and TTPs.</a:t>
            </a:r>
          </a:p>
          <a:p>
            <a:r>
              <a:rPr lang="en-US" dirty="0"/>
              <a:t>Similar audit confirmation can be applied to well-structured orders:</a:t>
            </a:r>
          </a:p>
          <a:p>
            <a:pPr lvl="1"/>
            <a:r>
              <a:rPr lang="en-US" dirty="0"/>
              <a:t>Autonomous Vehicle Command Language (AVCL) expresses well-defined goals,</a:t>
            </a:r>
          </a:p>
          <a:p>
            <a:pPr lvl="1"/>
            <a:r>
              <a:rPr lang="en-US" dirty="0"/>
              <a:t>Mission Execution Ontology (MEO) defines relationships and requirements,</a:t>
            </a:r>
          </a:p>
          <a:p>
            <a:pPr lvl="1"/>
            <a:r>
              <a:rPr lang="en-US" dirty="0"/>
              <a:t>SPARQL queries can be written to perform such logical-confirmation checks.</a:t>
            </a:r>
          </a:p>
          <a:p>
            <a:r>
              <a:rPr lang="en-US" dirty="0"/>
              <a:t>Resulting mission orders are thus coherent from OODA perspective.</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50</a:t>
            </a:fld>
            <a:endParaRPr lang="en-US"/>
          </a:p>
        </p:txBody>
      </p:sp>
    </p:spTree>
    <p:extLst>
      <p:ext uri="{BB962C8B-B14F-4D97-AF65-F5344CB8AC3E}">
        <p14:creationId xmlns:p14="http://schemas.microsoft.com/office/powerpoint/2010/main" val="1191564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management: principles</a:t>
            </a:r>
          </a:p>
        </p:txBody>
      </p:sp>
      <p:sp>
        <p:nvSpPr>
          <p:cNvPr id="3" name="Content Placeholder 2"/>
          <p:cNvSpPr>
            <a:spLocks noGrp="1"/>
          </p:cNvSpPr>
          <p:nvPr>
            <p:ph idx="1"/>
          </p:nvPr>
        </p:nvSpPr>
        <p:spPr>
          <a:xfrm>
            <a:off x="838200" y="1825624"/>
            <a:ext cx="10515600" cy="4575175"/>
          </a:xfrm>
        </p:spPr>
        <p:txBody>
          <a:bodyPr>
            <a:normAutofit/>
          </a:bodyPr>
          <a:lstStyle/>
          <a:p>
            <a:pPr marL="0" indent="0">
              <a:buNone/>
            </a:pPr>
            <a:r>
              <a:rPr lang="en-US" dirty="0"/>
              <a:t>Proper </a:t>
            </a:r>
            <a:r>
              <a:rPr lang="en-US" dirty="0">
                <a:hlinkClick r:id="rId3"/>
              </a:rPr>
              <a:t>algorithms</a:t>
            </a:r>
            <a:r>
              <a:rPr lang="en-US" dirty="0"/>
              <a:t> always includes one or more termination conditions.</a:t>
            </a:r>
          </a:p>
          <a:p>
            <a:r>
              <a:rPr lang="en-US" dirty="0"/>
              <a:t>Sequence of operations proceeds through a finite number of steps, otherwise the system is performing an </a:t>
            </a:r>
            <a:r>
              <a:rPr lang="en-US" dirty="0">
                <a:hlinkClick r:id="rId4"/>
              </a:rPr>
              <a:t>infinite loop</a:t>
            </a:r>
            <a:r>
              <a:rPr lang="en-US" dirty="0"/>
              <a:t> without end.</a:t>
            </a:r>
          </a:p>
          <a:p>
            <a:r>
              <a:rPr lang="en-US" dirty="0"/>
              <a:t>Infinite-loop sequencing or recursion is a common computational failure mode and must be protected against for reliable operations.</a:t>
            </a:r>
          </a:p>
          <a:p>
            <a:pPr marL="0" indent="0">
              <a:buNone/>
            </a:pPr>
            <a:r>
              <a:rPr lang="en-US" dirty="0"/>
              <a:t>Nevertheless a frequent characteristic of at-sea operations is to perform repeated tasks in an interactive fashion until complete…</a:t>
            </a:r>
          </a:p>
          <a:p>
            <a:r>
              <a:rPr lang="en-US" dirty="0"/>
              <a:t>Either via task success, or a terminating condition that forces halting.</a:t>
            </a:r>
          </a:p>
          <a:p>
            <a:pPr marL="0" indent="0">
              <a:buNone/>
            </a:pPr>
            <a:r>
              <a:rPr lang="en-US" dirty="0"/>
              <a:t>The presence of termination conditions can be verified in mission logic and also tested in simulation.</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51</a:t>
            </a:fld>
            <a:endParaRPr lang="en-US" dirty="0"/>
          </a:p>
        </p:txBody>
      </p:sp>
    </p:spTree>
    <p:extLst>
      <p:ext uri="{BB962C8B-B14F-4D97-AF65-F5344CB8AC3E}">
        <p14:creationId xmlns:p14="http://schemas.microsoft.com/office/powerpoint/2010/main" val="2926470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management: practice</a:t>
            </a:r>
          </a:p>
        </p:txBody>
      </p:sp>
      <p:sp>
        <p:nvSpPr>
          <p:cNvPr id="3" name="Content Placeholder 2"/>
          <p:cNvSpPr>
            <a:spLocks noGrp="1"/>
          </p:cNvSpPr>
          <p:nvPr>
            <p:ph idx="1"/>
          </p:nvPr>
        </p:nvSpPr>
        <p:spPr>
          <a:xfrm>
            <a:off x="838200" y="1825624"/>
            <a:ext cx="10710496" cy="4575175"/>
          </a:xfrm>
        </p:spPr>
        <p:txBody>
          <a:bodyPr>
            <a:normAutofit lnSpcReduction="10000"/>
          </a:bodyPr>
          <a:lstStyle/>
          <a:p>
            <a:pPr marL="0" indent="0">
              <a:buNone/>
            </a:pPr>
            <a:r>
              <a:rPr lang="en-US" dirty="0"/>
              <a:t>Example terminating conditions, some fixed/adaptive and some iterative/exceptional:</a:t>
            </a:r>
          </a:p>
          <a:p>
            <a:r>
              <a:rPr lang="en-US" dirty="0"/>
              <a:t>Reach maximum number of iterations.</a:t>
            </a:r>
          </a:p>
          <a:p>
            <a:r>
              <a:rPr lang="en-US" dirty="0"/>
              <a:t>Point of diminishing returns (e.g. unchanging search effectiveness).</a:t>
            </a:r>
          </a:p>
          <a:p>
            <a:r>
              <a:rPr lang="en-US" dirty="0"/>
              <a:t>Time-out deadline reached, or else no longer feasible to continue.</a:t>
            </a:r>
          </a:p>
          <a:p>
            <a:r>
              <a:rPr lang="en-US" dirty="0"/>
              <a:t>Insufficient power remains, conduct graceful shutdown for recovery.</a:t>
            </a:r>
          </a:p>
          <a:p>
            <a:r>
              <a:rPr lang="en-US" dirty="0"/>
              <a:t>Equipment damage or unexpected software failure; log and shutdown.</a:t>
            </a:r>
          </a:p>
          <a:p>
            <a:r>
              <a:rPr lang="en-US" dirty="0"/>
              <a:t>Interfering operational conditions (e.g. potential hazard to friendlies).</a:t>
            </a:r>
          </a:p>
          <a:p>
            <a:r>
              <a:rPr lang="en-US" dirty="0"/>
              <a:t>Human direction asserts higher priority and overrides decision logic.</a:t>
            </a:r>
          </a:p>
          <a:p>
            <a:pPr marL="0" indent="0">
              <a:buNone/>
            </a:pPr>
            <a:r>
              <a:rPr lang="en-US" b="1" i="1" dirty="0"/>
              <a:t>Future work: </a:t>
            </a:r>
            <a:r>
              <a:rPr lang="en-US" dirty="0"/>
              <a:t>expressing all these constraints precisely in AVCL missions.</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52</a:t>
            </a:fld>
            <a:endParaRPr lang="en-US" dirty="0"/>
          </a:p>
        </p:txBody>
      </p:sp>
    </p:spTree>
    <p:extLst>
      <p:ext uri="{BB962C8B-B14F-4D97-AF65-F5344CB8AC3E}">
        <p14:creationId xmlns:p14="http://schemas.microsoft.com/office/powerpoint/2010/main" val="3439864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Ethical Mission Development         1</a:t>
            </a:r>
          </a:p>
        </p:txBody>
      </p:sp>
      <p:sp>
        <p:nvSpPr>
          <p:cNvPr id="3" name="Content Placeholder 2"/>
          <p:cNvSpPr>
            <a:spLocks noGrp="1"/>
          </p:cNvSpPr>
          <p:nvPr>
            <p:ph idx="1"/>
          </p:nvPr>
        </p:nvSpPr>
        <p:spPr>
          <a:xfrm>
            <a:off x="838200" y="1825624"/>
            <a:ext cx="10565130" cy="4708525"/>
          </a:xfrm>
        </p:spPr>
        <p:txBody>
          <a:bodyPr>
            <a:normAutofit/>
          </a:bodyPr>
          <a:lstStyle/>
          <a:p>
            <a:pPr marL="0" indent="0">
              <a:buNone/>
            </a:pPr>
            <a:r>
              <a:rPr lang="en-US" dirty="0"/>
              <a:t>Progressive sophistication to test and evaluate Ethical Control design.</a:t>
            </a:r>
          </a:p>
          <a:p>
            <a:pPr marL="514350" indent="-514350">
              <a:buFont typeface="+mj-lt"/>
              <a:buAutoNum type="alphaLcPeriod"/>
            </a:pPr>
            <a:r>
              <a:rPr lang="en-US" i="1" dirty="0"/>
              <a:t>Sailor Overboard </a:t>
            </a:r>
            <a:r>
              <a:rPr lang="en-US" dirty="0"/>
              <a:t>for life-saving force under close coordination,</a:t>
            </a:r>
          </a:p>
          <a:p>
            <a:pPr marL="514350" indent="-514350">
              <a:buFont typeface="+mj-lt"/>
              <a:buAutoNum type="alphaLcPeriod"/>
            </a:pPr>
            <a:r>
              <a:rPr lang="en-US" i="1" dirty="0"/>
              <a:t>Lifeboat Tracking </a:t>
            </a:r>
            <a:r>
              <a:rPr lang="en-US" dirty="0"/>
              <a:t>for life-saving force under remote conditions,</a:t>
            </a:r>
          </a:p>
          <a:p>
            <a:pPr marL="514350" indent="-514350">
              <a:buFont typeface="+mj-lt"/>
              <a:buAutoNum type="alphaLcPeriod"/>
            </a:pPr>
            <a:r>
              <a:rPr lang="en-US" i="1" dirty="0"/>
              <a:t>Pirate Boats Seizing Merchant </a:t>
            </a:r>
            <a:r>
              <a:rPr lang="en-US" dirty="0"/>
              <a:t>for steady escalation to lethal force,</a:t>
            </a:r>
          </a:p>
          <a:p>
            <a:pPr marL="514350" indent="-514350">
              <a:buFont typeface="+mj-lt"/>
              <a:buAutoNum type="alphaLcPeriod"/>
            </a:pPr>
            <a:r>
              <a:rPr lang="en-US" i="1" dirty="0"/>
              <a:t>Robot Swarm Attacks Hospital Ship </a:t>
            </a:r>
            <a:r>
              <a:rPr lang="en-US" dirty="0"/>
              <a:t>to prevent hostile provocation of sense-decide-act vulnerabilities through Ethical Control safeguards.  Two variants show fundamental importance of ethical constraints.</a:t>
            </a:r>
          </a:p>
          <a:p>
            <a:pPr marL="0" indent="0">
              <a:buNone/>
            </a:pPr>
            <a:r>
              <a:rPr lang="en-US" dirty="0"/>
              <a:t>Demonstrating a range of functionality tests majority of Ethical Control capabilities that are currently envisioned.  These canonical capabilities also “set the stage” for further work on advanced problems of interest.</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53</a:t>
            </a:fld>
            <a:endParaRPr lang="en-US"/>
          </a:p>
        </p:txBody>
      </p:sp>
    </p:spTree>
    <p:extLst>
      <p:ext uri="{BB962C8B-B14F-4D97-AF65-F5344CB8AC3E}">
        <p14:creationId xmlns:p14="http://schemas.microsoft.com/office/powerpoint/2010/main" val="1214168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064"/>
          </a:xfrm>
        </p:spPr>
        <p:txBody>
          <a:bodyPr>
            <a:normAutofit/>
          </a:bodyPr>
          <a:lstStyle/>
          <a:p>
            <a:r>
              <a:rPr lang="en-US" sz="4000" dirty="0"/>
              <a:t>OODA Loops for Ethical Control Canonical Missions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34711715"/>
              </p:ext>
            </p:extLst>
          </p:nvPr>
        </p:nvGraphicFramePr>
        <p:xfrm>
          <a:off x="838200" y="1317566"/>
          <a:ext cx="10515600" cy="4816587"/>
        </p:xfrm>
        <a:graphic>
          <a:graphicData uri="http://schemas.openxmlformats.org/drawingml/2006/table">
            <a:tbl>
              <a:tblPr firstRow="1" bandRow="1">
                <a:tableStyleId>{5C22544A-7EE6-4342-B048-85BDC9FD1C3A}</a:tableStyleId>
              </a:tblPr>
              <a:tblGrid>
                <a:gridCol w="2161592">
                  <a:extLst>
                    <a:ext uri="{9D8B030D-6E8A-4147-A177-3AD203B41FA5}">
                      <a16:colId xmlns:a16="http://schemas.microsoft.com/office/drawing/2014/main" val="145091262"/>
                    </a:ext>
                  </a:extLst>
                </a:gridCol>
                <a:gridCol w="1725993">
                  <a:extLst>
                    <a:ext uri="{9D8B030D-6E8A-4147-A177-3AD203B41FA5}">
                      <a16:colId xmlns:a16="http://schemas.microsoft.com/office/drawing/2014/main" val="106949891"/>
                    </a:ext>
                  </a:extLst>
                </a:gridCol>
                <a:gridCol w="2132215">
                  <a:extLst>
                    <a:ext uri="{9D8B030D-6E8A-4147-A177-3AD203B41FA5}">
                      <a16:colId xmlns:a16="http://schemas.microsoft.com/office/drawing/2014/main" val="1535127715"/>
                    </a:ext>
                  </a:extLst>
                </a:gridCol>
                <a:gridCol w="2392680">
                  <a:extLst>
                    <a:ext uri="{9D8B030D-6E8A-4147-A177-3AD203B41FA5}">
                      <a16:colId xmlns:a16="http://schemas.microsoft.com/office/drawing/2014/main" val="720584659"/>
                    </a:ext>
                  </a:extLst>
                </a:gridCol>
                <a:gridCol w="2103120">
                  <a:extLst>
                    <a:ext uri="{9D8B030D-6E8A-4147-A177-3AD203B41FA5}">
                      <a16:colId xmlns:a16="http://schemas.microsoft.com/office/drawing/2014/main" val="870044749"/>
                    </a:ext>
                  </a:extLst>
                </a:gridCol>
              </a:tblGrid>
              <a:tr h="793227">
                <a:tc>
                  <a:txBody>
                    <a:bodyPr/>
                    <a:lstStyle/>
                    <a:p>
                      <a:pPr algn="ctr"/>
                      <a:r>
                        <a:rPr lang="en-US" dirty="0"/>
                        <a:t>Ethical Control OODA Loops</a:t>
                      </a:r>
                    </a:p>
                  </a:txBody>
                  <a:tcPr/>
                </a:tc>
                <a:tc>
                  <a:txBody>
                    <a:bodyPr/>
                    <a:lstStyle/>
                    <a:p>
                      <a:pPr algn="ctr"/>
                      <a:endParaRPr lang="en-US" dirty="0"/>
                    </a:p>
                    <a:p>
                      <a:pPr algn="ctr"/>
                      <a:r>
                        <a:rPr lang="en-US" dirty="0"/>
                        <a:t>Observe</a:t>
                      </a:r>
                    </a:p>
                  </a:txBody>
                  <a:tcPr/>
                </a:tc>
                <a:tc>
                  <a:txBody>
                    <a:bodyPr/>
                    <a:lstStyle/>
                    <a:p>
                      <a:pPr algn="ctr"/>
                      <a:endParaRPr lang="en-US" dirty="0"/>
                    </a:p>
                    <a:p>
                      <a:pPr algn="ctr"/>
                      <a:r>
                        <a:rPr lang="en-US" dirty="0"/>
                        <a:t>Orient</a:t>
                      </a:r>
                    </a:p>
                  </a:txBody>
                  <a:tcPr/>
                </a:tc>
                <a:tc>
                  <a:txBody>
                    <a:bodyPr/>
                    <a:lstStyle/>
                    <a:p>
                      <a:pPr algn="ctr"/>
                      <a:endParaRPr lang="en-US" dirty="0"/>
                    </a:p>
                    <a:p>
                      <a:pPr algn="ctr"/>
                      <a:r>
                        <a:rPr lang="en-US" dirty="0"/>
                        <a:t>Decide</a:t>
                      </a:r>
                    </a:p>
                  </a:txBody>
                  <a:tcPr/>
                </a:tc>
                <a:tc>
                  <a:txBody>
                    <a:bodyPr/>
                    <a:lstStyle/>
                    <a:p>
                      <a:pPr algn="ctr"/>
                      <a:endParaRPr lang="en-US" dirty="0"/>
                    </a:p>
                    <a:p>
                      <a:pPr algn="ctr"/>
                      <a:r>
                        <a:rPr lang="en-US" dirty="0"/>
                        <a:t>Act</a:t>
                      </a:r>
                    </a:p>
                  </a:txBody>
                  <a:tcPr/>
                </a:tc>
                <a:extLst>
                  <a:ext uri="{0D108BD9-81ED-4DB2-BD59-A6C34878D82A}">
                    <a16:rowId xmlns:a16="http://schemas.microsoft.com/office/drawing/2014/main" val="3288537313"/>
                  </a:ext>
                </a:extLst>
              </a:tr>
              <a:tr h="459568">
                <a:tc>
                  <a:txBody>
                    <a:bodyPr/>
                    <a:lstStyle/>
                    <a:p>
                      <a:r>
                        <a:rPr lang="en-US" dirty="0"/>
                        <a:t>Sailor Overboard</a:t>
                      </a:r>
                    </a:p>
                  </a:txBody>
                  <a:tcPr/>
                </a:tc>
                <a:tc>
                  <a:txBody>
                    <a:bodyPr/>
                    <a:lstStyle/>
                    <a:p>
                      <a:r>
                        <a:rPr lang="en-US" dirty="0"/>
                        <a:t>Find Sailor</a:t>
                      </a:r>
                    </a:p>
                  </a:txBody>
                  <a:tcPr/>
                </a:tc>
                <a:tc>
                  <a:txBody>
                    <a:bodyPr/>
                    <a:lstStyle/>
                    <a:p>
                      <a:r>
                        <a:rPr lang="en-US" dirty="0"/>
                        <a:t>Report status</a:t>
                      </a:r>
                    </a:p>
                  </a:txBody>
                  <a:tcPr/>
                </a:tc>
                <a:tc>
                  <a:txBody>
                    <a:bodyPr/>
                    <a:lstStyle/>
                    <a:p>
                      <a:r>
                        <a:rPr lang="en-US" dirty="0"/>
                        <a:t>Avoid</a:t>
                      </a:r>
                      <a:r>
                        <a:rPr lang="en-US" baseline="0" dirty="0"/>
                        <a:t> interference</a:t>
                      </a:r>
                      <a:endParaRPr lang="en-US" dirty="0"/>
                    </a:p>
                  </a:txBody>
                  <a:tcPr/>
                </a:tc>
                <a:tc>
                  <a:txBody>
                    <a:bodyPr/>
                    <a:lstStyle/>
                    <a:p>
                      <a:r>
                        <a:rPr lang="en-US" dirty="0"/>
                        <a:t>Track sailor</a:t>
                      </a:r>
                      <a:r>
                        <a:rPr lang="en-US" baseline="0" dirty="0"/>
                        <a:t> until rescued or relieved</a:t>
                      </a:r>
                      <a:endParaRPr lang="en-US" dirty="0"/>
                    </a:p>
                  </a:txBody>
                  <a:tcPr/>
                </a:tc>
                <a:extLst>
                  <a:ext uri="{0D108BD9-81ED-4DB2-BD59-A6C34878D82A}">
                    <a16:rowId xmlns:a16="http://schemas.microsoft.com/office/drawing/2014/main" val="3137625694"/>
                  </a:ext>
                </a:extLst>
              </a:tr>
              <a:tr h="459568">
                <a:tc>
                  <a:txBody>
                    <a:bodyPr/>
                    <a:lstStyle/>
                    <a:p>
                      <a:r>
                        <a:rPr lang="en-US" dirty="0"/>
                        <a:t>Lifeboat Rescue</a:t>
                      </a:r>
                    </a:p>
                  </a:txBody>
                  <a:tcPr/>
                </a:tc>
                <a:tc>
                  <a:txBody>
                    <a:bodyPr/>
                    <a:lstStyle/>
                    <a:p>
                      <a:r>
                        <a:rPr lang="en-US" dirty="0"/>
                        <a:t>Find Lifeboat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 status</a:t>
                      </a:r>
                    </a:p>
                    <a:p>
                      <a:endParaRPr lang="en-US" dirty="0"/>
                    </a:p>
                  </a:txBody>
                  <a:tcPr/>
                </a:tc>
                <a:tc>
                  <a:txBody>
                    <a:bodyPr/>
                    <a:lstStyle/>
                    <a:p>
                      <a:r>
                        <a:rPr lang="en-US" dirty="0"/>
                        <a:t>Two-way communication</a:t>
                      </a:r>
                    </a:p>
                  </a:txBody>
                  <a:tcPr/>
                </a:tc>
                <a:tc>
                  <a:txBody>
                    <a:bodyPr/>
                    <a:lstStyle/>
                    <a:p>
                      <a:r>
                        <a:rPr lang="en-US" dirty="0"/>
                        <a:t>Track life raft until relieved</a:t>
                      </a:r>
                    </a:p>
                  </a:txBody>
                  <a:tcPr/>
                </a:tc>
                <a:extLst>
                  <a:ext uri="{0D108BD9-81ED-4DB2-BD59-A6C34878D82A}">
                    <a16:rowId xmlns:a16="http://schemas.microsoft.com/office/drawing/2014/main" val="126752467"/>
                  </a:ext>
                </a:extLst>
              </a:tr>
              <a:tr h="459568">
                <a:tc>
                  <a:txBody>
                    <a:bodyPr/>
                    <a:lstStyle/>
                    <a:p>
                      <a:r>
                        <a:rPr lang="en-US" dirty="0"/>
                        <a:t>Pirate Seizure of Merchant</a:t>
                      </a:r>
                      <a:r>
                        <a:rPr lang="en-US" baseline="0" dirty="0"/>
                        <a:t> Ship</a:t>
                      </a:r>
                    </a:p>
                  </a:txBody>
                  <a:tcPr/>
                </a:tc>
                <a:tc>
                  <a:txBody>
                    <a:bodyPr/>
                    <a:lstStyle/>
                    <a:p>
                      <a:r>
                        <a:rPr lang="en-US" dirty="0"/>
                        <a:t>Find merchant ship, pirate small boats</a:t>
                      </a:r>
                    </a:p>
                  </a:txBody>
                  <a:tcPr/>
                </a:tc>
                <a:tc>
                  <a:txBody>
                    <a:bodyPr/>
                    <a:lstStyle/>
                    <a:p>
                      <a:r>
                        <a:rPr lang="en-US" dirty="0"/>
                        <a:t>Identity</a:t>
                      </a:r>
                      <a:r>
                        <a:rPr lang="en-US" baseline="0" dirty="0"/>
                        <a:t> Friend Foe Neutral Unknown (</a:t>
                      </a:r>
                      <a:r>
                        <a:rPr lang="en-US" dirty="0"/>
                        <a:t>IFFNU)</a:t>
                      </a:r>
                    </a:p>
                    <a:p>
                      <a:r>
                        <a:rPr lang="en-US" dirty="0"/>
                        <a:t>Issue warnings</a:t>
                      </a:r>
                    </a:p>
                  </a:txBody>
                  <a:tcPr/>
                </a:tc>
                <a:tc>
                  <a:txBody>
                    <a:bodyPr/>
                    <a:lstStyle/>
                    <a:p>
                      <a:r>
                        <a:rPr lang="en-US" dirty="0"/>
                        <a:t>Human commander authorization to use lethal force</a:t>
                      </a:r>
                    </a:p>
                  </a:txBody>
                  <a:tcPr/>
                </a:tc>
                <a:tc>
                  <a:txBody>
                    <a:bodyPr/>
                    <a:lstStyle/>
                    <a:p>
                      <a:r>
                        <a:rPr lang="en-US" dirty="0"/>
                        <a:t>Attack to defend ship if provoked, stay with merchant</a:t>
                      </a:r>
                    </a:p>
                  </a:txBody>
                  <a:tcPr/>
                </a:tc>
                <a:extLst>
                  <a:ext uri="{0D108BD9-81ED-4DB2-BD59-A6C34878D82A}">
                    <a16:rowId xmlns:a16="http://schemas.microsoft.com/office/drawing/2014/main" val="4062567700"/>
                  </a:ext>
                </a:extLst>
              </a:tr>
              <a:tr h="459568">
                <a:tc>
                  <a:txBody>
                    <a:bodyPr/>
                    <a:lstStyle/>
                    <a:p>
                      <a:r>
                        <a:rPr lang="en-US" dirty="0"/>
                        <a:t>Hospital Ship </a:t>
                      </a:r>
                    </a:p>
                    <a:p>
                      <a:r>
                        <a:rPr lang="en-US" baseline="0" dirty="0"/>
                        <a:t>Swarm Attack</a:t>
                      </a:r>
                    </a:p>
                  </a:txBody>
                  <a:tcPr/>
                </a:tc>
                <a:tc>
                  <a:txBody>
                    <a:bodyPr/>
                    <a:lstStyle/>
                    <a:p>
                      <a:r>
                        <a:rPr lang="en-US" dirty="0"/>
                        <a:t>EM threat signals detected</a:t>
                      </a:r>
                    </a:p>
                  </a:txBody>
                  <a:tcPr/>
                </a:tc>
                <a:tc>
                  <a:txBody>
                    <a:bodyPr/>
                    <a:lstStyle/>
                    <a:p>
                      <a:r>
                        <a:rPr lang="en-US" dirty="0"/>
                        <a:t>(no orientation step</a:t>
                      </a:r>
                      <a:r>
                        <a:rPr lang="en-US" baseline="0" dirty="0"/>
                        <a:t> in Sense Decide Act)</a:t>
                      </a:r>
                      <a:endParaRPr lang="en-US" dirty="0"/>
                    </a:p>
                  </a:txBody>
                  <a:tcPr/>
                </a:tc>
                <a:tc>
                  <a:txBody>
                    <a:bodyPr/>
                    <a:lstStyle/>
                    <a:p>
                      <a:r>
                        <a:rPr lang="en-US" dirty="0"/>
                        <a:t>Reflex-response weapons attack</a:t>
                      </a:r>
                    </a:p>
                  </a:txBody>
                  <a:tcPr/>
                </a:tc>
                <a:tc>
                  <a:txBody>
                    <a:bodyPr/>
                    <a:lstStyle/>
                    <a:p>
                      <a:r>
                        <a:rPr lang="en-US" dirty="0"/>
                        <a:t>Mistaken attack on friendly =</a:t>
                      </a:r>
                      <a:r>
                        <a:rPr lang="en-US" baseline="0" dirty="0"/>
                        <a:t> war crime</a:t>
                      </a:r>
                      <a:endParaRPr lang="en-US" dirty="0"/>
                    </a:p>
                  </a:txBody>
                  <a:tcPr/>
                </a:tc>
                <a:extLst>
                  <a:ext uri="{0D108BD9-81ED-4DB2-BD59-A6C34878D82A}">
                    <a16:rowId xmlns:a16="http://schemas.microsoft.com/office/drawing/2014/main" val="2160330361"/>
                  </a:ext>
                </a:extLst>
              </a:tr>
              <a:tr h="459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Hospital Ship Defense detects  spoofing anti-pattern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 threat signals detected</a:t>
                      </a:r>
                    </a:p>
                  </a:txBody>
                  <a:tcPr/>
                </a:tc>
                <a:tc>
                  <a:txBody>
                    <a:bodyPr/>
                    <a:lstStyle/>
                    <a:p>
                      <a:r>
                        <a:rPr lang="en-US" dirty="0"/>
                        <a:t>IFFNU </a:t>
                      </a:r>
                    </a:p>
                    <a:p>
                      <a:r>
                        <a:rPr lang="en-US" dirty="0"/>
                        <a:t>including correlation</a:t>
                      </a:r>
                    </a:p>
                  </a:txBody>
                  <a:tcPr/>
                </a:tc>
                <a:tc>
                  <a:txBody>
                    <a:bodyPr/>
                    <a:lstStyle/>
                    <a:p>
                      <a:r>
                        <a:rPr lang="en-US" dirty="0"/>
                        <a:t>Human requirement for lethal force</a:t>
                      </a:r>
                      <a:r>
                        <a:rPr lang="en-US" baseline="0" dirty="0"/>
                        <a:t> </a:t>
                      </a:r>
                      <a:r>
                        <a:rPr lang="en-US" dirty="0"/>
                        <a:t>unmet, attack avoided</a:t>
                      </a:r>
                    </a:p>
                  </a:txBody>
                  <a:tcPr/>
                </a:tc>
                <a:tc>
                  <a:txBody>
                    <a:bodyPr/>
                    <a:lstStyle/>
                    <a:p>
                      <a:r>
                        <a:rPr lang="en-US" dirty="0"/>
                        <a:t>Report threat alert, commence search for hostile actors</a:t>
                      </a:r>
                    </a:p>
                  </a:txBody>
                  <a:tcPr/>
                </a:tc>
                <a:extLst>
                  <a:ext uri="{0D108BD9-81ED-4DB2-BD59-A6C34878D82A}">
                    <a16:rowId xmlns:a16="http://schemas.microsoft.com/office/drawing/2014/main" val="1112670816"/>
                  </a:ext>
                </a:extLst>
              </a:tr>
            </a:tbl>
          </a:graphicData>
        </a:graphic>
      </p:graphicFrame>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54</a:t>
            </a:fld>
            <a:endParaRPr lang="en-US"/>
          </a:p>
        </p:txBody>
      </p:sp>
    </p:spTree>
    <p:extLst>
      <p:ext uri="{BB962C8B-B14F-4D97-AF65-F5344CB8AC3E}">
        <p14:creationId xmlns:p14="http://schemas.microsoft.com/office/powerpoint/2010/main" val="3108488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Ethical Mission Development         2</a:t>
            </a:r>
          </a:p>
        </p:txBody>
      </p:sp>
      <p:sp>
        <p:nvSpPr>
          <p:cNvPr id="3" name="Content Placeholder 2"/>
          <p:cNvSpPr>
            <a:spLocks noGrp="1"/>
          </p:cNvSpPr>
          <p:nvPr>
            <p:ph idx="1"/>
          </p:nvPr>
        </p:nvSpPr>
        <p:spPr>
          <a:xfrm>
            <a:off x="838199" y="1825624"/>
            <a:ext cx="10515601" cy="4761865"/>
          </a:xfrm>
        </p:spPr>
        <p:txBody>
          <a:bodyPr>
            <a:normAutofit fontScale="92500"/>
          </a:bodyPr>
          <a:lstStyle/>
          <a:p>
            <a:pPr marL="0" indent="0">
              <a:buNone/>
            </a:pPr>
            <a:r>
              <a:rPr lang="en-US" dirty="0"/>
              <a:t>Next steps: completing this initial set of missions is expected to</a:t>
            </a:r>
          </a:p>
          <a:p>
            <a:r>
              <a:rPr lang="en-US" dirty="0"/>
              <a:t>Demonstrate both logical soundness and human comprehensibility of Ethical Control methodology, for both life-saving and lethal force.</a:t>
            </a:r>
          </a:p>
          <a:p>
            <a:r>
              <a:rPr lang="en-US" dirty="0"/>
              <a:t>“Tune up” AVCL vocabulary for mission orders, revealing good practices and repeatable design patterns for common activities in diverse missions.</a:t>
            </a:r>
          </a:p>
          <a:p>
            <a:r>
              <a:rPr lang="en-US" dirty="0"/>
              <a:t>Translation of AVCL missions into corresponding MEO representations to allow deeper semantic validation of correctness of ethical constraints.</a:t>
            </a:r>
          </a:p>
          <a:p>
            <a:r>
              <a:rPr lang="en-US" dirty="0"/>
              <a:t>Performing AVCL missions in AUV Workbench tool is expected to show mission execution working in simulation, or else reveal hidden flaws.</a:t>
            </a:r>
          </a:p>
          <a:p>
            <a:r>
              <a:rPr lang="en-US" b="1" i="1" dirty="0"/>
              <a:t>Future work: </a:t>
            </a:r>
            <a:r>
              <a:rPr lang="en-US" dirty="0"/>
              <a:t>prepare for comprehensive testing of unmanned systems across range of requirements necessary for afloat operational qualification.</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55</a:t>
            </a:fld>
            <a:endParaRPr lang="en-US"/>
          </a:p>
        </p:txBody>
      </p:sp>
    </p:spTree>
    <p:extLst>
      <p:ext uri="{BB962C8B-B14F-4D97-AF65-F5344CB8AC3E}">
        <p14:creationId xmlns:p14="http://schemas.microsoft.com/office/powerpoint/2010/main" val="2111706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25851" cy="1325563"/>
          </a:xfrm>
        </p:spPr>
        <p:txBody>
          <a:bodyPr>
            <a:normAutofit/>
          </a:bodyPr>
          <a:lstStyle/>
          <a:p>
            <a:r>
              <a:rPr lang="en-US" sz="4200" dirty="0"/>
              <a:t>Tactical span of control for ship with many robots</a:t>
            </a:r>
          </a:p>
        </p:txBody>
      </p:sp>
      <p:sp>
        <p:nvSpPr>
          <p:cNvPr id="3" name="Content Placeholder 2"/>
          <p:cNvSpPr>
            <a:spLocks noGrp="1"/>
          </p:cNvSpPr>
          <p:nvPr>
            <p:ph idx="1"/>
          </p:nvPr>
        </p:nvSpPr>
        <p:spPr>
          <a:xfrm>
            <a:off x="838200" y="1825625"/>
            <a:ext cx="10515600" cy="4847180"/>
          </a:xfrm>
        </p:spPr>
        <p:txBody>
          <a:bodyPr>
            <a:normAutofit/>
          </a:bodyPr>
          <a:lstStyle/>
          <a:p>
            <a:r>
              <a:rPr lang="en-US" dirty="0">
                <a:hlinkClick r:id="rId3"/>
              </a:rPr>
              <a:t>Span of control</a:t>
            </a:r>
            <a:r>
              <a:rPr lang="en-US" dirty="0"/>
              <a:t> is number of subordinates reporting to a supervisor.</a:t>
            </a:r>
          </a:p>
          <a:p>
            <a:pPr lvl="1"/>
            <a:r>
              <a:rPr lang="en-US" dirty="0"/>
              <a:t>Classic definition from business management, also applies to leadership.</a:t>
            </a:r>
          </a:p>
          <a:p>
            <a:r>
              <a:rPr lang="en-US" dirty="0"/>
              <a:t>In effect, multiple offboard unmanned systems supervised by a ship comprise its span of control across the tactical battlespace.</a:t>
            </a:r>
          </a:p>
          <a:p>
            <a:r>
              <a:rPr lang="en-US" dirty="0"/>
              <a:t>Greater tactical presence across distances of time and space means ship commanders have greater ability to influence their local theater.</a:t>
            </a:r>
          </a:p>
          <a:p>
            <a:r>
              <a:rPr lang="en-US" dirty="0"/>
              <a:t>Clear mission guidance on human-checkpoint requirements reduces dependency on communication links (i.e. Network Optional Warfare).</a:t>
            </a:r>
          </a:p>
          <a:p>
            <a:r>
              <a:rPr lang="en-US" dirty="0"/>
              <a:t>Next diagram illustrates how such increased ability to project power enables ship to maintain chosen standoff location while nevertheless focusing direct attention and actions in multiple locations at once.</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56</a:t>
            </a:fld>
            <a:endParaRPr lang="en-US"/>
          </a:p>
        </p:txBody>
      </p:sp>
    </p:spTree>
    <p:extLst>
      <p:ext uri="{BB962C8B-B14F-4D97-AF65-F5344CB8AC3E}">
        <p14:creationId xmlns:p14="http://schemas.microsoft.com/office/powerpoint/2010/main" val="724208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07" y="365125"/>
            <a:ext cx="7414954" cy="1325563"/>
          </a:xfrm>
        </p:spPr>
        <p:txBody>
          <a:bodyPr/>
          <a:lstStyle/>
          <a:p>
            <a:r>
              <a:rPr lang="en-US" dirty="0"/>
              <a:t>Ship response dilemma</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1931" y="41564"/>
            <a:ext cx="10612656" cy="6634514"/>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57</a:t>
            </a:fld>
            <a:endParaRPr lang="en-US"/>
          </a:p>
        </p:txBody>
      </p:sp>
    </p:spTree>
    <p:extLst>
      <p:ext uri="{BB962C8B-B14F-4D97-AF65-F5344CB8AC3E}">
        <p14:creationId xmlns:p14="http://schemas.microsoft.com/office/powerpoint/2010/main" val="2923114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257" y="1695742"/>
            <a:ext cx="10515600" cy="2852737"/>
          </a:xfrm>
        </p:spPr>
        <p:txBody>
          <a:bodyPr/>
          <a:lstStyle/>
          <a:p>
            <a:r>
              <a:rPr lang="en-US" dirty="0"/>
              <a:t>Exemplar Missions</a:t>
            </a:r>
          </a:p>
        </p:txBody>
      </p:sp>
      <p:sp>
        <p:nvSpPr>
          <p:cNvPr id="4" name="Text Placeholder 3"/>
          <p:cNvSpPr>
            <a:spLocks noGrp="1"/>
          </p:cNvSpPr>
          <p:nvPr>
            <p:ph type="body" idx="1"/>
          </p:nvPr>
        </p:nvSpPr>
        <p:spPr>
          <a:xfrm>
            <a:off x="575257" y="4949890"/>
            <a:ext cx="11232632" cy="1637946"/>
          </a:xfrm>
        </p:spPr>
        <p:txBody>
          <a:bodyPr>
            <a:noAutofit/>
          </a:bodyPr>
          <a:lstStyle/>
          <a:p>
            <a:r>
              <a:rPr lang="en-US" sz="3600" dirty="0"/>
              <a:t>Unmanned systems working in tandem with human forces, authorized by commander for life-saving or lethal force, can handle progressive challenges in distance and time.</a:t>
            </a:r>
          </a:p>
        </p:txBody>
      </p:sp>
      <p:sp>
        <p:nvSpPr>
          <p:cNvPr id="5" name="Action Button: End 4">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58</a:t>
            </a:fld>
            <a:endParaRPr lang="en-US"/>
          </a:p>
        </p:txBody>
      </p:sp>
    </p:spTree>
    <p:extLst>
      <p:ext uri="{BB962C8B-B14F-4D97-AF65-F5344CB8AC3E}">
        <p14:creationId xmlns:p14="http://schemas.microsoft.com/office/powerpoint/2010/main" val="2286778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Catalog of Exemplar Missions</a:t>
            </a:r>
          </a:p>
        </p:txBody>
      </p:sp>
      <p:sp>
        <p:nvSpPr>
          <p:cNvPr id="6" name="Content Placeholder 5"/>
          <p:cNvSpPr>
            <a:spLocks noGrp="1"/>
          </p:cNvSpPr>
          <p:nvPr>
            <p:ph sz="half" idx="1"/>
          </p:nvPr>
        </p:nvSpPr>
        <p:spPr>
          <a:xfrm>
            <a:off x="838200" y="1825624"/>
            <a:ext cx="4922520" cy="4796849"/>
          </a:xfrm>
        </p:spPr>
        <p:txBody>
          <a:bodyPr>
            <a:normAutofit lnSpcReduction="10000"/>
          </a:bodyPr>
          <a:lstStyle/>
          <a:p>
            <a:pPr marL="0" indent="0">
              <a:buNone/>
            </a:pPr>
            <a:r>
              <a:rPr lang="en-US" u="sng" dirty="0"/>
              <a:t>Structure for each section</a:t>
            </a:r>
          </a:p>
          <a:p>
            <a:pPr>
              <a:spcBef>
                <a:spcPts val="1800"/>
              </a:spcBef>
            </a:pPr>
            <a:r>
              <a:rPr lang="en-US" dirty="0"/>
              <a:t>Design and Description</a:t>
            </a:r>
          </a:p>
          <a:p>
            <a:r>
              <a:rPr lang="en-US" dirty="0"/>
              <a:t>Mission decision-flow diagram</a:t>
            </a:r>
          </a:p>
          <a:p>
            <a:r>
              <a:rPr lang="en-US" dirty="0"/>
              <a:t>AVCL implementation source: version control, XML Spy table</a:t>
            </a:r>
          </a:p>
          <a:p>
            <a:r>
              <a:rPr lang="en-US" dirty="0"/>
              <a:t>Semantic Web Mission MEO .</a:t>
            </a:r>
            <a:r>
              <a:rPr lang="en-US" dirty="0" err="1"/>
              <a:t>ttl</a:t>
            </a:r>
            <a:r>
              <a:rPr lang="en-US" dirty="0"/>
              <a:t> Turtle representation</a:t>
            </a:r>
          </a:p>
          <a:p>
            <a:r>
              <a:rPr lang="en-US" dirty="0"/>
              <a:t>SPARQL semantic queries</a:t>
            </a:r>
          </a:p>
          <a:p>
            <a:r>
              <a:rPr lang="en-US" dirty="0"/>
              <a:t>Lisp and Prolog autocode</a:t>
            </a:r>
          </a:p>
          <a:p>
            <a:r>
              <a:rPr lang="en-US" dirty="0"/>
              <a:t>AUVW simulation </a:t>
            </a:r>
          </a:p>
          <a:p>
            <a:endParaRPr lang="en-US" dirty="0"/>
          </a:p>
        </p:txBody>
      </p:sp>
      <p:sp>
        <p:nvSpPr>
          <p:cNvPr id="7" name="Content Placeholder 6"/>
          <p:cNvSpPr>
            <a:spLocks noGrp="1"/>
          </p:cNvSpPr>
          <p:nvPr>
            <p:ph sz="half" idx="2"/>
          </p:nvPr>
        </p:nvSpPr>
        <p:spPr>
          <a:xfrm>
            <a:off x="6173585" y="1825625"/>
            <a:ext cx="5555674" cy="4351338"/>
          </a:xfrm>
        </p:spPr>
        <p:txBody>
          <a:bodyPr>
            <a:normAutofit lnSpcReduction="10000"/>
          </a:bodyPr>
          <a:lstStyle/>
          <a:p>
            <a:r>
              <a:rPr lang="en-US" dirty="0">
                <a:hlinkClick r:id="rId3" action="ppaction://hlinksldjump"/>
              </a:rPr>
              <a:t>Sailor Overboard</a:t>
            </a:r>
            <a:endParaRPr lang="en-US" dirty="0"/>
          </a:p>
          <a:p>
            <a:endParaRPr lang="en-US" dirty="0"/>
          </a:p>
          <a:p>
            <a:r>
              <a:rPr lang="en-US" dirty="0">
                <a:hlinkClick r:id="rId4" action="ppaction://hlinksldjump"/>
              </a:rPr>
              <a:t>Lifeboat Tracking</a:t>
            </a:r>
            <a:endParaRPr lang="en-US" dirty="0"/>
          </a:p>
          <a:p>
            <a:endParaRPr lang="en-US" dirty="0"/>
          </a:p>
          <a:p>
            <a:r>
              <a:rPr lang="en-US" dirty="0">
                <a:hlinkClick r:id="rId5" action="ppaction://hlinksldjump"/>
              </a:rPr>
              <a:t>Pirates Seizing Merchant Ship</a:t>
            </a:r>
            <a:endParaRPr lang="en-US" dirty="0"/>
          </a:p>
          <a:p>
            <a:endParaRPr lang="en-US" dirty="0"/>
          </a:p>
          <a:p>
            <a:r>
              <a:rPr lang="en-US" dirty="0">
                <a:hlinkClick r:id="rId6" action="ppaction://hlinksldjump"/>
              </a:rPr>
              <a:t>Hospital Ship EM Decoy Scenario</a:t>
            </a:r>
            <a:r>
              <a:rPr lang="en-US" dirty="0"/>
              <a:t> compares Sense-Decide-Act vs. Observe-Orient-Decide-Act (OODA)</a:t>
            </a:r>
          </a:p>
          <a:p>
            <a:pPr marL="0" indent="0">
              <a:buNone/>
            </a:pPr>
            <a:endParaRPr lang="en-US" dirty="0"/>
          </a:p>
        </p:txBody>
      </p:sp>
      <p:sp>
        <p:nvSpPr>
          <p:cNvPr id="8" name="Action Button: End 7">
            <a:hlinkClick r:id="rId7"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59</a:t>
            </a:fld>
            <a:endParaRPr lang="en-US"/>
          </a:p>
        </p:txBody>
      </p:sp>
    </p:spTree>
    <p:extLst>
      <p:ext uri="{BB962C8B-B14F-4D97-AF65-F5344CB8AC3E}">
        <p14:creationId xmlns:p14="http://schemas.microsoft.com/office/powerpoint/2010/main" val="191507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948" y="1756392"/>
            <a:ext cx="10515600" cy="2355638"/>
          </a:xfrm>
        </p:spPr>
        <p:txBody>
          <a:bodyPr/>
          <a:lstStyle/>
          <a:p>
            <a:r>
              <a:rPr lang="en-US" dirty="0"/>
              <a:t>Background History</a:t>
            </a:r>
          </a:p>
        </p:txBody>
      </p:sp>
      <p:sp>
        <p:nvSpPr>
          <p:cNvPr id="4" name="Text Placeholder 3"/>
          <p:cNvSpPr>
            <a:spLocks noGrp="1"/>
          </p:cNvSpPr>
          <p:nvPr>
            <p:ph type="body" idx="1"/>
          </p:nvPr>
        </p:nvSpPr>
        <p:spPr>
          <a:xfrm>
            <a:off x="495948" y="4549833"/>
            <a:ext cx="11409914" cy="2039389"/>
          </a:xfrm>
        </p:spPr>
        <p:txBody>
          <a:bodyPr>
            <a:noAutofit/>
          </a:bodyPr>
          <a:lstStyle/>
          <a:p>
            <a:r>
              <a:rPr lang="en-US" sz="3000" dirty="0"/>
              <a:t>Many years of work have composed multiple fields of study to provide techniques for maintaining human ethical control of unmanned systems.</a:t>
            </a:r>
            <a:r>
              <a:rPr lang="en-US" sz="3200" dirty="0"/>
              <a:t> </a:t>
            </a:r>
          </a:p>
          <a:p>
            <a:r>
              <a:rPr lang="en-US" sz="3200" dirty="0"/>
              <a:t>In this work, ethical theory meets professional practice. Each step must work for human commanders and unmanned systems alike.</a:t>
            </a:r>
            <a:endParaRPr lang="en-US" sz="3000" dirty="0"/>
          </a:p>
        </p:txBody>
      </p:sp>
      <p:sp>
        <p:nvSpPr>
          <p:cNvPr id="3" name="Action Button: End 2">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a:t>
            </a:fld>
            <a:endParaRPr lang="en-US"/>
          </a:p>
        </p:txBody>
      </p:sp>
    </p:spTree>
    <p:extLst>
      <p:ext uri="{BB962C8B-B14F-4D97-AF65-F5344CB8AC3E}">
        <p14:creationId xmlns:p14="http://schemas.microsoft.com/office/powerpoint/2010/main" val="38810620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Sailor Overboard Mission: Design</a:t>
            </a:r>
          </a:p>
        </p:txBody>
      </p:sp>
      <p:sp>
        <p:nvSpPr>
          <p:cNvPr id="6" name="Content Placeholder 5"/>
          <p:cNvSpPr>
            <a:spLocks noGrp="1"/>
          </p:cNvSpPr>
          <p:nvPr>
            <p:ph idx="1"/>
          </p:nvPr>
        </p:nvSpPr>
        <p:spPr>
          <a:xfrm>
            <a:off x="838200" y="1511748"/>
            <a:ext cx="10515600" cy="5346252"/>
          </a:xfrm>
        </p:spPr>
        <p:txBody>
          <a:bodyPr>
            <a:normAutofit/>
          </a:bodyPr>
          <a:lstStyle/>
          <a:p>
            <a:pPr marL="0" indent="0">
              <a:buNone/>
            </a:pPr>
            <a:r>
              <a:rPr lang="en-US" b="1" dirty="0"/>
              <a:t>Motivations</a:t>
            </a:r>
          </a:p>
          <a:p>
            <a:r>
              <a:rPr lang="en-US" dirty="0"/>
              <a:t>Explore how </a:t>
            </a:r>
            <a:r>
              <a:rPr lang="en-US" i="1" dirty="0"/>
              <a:t>life-saving force </a:t>
            </a:r>
            <a:r>
              <a:rPr lang="en-US" dirty="0"/>
              <a:t>is complementary to </a:t>
            </a:r>
            <a:r>
              <a:rPr lang="en-US" i="1" dirty="0"/>
              <a:t>lethal force</a:t>
            </a:r>
            <a:r>
              <a:rPr lang="en-US" dirty="0"/>
              <a:t>, with many similar considerations for remote supervision.</a:t>
            </a:r>
          </a:p>
          <a:p>
            <a:r>
              <a:rPr lang="en-US" dirty="0"/>
              <a:t>First demonstrate human-system teaming in close proximity to ship, where direct override of robot control by human operator is possible.</a:t>
            </a:r>
          </a:p>
          <a:p>
            <a:r>
              <a:rPr lang="en-US" dirty="0"/>
              <a:t>No temporal delays, all actions and reactions must be immediate.</a:t>
            </a:r>
          </a:p>
          <a:p>
            <a:r>
              <a:rPr lang="en-US" dirty="0"/>
              <a:t>Show that mission design can complement shipboard procedures.</a:t>
            </a:r>
          </a:p>
          <a:p>
            <a:pPr marL="0" indent="0">
              <a:buNone/>
            </a:pPr>
            <a:r>
              <a:rPr lang="en-US" b="1" dirty="0"/>
              <a:t>Lessons learned</a:t>
            </a:r>
          </a:p>
          <a:p>
            <a:r>
              <a:rPr lang="en-US" dirty="0"/>
              <a:t>Good design patterns to visually represent AVCL mission satisfactorily.</a:t>
            </a:r>
          </a:p>
          <a:p>
            <a:r>
              <a:rPr lang="en-US" dirty="0"/>
              <a:t>Temporal flow (left to right, e.g. </a:t>
            </a:r>
            <a:r>
              <a:rPr lang="en-US" dirty="0">
                <a:hlinkClick r:id="rId3"/>
              </a:rPr>
              <a:t>Gantt chart</a:t>
            </a:r>
            <a:r>
              <a:rPr lang="en-US" dirty="0"/>
              <a:t>) best suited for diagram.</a:t>
            </a:r>
          </a:p>
        </p:txBody>
      </p:sp>
      <p:sp>
        <p:nvSpPr>
          <p:cNvPr id="7" name="Action Button: End 6">
            <a:hlinkClick r:id="rId4" action="ppaction://hlinksldjump" highlightClick="1"/>
          </p:cNvPr>
          <p:cNvSpPr/>
          <p:nvPr/>
        </p:nvSpPr>
        <p:spPr>
          <a:xfrm rot="16200000">
            <a:off x="11084320" y="393619"/>
            <a:ext cx="444986" cy="452122"/>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End 7">
            <a:hlinkClick r:id="rId5" action="ppaction://hlinksldjump" highlightClick="1"/>
          </p:cNvPr>
          <p:cNvSpPr/>
          <p:nvPr/>
        </p:nvSpPr>
        <p:spPr>
          <a:xfrm>
            <a:off x="11623257" y="397187"/>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60</a:t>
            </a:fld>
            <a:endParaRPr lang="en-US"/>
          </a:p>
        </p:txBody>
      </p:sp>
    </p:spTree>
    <p:extLst>
      <p:ext uri="{BB962C8B-B14F-4D97-AF65-F5344CB8AC3E}">
        <p14:creationId xmlns:p14="http://schemas.microsoft.com/office/powerpoint/2010/main" val="2925601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Sailor Overboard Mission: Description</a:t>
            </a:r>
          </a:p>
        </p:txBody>
      </p:sp>
      <p:sp>
        <p:nvSpPr>
          <p:cNvPr id="6" name="Content Placeholder 5"/>
          <p:cNvSpPr>
            <a:spLocks noGrp="1"/>
          </p:cNvSpPr>
          <p:nvPr>
            <p:ph idx="1"/>
          </p:nvPr>
        </p:nvSpPr>
        <p:spPr>
          <a:xfrm>
            <a:off x="838200" y="1825625"/>
            <a:ext cx="10515600" cy="4708284"/>
          </a:xfrm>
        </p:spPr>
        <p:txBody>
          <a:bodyPr>
            <a:normAutofit fontScale="92500" lnSpcReduction="10000"/>
          </a:bodyPr>
          <a:lstStyle/>
          <a:p>
            <a:pPr marL="0" indent="0">
              <a:buNone/>
            </a:pPr>
            <a:r>
              <a:rPr lang="en-US" b="1" dirty="0"/>
              <a:t>Purpose</a:t>
            </a:r>
          </a:p>
          <a:p>
            <a:r>
              <a:rPr lang="en-US" sz="2600" dirty="0"/>
              <a:t>Life saving: single unmanned air/surface vehicle actions to complement human responses when performing </a:t>
            </a:r>
            <a:r>
              <a:rPr lang="en-US" sz="2600" i="1" dirty="0"/>
              <a:t>“SAILOR OVERBOARD” </a:t>
            </a:r>
            <a:r>
              <a:rPr lang="en-US" sz="2600" dirty="0"/>
              <a:t>operations.</a:t>
            </a:r>
          </a:p>
          <a:p>
            <a:r>
              <a:rPr lang="en-US" sz="2600" dirty="0"/>
              <a:t>Carried out in direct concert with formal </a:t>
            </a:r>
            <a:r>
              <a:rPr lang="en-US" sz="2600" i="1" dirty="0"/>
              <a:t>shipboard emergency procedures</a:t>
            </a:r>
            <a:r>
              <a:rPr lang="en-US" sz="2600" dirty="0"/>
              <a:t>. </a:t>
            </a:r>
          </a:p>
          <a:p>
            <a:r>
              <a:rPr lang="en-US" sz="2600" dirty="0"/>
              <a:t>Multiple UAVs/USVs might be employed in parallel with ships and aircraft, avoid mutual interference by each following </a:t>
            </a:r>
            <a:r>
              <a:rPr lang="en-US" sz="2600" dirty="0" err="1"/>
              <a:t>deconflicted</a:t>
            </a:r>
            <a:r>
              <a:rPr lang="en-US" sz="2600" dirty="0"/>
              <a:t> mission orders.</a:t>
            </a:r>
          </a:p>
          <a:p>
            <a:pPr marL="0" indent="0">
              <a:buNone/>
            </a:pPr>
            <a:r>
              <a:rPr lang="en-US" b="1" dirty="0"/>
              <a:t>Phases</a:t>
            </a:r>
          </a:p>
          <a:p>
            <a:r>
              <a:rPr lang="en-US" dirty="0"/>
              <a:t>Deploy/Launch, Rendezvous, Track Sailor until Safe, Return/Recovery.</a:t>
            </a:r>
          </a:p>
          <a:p>
            <a:pPr marL="0" indent="0">
              <a:buNone/>
            </a:pPr>
            <a:r>
              <a:rPr lang="en-US" b="1" dirty="0"/>
              <a:t>Human Supervisory Role</a:t>
            </a:r>
          </a:p>
          <a:p>
            <a:r>
              <a:rPr lang="en-US" dirty="0"/>
              <a:t>Order standoff if interfering, manual control is possible due to proximity, can communicate to sailor via loudspeaker or beacon light.</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61</a:t>
            </a:fld>
            <a:endParaRPr lang="en-US"/>
          </a:p>
        </p:txBody>
      </p:sp>
    </p:spTree>
    <p:extLst>
      <p:ext uri="{BB962C8B-B14F-4D97-AF65-F5344CB8AC3E}">
        <p14:creationId xmlns:p14="http://schemas.microsoft.com/office/powerpoint/2010/main" val="854672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7400" y="365125"/>
            <a:ext cx="9296400" cy="1325563"/>
          </a:xfrm>
        </p:spPr>
        <p:txBody>
          <a:bodyPr/>
          <a:lstStyle/>
          <a:p>
            <a:r>
              <a:rPr lang="en-US" dirty="0"/>
              <a:t>Sailor overboard, original diagram</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4552" y="154021"/>
            <a:ext cx="9182896" cy="6549958"/>
          </a:xfrm>
          <a:prstGeom prst="rect">
            <a:avLst/>
          </a:prstGeom>
        </p:spPr>
      </p:pic>
      <p:sp>
        <p:nvSpPr>
          <p:cNvPr id="5" name="TextBox 4"/>
          <p:cNvSpPr txBox="1"/>
          <p:nvPr/>
        </p:nvSpPr>
        <p:spPr>
          <a:xfrm>
            <a:off x="1629295" y="6126479"/>
            <a:ext cx="1724891" cy="369332"/>
          </a:xfrm>
          <a:prstGeom prst="rect">
            <a:avLst/>
          </a:prstGeom>
          <a:noFill/>
        </p:spPr>
        <p:txBody>
          <a:bodyPr wrap="square" rtlCol="0">
            <a:spAutoFit/>
          </a:bodyPr>
          <a:lstStyle/>
          <a:p>
            <a:r>
              <a:rPr lang="en-US" b="1" dirty="0">
                <a:solidFill>
                  <a:schemeClr val="accent1">
                    <a:lumMod val="75000"/>
                  </a:schemeClr>
                </a:solidFill>
              </a:rPr>
              <a:t>Original Version</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62</a:t>
            </a:fld>
            <a:endParaRPr lang="en-US"/>
          </a:p>
        </p:txBody>
      </p:sp>
    </p:spTree>
    <p:extLst>
      <p:ext uri="{BB962C8B-B14F-4D97-AF65-F5344CB8AC3E}">
        <p14:creationId xmlns:p14="http://schemas.microsoft.com/office/powerpoint/2010/main" val="359284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808018" y="365125"/>
            <a:ext cx="8769927" cy="1325563"/>
          </a:xfrm>
        </p:spPr>
        <p:txBody>
          <a:bodyPr/>
          <a:lstStyle/>
          <a:p>
            <a:r>
              <a:rPr lang="en-US" dirty="0"/>
              <a:t>Sailor overboard mission diagram</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63</a:t>
            </a:fld>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913" y="0"/>
            <a:ext cx="9234173" cy="6858000"/>
          </a:xfrm>
          <a:prstGeom prst="rect">
            <a:avLst/>
          </a:prstGeom>
        </p:spPr>
      </p:pic>
    </p:spTree>
    <p:extLst>
      <p:ext uri="{BB962C8B-B14F-4D97-AF65-F5344CB8AC3E}">
        <p14:creationId xmlns:p14="http://schemas.microsoft.com/office/powerpoint/2010/main" val="296153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838" y="-52083"/>
            <a:ext cx="10515600" cy="612936"/>
          </a:xfrm>
        </p:spPr>
        <p:txBody>
          <a:bodyPr>
            <a:normAutofit/>
          </a:bodyPr>
          <a:lstStyle/>
          <a:p>
            <a:pPr algn="ctr"/>
            <a:r>
              <a:rPr lang="en-US" sz="2800" b="1" dirty="0">
                <a:hlinkClick r:id="rId3"/>
              </a:rPr>
              <a:t>SailorOverboard.xml</a:t>
            </a:r>
            <a:r>
              <a:rPr lang="en-US" sz="2800" b="1" dirty="0"/>
              <a:t> in gitlab.nps.edu version control</a:t>
            </a:r>
            <a:endParaRPr lang="en-US" sz="2800" dirty="0"/>
          </a:p>
        </p:txBody>
      </p:sp>
      <p:pic>
        <p:nvPicPr>
          <p:cNvPr id="3" name="Picture 2"/>
          <p:cNvPicPr>
            <a:picLocks noChangeAspect="1"/>
          </p:cNvPicPr>
          <p:nvPr/>
        </p:nvPicPr>
        <p:blipFill>
          <a:blip r:embed="rId4"/>
          <a:stretch>
            <a:fillRect/>
          </a:stretch>
        </p:blipFill>
        <p:spPr>
          <a:xfrm>
            <a:off x="0" y="455108"/>
            <a:ext cx="12078182" cy="6402892"/>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64</a:t>
            </a:fld>
            <a:endParaRPr lang="en-US"/>
          </a:p>
        </p:txBody>
      </p:sp>
    </p:spTree>
    <p:extLst>
      <p:ext uri="{BB962C8B-B14F-4D97-AF65-F5344CB8AC3E}">
        <p14:creationId xmlns:p14="http://schemas.microsoft.com/office/powerpoint/2010/main" val="1069462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4" name="Title 3"/>
          <p:cNvSpPr>
            <a:spLocks noGrp="1"/>
          </p:cNvSpPr>
          <p:nvPr>
            <p:ph type="title"/>
          </p:nvPr>
        </p:nvSpPr>
        <p:spPr>
          <a:xfrm>
            <a:off x="4239492" y="985057"/>
            <a:ext cx="7797338" cy="635924"/>
          </a:xfrm>
          <a:solidFill>
            <a:schemeClr val="bg1"/>
          </a:solidFill>
          <a:ln>
            <a:solidFill>
              <a:schemeClr val="tx2"/>
            </a:solidFill>
          </a:ln>
        </p:spPr>
        <p:txBody>
          <a:bodyPr>
            <a:normAutofit fontScale="90000"/>
          </a:bodyPr>
          <a:lstStyle/>
          <a:p>
            <a:r>
              <a:rPr lang="en-US" b="1" dirty="0"/>
              <a:t>Sailor overboard mission orders AVCL</a:t>
            </a:r>
          </a:p>
        </p:txBody>
      </p:sp>
      <p:sp>
        <p:nvSpPr>
          <p:cNvPr id="5" name="Slide Number Placeholder 5"/>
          <p:cNvSpPr>
            <a:spLocks noGrp="1"/>
          </p:cNvSpPr>
          <p:nvPr>
            <p:ph type="sldNum" sz="quarter" idx="12"/>
          </p:nvPr>
        </p:nvSpPr>
        <p:spPr>
          <a:xfrm>
            <a:off x="8610600" y="6264910"/>
            <a:ext cx="2743200" cy="365125"/>
          </a:xfrm>
        </p:spPr>
        <p:txBody>
          <a:bodyPr/>
          <a:lstStyle/>
          <a:p>
            <a:fld id="{B31A39DF-61A9-4ACA-B734-536BAC9BE44A}" type="slidenum">
              <a:rPr lang="en-US" smtClean="0"/>
              <a:t>65</a:t>
            </a:fld>
            <a:endParaRPr lang="en-US"/>
          </a:p>
        </p:txBody>
      </p:sp>
    </p:spTree>
    <p:extLst>
      <p:ext uri="{BB962C8B-B14F-4D97-AF65-F5344CB8AC3E}">
        <p14:creationId xmlns:p14="http://schemas.microsoft.com/office/powerpoint/2010/main" val="2175586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091" y="12467"/>
            <a:ext cx="12150441" cy="6831065"/>
          </a:xfrm>
          <a:prstGeom prst="rect">
            <a:avLst/>
          </a:prstGeom>
        </p:spPr>
      </p:pic>
      <p:sp>
        <p:nvSpPr>
          <p:cNvPr id="2" name="Title 1"/>
          <p:cNvSpPr>
            <a:spLocks noGrp="1"/>
          </p:cNvSpPr>
          <p:nvPr>
            <p:ph type="title"/>
          </p:nvPr>
        </p:nvSpPr>
        <p:spPr>
          <a:xfrm>
            <a:off x="5503028" y="2310941"/>
            <a:ext cx="6458986" cy="519546"/>
          </a:xfrm>
          <a:solidFill>
            <a:schemeClr val="bg1"/>
          </a:solidFill>
          <a:ln>
            <a:solidFill>
              <a:schemeClr val="tx1"/>
            </a:solidFill>
          </a:ln>
        </p:spPr>
        <p:txBody>
          <a:bodyPr>
            <a:normAutofit fontScale="90000"/>
          </a:bodyPr>
          <a:lstStyle/>
          <a:p>
            <a:pPr algn="ctr"/>
            <a:r>
              <a:rPr lang="en-US" sz="4000" b="1" dirty="0"/>
              <a:t>Sailor overboard mission .</a:t>
            </a:r>
            <a:r>
              <a:rPr lang="en-US" sz="4000" b="1" dirty="0" err="1"/>
              <a:t>ttl</a:t>
            </a:r>
            <a:r>
              <a:rPr lang="en-US" sz="4000" b="1" dirty="0"/>
              <a:t> Turtle</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66</a:t>
            </a:fld>
            <a:endParaRPr lang="en-US"/>
          </a:p>
        </p:txBody>
      </p:sp>
    </p:spTree>
    <p:extLst>
      <p:ext uri="{BB962C8B-B14F-4D97-AF65-F5344CB8AC3E}">
        <p14:creationId xmlns:p14="http://schemas.microsoft.com/office/powerpoint/2010/main" val="3845950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67</a:t>
            </a:fld>
            <a:endParaRPr lang="en-US"/>
          </a:p>
        </p:txBody>
      </p:sp>
      <p:pic>
        <p:nvPicPr>
          <p:cNvPr id="4" name="Picture 3"/>
          <p:cNvPicPr>
            <a:picLocks noChangeAspect="1"/>
          </p:cNvPicPr>
          <p:nvPr/>
        </p:nvPicPr>
        <p:blipFill>
          <a:blip r:embed="rId3"/>
          <a:stretch>
            <a:fillRect/>
          </a:stretch>
        </p:blipFill>
        <p:spPr>
          <a:xfrm>
            <a:off x="-1" y="0"/>
            <a:ext cx="7907921" cy="6858000"/>
          </a:xfrm>
          <a:prstGeom prst="rect">
            <a:avLst/>
          </a:prstGeom>
        </p:spPr>
      </p:pic>
      <p:sp>
        <p:nvSpPr>
          <p:cNvPr id="2" name="Title 1"/>
          <p:cNvSpPr>
            <a:spLocks noGrp="1"/>
          </p:cNvSpPr>
          <p:nvPr>
            <p:ph type="title"/>
          </p:nvPr>
        </p:nvSpPr>
        <p:spPr>
          <a:xfrm>
            <a:off x="6884378" y="4456017"/>
            <a:ext cx="4828442" cy="1419957"/>
          </a:xfrm>
          <a:ln>
            <a:solidFill>
              <a:schemeClr val="accent5">
                <a:lumMod val="50000"/>
              </a:schemeClr>
            </a:solidFill>
          </a:ln>
        </p:spPr>
        <p:txBody>
          <a:bodyPr>
            <a:normAutofit/>
          </a:bodyPr>
          <a:lstStyle/>
          <a:p>
            <a:pPr algn="ctr"/>
            <a:r>
              <a:rPr lang="en-US" sz="2800" b="1" dirty="0" err="1">
                <a:hlinkClick r:id="rId4"/>
              </a:rPr>
              <a:t>SailorOverboardConverted.ttl</a:t>
            </a:r>
            <a:r>
              <a:rPr lang="en-US" sz="2800" b="1" dirty="0"/>
              <a:t> Turtle excerpt autogenerated in gitlab.nps.edu version control</a:t>
            </a:r>
            <a:endParaRPr lang="en-US" sz="2800" dirty="0"/>
          </a:p>
        </p:txBody>
      </p:sp>
    </p:spTree>
    <p:extLst>
      <p:ext uri="{BB962C8B-B14F-4D97-AF65-F5344CB8AC3E}">
        <p14:creationId xmlns:p14="http://schemas.microsoft.com/office/powerpoint/2010/main" val="1447422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1"/>
            <a:ext cx="8079129" cy="6864537"/>
          </a:xfrm>
          <a:prstGeom prst="rect">
            <a:avLst/>
          </a:prstGeom>
        </p:spPr>
      </p:pic>
      <p:sp>
        <p:nvSpPr>
          <p:cNvPr id="2" name="Title 1"/>
          <p:cNvSpPr>
            <a:spLocks noGrp="1"/>
          </p:cNvSpPr>
          <p:nvPr>
            <p:ph type="title"/>
          </p:nvPr>
        </p:nvSpPr>
        <p:spPr>
          <a:xfrm>
            <a:off x="6280621" y="1365846"/>
            <a:ext cx="5538652" cy="1405564"/>
          </a:xfrm>
          <a:solidFill>
            <a:schemeClr val="bg1"/>
          </a:solidFill>
          <a:ln>
            <a:solidFill>
              <a:schemeClr val="accent5">
                <a:lumMod val="75000"/>
              </a:schemeClr>
            </a:solidFill>
          </a:ln>
        </p:spPr>
        <p:txBody>
          <a:bodyPr>
            <a:normAutofit fontScale="90000"/>
          </a:bodyPr>
          <a:lstStyle/>
          <a:p>
            <a:pPr algn="ctr"/>
            <a:r>
              <a:rPr lang="en-US" sz="3600" dirty="0"/>
              <a:t>SPARQL mission query</a:t>
            </a:r>
            <a:br>
              <a:rPr lang="en-US" sz="3600" i="1" dirty="0"/>
            </a:br>
            <a:r>
              <a:rPr lang="en-US" sz="3200" b="1" dirty="0">
                <a:hlinkClick r:id="rId4"/>
              </a:rPr>
              <a:t>MissionQuery_01_GoalBranches.rq</a:t>
            </a:r>
            <a:endParaRPr lang="en-US" sz="3200" i="1" dirty="0"/>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68</a:t>
            </a:fld>
            <a:endParaRPr lang="en-US"/>
          </a:p>
        </p:txBody>
      </p:sp>
    </p:spTree>
    <p:extLst>
      <p:ext uri="{BB962C8B-B14F-4D97-AF65-F5344CB8AC3E}">
        <p14:creationId xmlns:p14="http://schemas.microsoft.com/office/powerpoint/2010/main" val="339598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6488"/>
          </a:xfrm>
          <a:solidFill>
            <a:schemeClr val="bg1"/>
          </a:solidFill>
          <a:ln>
            <a:solidFill>
              <a:schemeClr val="accent5">
                <a:lumMod val="75000"/>
              </a:schemeClr>
            </a:solidFill>
          </a:ln>
        </p:spPr>
        <p:txBody>
          <a:bodyPr>
            <a:normAutofit fontScale="90000"/>
          </a:bodyPr>
          <a:lstStyle/>
          <a:p>
            <a:pPr algn="ctr"/>
            <a:r>
              <a:rPr lang="en-US" sz="3600" dirty="0"/>
              <a:t>SPARQL query response</a:t>
            </a:r>
            <a:br>
              <a:rPr lang="en-US" sz="3600" dirty="0"/>
            </a:br>
            <a:r>
              <a:rPr lang="en-US" sz="3200" b="1" dirty="0" err="1">
                <a:hlinkClick r:id="rId3"/>
              </a:rPr>
              <a:t>SailorOverboardConverted</a:t>
            </a:r>
            <a:r>
              <a:rPr lang="en-US" sz="3200" b="1" dirty="0">
                <a:hlinkClick r:id="rId3"/>
              </a:rPr>
              <a:t>. </a:t>
            </a:r>
            <a:r>
              <a:rPr lang="en-US" sz="3200" b="1" dirty="0">
                <a:hlinkClick r:id="rId4"/>
              </a:rPr>
              <a:t>MissionQuery_01_GoalBranches.rq.txt</a:t>
            </a:r>
            <a:endParaRPr lang="en-US" sz="3200" i="1" dirty="0"/>
          </a:p>
        </p:txBody>
      </p:sp>
      <p:sp>
        <p:nvSpPr>
          <p:cNvPr id="6" name="Slide Number Placeholder 5"/>
          <p:cNvSpPr>
            <a:spLocks noGrp="1"/>
          </p:cNvSpPr>
          <p:nvPr>
            <p:ph type="sldNum" sz="quarter" idx="12"/>
          </p:nvPr>
        </p:nvSpPr>
        <p:spPr/>
        <p:txBody>
          <a:bodyPr/>
          <a:lstStyle/>
          <a:p>
            <a:fld id="{B31A39DF-61A9-4ACA-B734-536BAC9BE44A}" type="slidenum">
              <a:rPr lang="en-US" smtClean="0"/>
              <a:t>69</a:t>
            </a:fld>
            <a:endParaRPr lang="en-US"/>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sp>
        <p:nvSpPr>
          <p:cNvPr id="7" name="Title 1"/>
          <p:cNvSpPr txBox="1">
            <a:spLocks/>
          </p:cNvSpPr>
          <p:nvPr/>
        </p:nvSpPr>
        <p:spPr>
          <a:xfrm>
            <a:off x="885824" y="3645095"/>
            <a:ext cx="10515600" cy="1174555"/>
          </a:xfrm>
          <a:prstGeom prst="rect">
            <a:avLst/>
          </a:prstGeom>
          <a:solidFill>
            <a:schemeClr val="bg1"/>
          </a:solidFill>
          <a:ln>
            <a:solidFill>
              <a:schemeClr val="accent5">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SPARQL query response </a:t>
            </a:r>
          </a:p>
          <a:p>
            <a:pPr algn="ctr"/>
            <a:r>
              <a:rPr lang="en-US" sz="3200" b="1" dirty="0" err="1">
                <a:hlinkClick r:id="rId5"/>
              </a:rPr>
              <a:t>SailorOverboardConverted</a:t>
            </a:r>
            <a:r>
              <a:rPr lang="en-US" sz="3200" b="1" dirty="0">
                <a:hlinkClick r:id="rId5"/>
              </a:rPr>
              <a:t>. </a:t>
            </a:r>
            <a:r>
              <a:rPr lang="en-US" sz="3200" b="1" dirty="0">
                <a:hlinkClick r:id="rId6"/>
              </a:rPr>
              <a:t>MissionQuery_02_InitialGoal.rq.txt</a:t>
            </a:r>
            <a:endParaRPr lang="en-US" sz="3200" i="1" dirty="0"/>
          </a:p>
        </p:txBody>
      </p:sp>
      <p:pic>
        <p:nvPicPr>
          <p:cNvPr id="8" name="Picture 7"/>
          <p:cNvPicPr>
            <a:picLocks noChangeAspect="1"/>
          </p:cNvPicPr>
          <p:nvPr/>
        </p:nvPicPr>
        <p:blipFill>
          <a:blip r:embed="rId7"/>
          <a:stretch>
            <a:fillRect/>
          </a:stretch>
        </p:blipFill>
        <p:spPr>
          <a:xfrm>
            <a:off x="-1" y="1598525"/>
            <a:ext cx="12251415" cy="1739987"/>
          </a:xfrm>
          <a:prstGeom prst="rect">
            <a:avLst/>
          </a:prstGeom>
        </p:spPr>
      </p:pic>
      <p:pic>
        <p:nvPicPr>
          <p:cNvPr id="9" name="Picture 8"/>
          <p:cNvPicPr>
            <a:picLocks noChangeAspect="1"/>
          </p:cNvPicPr>
          <p:nvPr/>
        </p:nvPicPr>
        <p:blipFill>
          <a:blip r:embed="rId8"/>
          <a:stretch>
            <a:fillRect/>
          </a:stretch>
        </p:blipFill>
        <p:spPr>
          <a:xfrm>
            <a:off x="42861" y="5043488"/>
            <a:ext cx="12149139" cy="1033969"/>
          </a:xfrm>
          <a:prstGeom prst="rect">
            <a:avLst/>
          </a:prstGeom>
        </p:spPr>
      </p:pic>
    </p:spTree>
    <p:extLst>
      <p:ext uri="{BB962C8B-B14F-4D97-AF65-F5344CB8AC3E}">
        <p14:creationId xmlns:p14="http://schemas.microsoft.com/office/powerpoint/2010/main" val="46817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48651" cy="1325563"/>
          </a:xfrm>
        </p:spPr>
        <p:txBody>
          <a:bodyPr>
            <a:normAutofit/>
          </a:bodyPr>
          <a:lstStyle/>
          <a:p>
            <a:r>
              <a:rPr lang="en-US" sz="3800" dirty="0"/>
              <a:t>Key Insights regarding Human Ethical Control</a:t>
            </a:r>
          </a:p>
        </p:txBody>
      </p:sp>
      <p:sp>
        <p:nvSpPr>
          <p:cNvPr id="3" name="Content Placeholder 2"/>
          <p:cNvSpPr>
            <a:spLocks noGrp="1"/>
          </p:cNvSpPr>
          <p:nvPr>
            <p:ph idx="1"/>
          </p:nvPr>
        </p:nvSpPr>
        <p:spPr>
          <a:xfrm>
            <a:off x="838200" y="1639764"/>
            <a:ext cx="10278687" cy="4351338"/>
          </a:xfrm>
        </p:spPr>
        <p:txBody>
          <a:bodyPr>
            <a:normAutofit fontScale="92500"/>
          </a:bodyPr>
          <a:lstStyle/>
          <a:p>
            <a:pPr marL="457200" indent="-457200">
              <a:buFont typeface="+mj-lt"/>
              <a:buAutoNum type="arabicPeriod"/>
            </a:pPr>
            <a:r>
              <a:rPr lang="en-US" b="1" dirty="0"/>
              <a:t>Humans in military units are able to deal with moral challenges without ethical quandaries,</a:t>
            </a:r>
          </a:p>
          <a:p>
            <a:pPr lvl="1"/>
            <a:r>
              <a:rPr lang="en-US" b="1" dirty="0"/>
              <a:t>by using formally qualified experience, and by following mission orders that comply with </a:t>
            </a:r>
            <a:r>
              <a:rPr lang="en-US" b="1" dirty="0">
                <a:hlinkClick r:id="rId3"/>
              </a:rPr>
              <a:t>Rules of Engagement (ROE)</a:t>
            </a:r>
            <a:r>
              <a:rPr lang="en-US" b="1" dirty="0"/>
              <a:t> and </a:t>
            </a:r>
            <a:r>
              <a:rPr lang="en-US" b="1" dirty="0">
                <a:hlinkClick r:id="rId4"/>
              </a:rPr>
              <a:t>Laws of Armed Conflict (LOAC)</a:t>
            </a:r>
            <a:r>
              <a:rPr lang="en-US" dirty="0"/>
              <a:t>.</a:t>
            </a:r>
            <a:endParaRPr lang="en-US" sz="1400" dirty="0"/>
          </a:p>
          <a:p>
            <a:pPr marL="457200" indent="-457200">
              <a:buFont typeface="+mj-lt"/>
              <a:buAutoNum type="arabicPeriod"/>
            </a:pPr>
            <a:endParaRPr lang="en-US" sz="1600" dirty="0"/>
          </a:p>
          <a:p>
            <a:pPr marL="457200" indent="-457200">
              <a:buFont typeface="+mj-lt"/>
              <a:buAutoNum type="arabicPeriod"/>
            </a:pPr>
            <a:r>
              <a:rPr lang="en-US" dirty="0"/>
              <a:t>Ethical behaviors don’t define the mission plan.  Instead, </a:t>
            </a:r>
            <a:r>
              <a:rPr lang="en-US" sz="3000" b="1" dirty="0"/>
              <a:t>ethical</a:t>
            </a:r>
            <a:r>
              <a:rPr lang="en-US" sz="3000" dirty="0"/>
              <a:t> </a:t>
            </a:r>
            <a:r>
              <a:rPr lang="en-US" sz="3000" b="1" dirty="0"/>
              <a:t>constraints inform the mission plan</a:t>
            </a:r>
            <a:r>
              <a:rPr lang="en-US" sz="3000" dirty="0"/>
              <a:t>.</a:t>
            </a:r>
          </a:p>
          <a:p>
            <a:pPr marL="457200" indent="-457200">
              <a:buFont typeface="+mj-lt"/>
              <a:buAutoNum type="arabicPeriod"/>
            </a:pPr>
            <a:endParaRPr lang="en-US" sz="1600" dirty="0"/>
          </a:p>
          <a:p>
            <a:pPr marL="457200" indent="-457200">
              <a:buFont typeface="+mj-lt"/>
              <a:buAutoNum type="arabicPeriod"/>
            </a:pPr>
            <a:r>
              <a:rPr lang="en-US" b="1" dirty="0"/>
              <a:t>Naval forces can only command mission orders that are</a:t>
            </a:r>
          </a:p>
          <a:p>
            <a:pPr lvl="1"/>
            <a:r>
              <a:rPr lang="en-US" b="1" dirty="0"/>
              <a:t>Understandable by (legally culpable) humans, then </a:t>
            </a:r>
          </a:p>
          <a:p>
            <a:pPr lvl="1"/>
            <a:r>
              <a:rPr lang="en-US" b="1" dirty="0"/>
              <a:t>Reliably and safely executed by robots</a:t>
            </a:r>
            <a:r>
              <a:rPr lang="en-US" dirty="0"/>
              <a:t>.</a:t>
            </a:r>
          </a:p>
        </p:txBody>
      </p:sp>
      <p:sp>
        <p:nvSpPr>
          <p:cNvPr id="4" name="Rectangle 3"/>
          <p:cNvSpPr/>
          <p:nvPr/>
        </p:nvSpPr>
        <p:spPr>
          <a:xfrm>
            <a:off x="1294706" y="6060585"/>
            <a:ext cx="9121833" cy="646331"/>
          </a:xfrm>
          <a:prstGeom prst="rect">
            <a:avLst/>
          </a:prstGeom>
        </p:spPr>
        <p:txBody>
          <a:bodyPr wrap="square">
            <a:spAutoFit/>
          </a:bodyPr>
          <a:lstStyle/>
          <a:p>
            <a:pPr algn="ctr"/>
            <a:r>
              <a:rPr lang="en-US" i="1" dirty="0"/>
              <a:t>Reference: </a:t>
            </a:r>
            <a:r>
              <a:rPr lang="en-US" dirty="0"/>
              <a:t>CRUSER TechCon Overview 2016</a:t>
            </a:r>
            <a:endParaRPr lang="en-US" dirty="0">
              <a:hlinkClick r:id="rId5"/>
            </a:endParaRPr>
          </a:p>
          <a:p>
            <a:pPr algn="ctr"/>
            <a:r>
              <a:rPr lang="en-US" dirty="0">
                <a:hlinkClick r:id="rId5"/>
              </a:rPr>
              <a:t>https://gitlab.nps.edu/Savage/EthicalControl/tree/master/documents/presentations</a:t>
            </a:r>
            <a:r>
              <a:rPr lang="en-US" dirty="0"/>
              <a:t> </a:t>
            </a:r>
          </a:p>
        </p:txBody>
      </p:sp>
      <p:pic>
        <p:nvPicPr>
          <p:cNvPr id="5" name="Picture 4">
            <a:hlinkClick r:id="rId6"/>
          </p:cNvPr>
          <p:cNvPicPr>
            <a:picLocks noChangeAspect="1"/>
          </p:cNvPicPr>
          <p:nvPr/>
        </p:nvPicPr>
        <p:blipFill>
          <a:blip r:embed="rId7"/>
          <a:stretch>
            <a:fillRect/>
          </a:stretch>
        </p:blipFill>
        <p:spPr>
          <a:xfrm>
            <a:off x="10139699" y="365125"/>
            <a:ext cx="1588616" cy="1205157"/>
          </a:xfrm>
          <a:prstGeom prst="rect">
            <a:avLst/>
          </a:prstGeom>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a:t>
            </a:fld>
            <a:endParaRPr lang="en-US"/>
          </a:p>
        </p:txBody>
      </p:sp>
    </p:spTree>
    <p:extLst>
      <p:ext uri="{BB962C8B-B14F-4D97-AF65-F5344CB8AC3E}">
        <p14:creationId xmlns:p14="http://schemas.microsoft.com/office/powerpoint/2010/main" val="3825827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760" y="-1"/>
            <a:ext cx="12102092" cy="6824749"/>
          </a:xfrm>
          <a:prstGeom prst="rect">
            <a:avLst/>
          </a:prstGeom>
        </p:spPr>
      </p:pic>
      <p:sp>
        <p:nvSpPr>
          <p:cNvPr id="4" name="Title 3"/>
          <p:cNvSpPr>
            <a:spLocks noGrp="1"/>
          </p:cNvSpPr>
          <p:nvPr>
            <p:ph type="title"/>
          </p:nvPr>
        </p:nvSpPr>
        <p:spPr>
          <a:xfrm>
            <a:off x="3387438" y="369916"/>
            <a:ext cx="7812577" cy="777240"/>
          </a:xfrm>
          <a:solidFill>
            <a:schemeClr val="bg1"/>
          </a:solidFill>
          <a:ln>
            <a:solidFill>
              <a:schemeClr val="tx1"/>
            </a:solidFill>
          </a:ln>
        </p:spPr>
        <p:txBody>
          <a:bodyPr>
            <a:normAutofit/>
          </a:bodyPr>
          <a:lstStyle/>
          <a:p>
            <a:pPr algn="ctr"/>
            <a:r>
              <a:rPr lang="en-US" b="1" dirty="0"/>
              <a:t>Sailor overboard simulation AUVW</a:t>
            </a:r>
          </a:p>
        </p:txBody>
      </p:sp>
      <p:sp>
        <p:nvSpPr>
          <p:cNvPr id="5" name="Slide Number Placeholder 5"/>
          <p:cNvSpPr>
            <a:spLocks noGrp="1"/>
          </p:cNvSpPr>
          <p:nvPr>
            <p:ph type="sldNum" sz="quarter" idx="12"/>
          </p:nvPr>
        </p:nvSpPr>
        <p:spPr>
          <a:xfrm>
            <a:off x="8610600" y="6198870"/>
            <a:ext cx="2743200" cy="365125"/>
          </a:xfrm>
        </p:spPr>
        <p:txBody>
          <a:bodyPr/>
          <a:lstStyle/>
          <a:p>
            <a:fld id="{B31A39DF-61A9-4ACA-B734-536BAC9BE44A}" type="slidenum">
              <a:rPr lang="en-US" smtClean="0"/>
              <a:t>70</a:t>
            </a:fld>
            <a:endParaRPr lang="en-US"/>
          </a:p>
        </p:txBody>
      </p:sp>
      <p:sp>
        <p:nvSpPr>
          <p:cNvPr id="6" name="TextBox 5"/>
          <p:cNvSpPr txBox="1"/>
          <p:nvPr/>
        </p:nvSpPr>
        <p:spPr>
          <a:xfrm>
            <a:off x="555106" y="2221637"/>
            <a:ext cx="1334193" cy="646331"/>
          </a:xfrm>
          <a:prstGeom prst="rect">
            <a:avLst/>
          </a:prstGeom>
          <a:noFill/>
          <a:ln>
            <a:solidFill>
              <a:schemeClr val="accent2"/>
            </a:solidFill>
          </a:ln>
        </p:spPr>
        <p:txBody>
          <a:bodyPr wrap="square" rtlCol="0">
            <a:spAutoFit/>
          </a:bodyPr>
          <a:lstStyle/>
          <a:p>
            <a:pPr algn="ctr"/>
            <a:r>
              <a:rPr lang="en-US" b="1" dirty="0"/>
              <a:t>UPDATE IN</a:t>
            </a:r>
          </a:p>
          <a:p>
            <a:pPr algn="ctr"/>
            <a:r>
              <a:rPr lang="en-US" b="1" dirty="0"/>
              <a:t>PROGRESS</a:t>
            </a:r>
          </a:p>
        </p:txBody>
      </p:sp>
    </p:spTree>
    <p:extLst>
      <p:ext uri="{BB962C8B-B14F-4D97-AF65-F5344CB8AC3E}">
        <p14:creationId xmlns:p14="http://schemas.microsoft.com/office/powerpoint/2010/main" val="246971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Lifeboat Tracking Mission: Design</a:t>
            </a:r>
          </a:p>
        </p:txBody>
      </p:sp>
      <p:sp>
        <p:nvSpPr>
          <p:cNvPr id="6" name="Content Placeholder 5"/>
          <p:cNvSpPr>
            <a:spLocks noGrp="1"/>
          </p:cNvSpPr>
          <p:nvPr>
            <p:ph idx="1"/>
          </p:nvPr>
        </p:nvSpPr>
        <p:spPr>
          <a:xfrm>
            <a:off x="838199" y="1816100"/>
            <a:ext cx="10950615" cy="4905375"/>
          </a:xfrm>
        </p:spPr>
        <p:txBody>
          <a:bodyPr>
            <a:normAutofit lnSpcReduction="10000"/>
          </a:bodyPr>
          <a:lstStyle/>
          <a:p>
            <a:pPr marL="0" indent="0">
              <a:buNone/>
            </a:pPr>
            <a:r>
              <a:rPr lang="en-US" b="1" dirty="0"/>
              <a:t>Motivations</a:t>
            </a:r>
          </a:p>
          <a:p>
            <a:r>
              <a:rPr lang="en-US" dirty="0"/>
              <a:t>Similar to Sailor Overboard in demonstrating use of life-saving force.</a:t>
            </a:r>
          </a:p>
          <a:p>
            <a:r>
              <a:rPr lang="en-US" dirty="0"/>
              <a:t>Far greater distances, over the horizon, increases ship span of control.</a:t>
            </a:r>
          </a:p>
          <a:p>
            <a:r>
              <a:rPr lang="en-US" dirty="0"/>
              <a:t>Potential for intermittent or lost communications in real time, requires advance guidance for default behaviors desired by human controller.</a:t>
            </a:r>
          </a:p>
          <a:p>
            <a:r>
              <a:rPr lang="en-US" dirty="0"/>
              <a:t>Consider possible transfer of supervisory control mid-mission to another cooperating vessel – appears feasible.</a:t>
            </a:r>
          </a:p>
          <a:p>
            <a:pPr marL="0" indent="0">
              <a:buNone/>
            </a:pPr>
            <a:r>
              <a:rPr lang="en-US" b="1" dirty="0"/>
              <a:t>Lessons learned</a:t>
            </a:r>
          </a:p>
          <a:p>
            <a:r>
              <a:rPr lang="en-US" dirty="0"/>
              <a:t>Vertical grouping of related subtasks helps in structuring goal sets, without requiring change to ternary logic of AVCL mission goals.</a:t>
            </a:r>
          </a:p>
          <a:p>
            <a:r>
              <a:rPr lang="en-US" dirty="0"/>
              <a:t>Coexistence of multiple constraints is possible, requires careful thought.</a:t>
            </a:r>
          </a:p>
        </p:txBody>
      </p:sp>
      <p:sp>
        <p:nvSpPr>
          <p:cNvPr id="4" name="Action Button: End 3">
            <a:hlinkClick r:id="rId3" action="ppaction://hlinksldjump" highlightClick="1"/>
          </p:cNvPr>
          <p:cNvSpPr/>
          <p:nvPr/>
        </p:nvSpPr>
        <p:spPr>
          <a:xfrm rot="16200000">
            <a:off x="11084320" y="393619"/>
            <a:ext cx="444986" cy="452122"/>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ction Button: End 6">
            <a:hlinkClick r:id="rId4" action="ppaction://hlinksldjump" highlightClick="1"/>
          </p:cNvPr>
          <p:cNvSpPr/>
          <p:nvPr/>
        </p:nvSpPr>
        <p:spPr>
          <a:xfrm>
            <a:off x="11623257" y="397187"/>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End 7">
            <a:hlinkClick r:id="rId5" action="ppaction://hlinksldjump" highlightClick="1"/>
          </p:cNvPr>
          <p:cNvSpPr/>
          <p:nvPr/>
        </p:nvSpPr>
        <p:spPr>
          <a:xfrm rot="10800000">
            <a:off x="10615538" y="400295"/>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71</a:t>
            </a:fld>
            <a:endParaRPr lang="en-US"/>
          </a:p>
        </p:txBody>
      </p:sp>
    </p:spTree>
    <p:extLst>
      <p:ext uri="{BB962C8B-B14F-4D97-AF65-F5344CB8AC3E}">
        <p14:creationId xmlns:p14="http://schemas.microsoft.com/office/powerpoint/2010/main" val="27187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Lifeboat Tracking Mission: Description</a:t>
            </a:r>
          </a:p>
        </p:txBody>
      </p:sp>
      <p:sp>
        <p:nvSpPr>
          <p:cNvPr id="3" name="Content Placeholder 2"/>
          <p:cNvSpPr>
            <a:spLocks noGrp="1"/>
          </p:cNvSpPr>
          <p:nvPr>
            <p:ph idx="1"/>
          </p:nvPr>
        </p:nvSpPr>
        <p:spPr/>
        <p:txBody>
          <a:bodyPr/>
          <a:lstStyle/>
          <a:p>
            <a:pPr marL="0" indent="0">
              <a:buNone/>
            </a:pPr>
            <a:r>
              <a:rPr lang="en-US" b="1" dirty="0"/>
              <a:t>Purpose</a:t>
            </a:r>
          </a:p>
          <a:p>
            <a:r>
              <a:rPr lang="en-US" dirty="0"/>
              <a:t>Provide remote presence for locating, tracking, communications and beaconing.</a:t>
            </a:r>
          </a:p>
          <a:p>
            <a:pPr marL="0" indent="0">
              <a:buNone/>
            </a:pPr>
            <a:r>
              <a:rPr lang="en-US" b="1" dirty="0"/>
              <a:t>Phases</a:t>
            </a:r>
          </a:p>
          <a:p>
            <a:r>
              <a:rPr lang="en-US" dirty="0"/>
              <a:t>Deploy/Launch, Rendezvous, Track Lifeboat, Beacon/Communicate, Return/Recovery.</a:t>
            </a:r>
          </a:p>
          <a:p>
            <a:pPr marL="0" indent="0">
              <a:buNone/>
            </a:pPr>
            <a:r>
              <a:rPr lang="en-US" b="1" dirty="0"/>
              <a:t>Human Supervisory Role and Constraints</a:t>
            </a:r>
          </a:p>
          <a:p>
            <a:r>
              <a:rPr lang="en-US" dirty="0"/>
              <a:t>Monitor, communicate, respond or coordinate rescue effort.</a:t>
            </a:r>
          </a:p>
          <a:p>
            <a:r>
              <a:rPr lang="en-US" dirty="0"/>
              <a:t>Low fuel condition and graceful-degradation response.</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72</a:t>
            </a:fld>
            <a:endParaRPr lang="en-US"/>
          </a:p>
        </p:txBody>
      </p:sp>
    </p:spTree>
    <p:extLst>
      <p:ext uri="{BB962C8B-B14F-4D97-AF65-F5344CB8AC3E}">
        <p14:creationId xmlns:p14="http://schemas.microsoft.com/office/powerpoint/2010/main" val="4026254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23406" y="365125"/>
            <a:ext cx="9030393" cy="1325563"/>
          </a:xfrm>
        </p:spPr>
        <p:txBody>
          <a:bodyPr/>
          <a:lstStyle/>
          <a:p>
            <a:r>
              <a:rPr lang="en-US" dirty="0"/>
              <a:t>Lifeboat tracking mission</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73</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1866" y="0"/>
            <a:ext cx="8768267" cy="6858000"/>
          </a:xfrm>
          <a:prstGeom prst="rect">
            <a:avLst/>
          </a:prstGeom>
        </p:spPr>
      </p:pic>
    </p:spTree>
    <p:extLst>
      <p:ext uri="{BB962C8B-B14F-4D97-AF65-F5344CB8AC3E}">
        <p14:creationId xmlns:p14="http://schemas.microsoft.com/office/powerpoint/2010/main" val="4163561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159" y="1929"/>
            <a:ext cx="10515600" cy="432906"/>
          </a:xfrm>
        </p:spPr>
        <p:txBody>
          <a:bodyPr>
            <a:normAutofit fontScale="90000"/>
          </a:bodyPr>
          <a:lstStyle/>
          <a:p>
            <a:pPr algn="ctr"/>
            <a:r>
              <a:rPr lang="en-US" sz="3200" b="1" dirty="0">
                <a:hlinkClick r:id="rId3"/>
              </a:rPr>
              <a:t>LifeboatTracking.xml</a:t>
            </a:r>
            <a:r>
              <a:rPr lang="en-US" sz="3200" b="1" dirty="0"/>
              <a:t> in gitlab.nps.edu </a:t>
            </a:r>
            <a:r>
              <a:rPr lang="en-US" sz="3100" b="1" dirty="0"/>
              <a:t>version</a:t>
            </a:r>
            <a:r>
              <a:rPr lang="en-US" sz="3200" b="1" dirty="0"/>
              <a:t> control</a:t>
            </a:r>
            <a:endParaRPr lang="en-US" sz="3200" dirty="0"/>
          </a:p>
        </p:txBody>
      </p:sp>
      <p:pic>
        <p:nvPicPr>
          <p:cNvPr id="4" name="Picture 3"/>
          <p:cNvPicPr>
            <a:picLocks noChangeAspect="1"/>
          </p:cNvPicPr>
          <p:nvPr/>
        </p:nvPicPr>
        <p:blipFill>
          <a:blip r:embed="rId4"/>
          <a:stretch>
            <a:fillRect/>
          </a:stretch>
        </p:blipFill>
        <p:spPr>
          <a:xfrm>
            <a:off x="0" y="401588"/>
            <a:ext cx="12192000" cy="6456412"/>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74</a:t>
            </a:fld>
            <a:endParaRPr lang="en-US"/>
          </a:p>
        </p:txBody>
      </p:sp>
    </p:spTree>
    <p:extLst>
      <p:ext uri="{BB962C8B-B14F-4D97-AF65-F5344CB8AC3E}">
        <p14:creationId xmlns:p14="http://schemas.microsoft.com/office/powerpoint/2010/main" val="8043990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Lifeboat Tracking Mission in AVCL, goals 1..3</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690688"/>
            <a:ext cx="12192000" cy="4803932"/>
          </a:xfrm>
          <a:prstGeom prst="rect">
            <a:avLst/>
          </a:prstGeom>
        </p:spPr>
      </p:pic>
      <p:sp>
        <p:nvSpPr>
          <p:cNvPr id="5" name="Slide Number Placeholder 5"/>
          <p:cNvSpPr>
            <a:spLocks noGrp="1"/>
          </p:cNvSpPr>
          <p:nvPr>
            <p:ph type="sldNum" sz="quarter" idx="12"/>
          </p:nvPr>
        </p:nvSpPr>
        <p:spPr>
          <a:xfrm>
            <a:off x="8610600" y="6372974"/>
            <a:ext cx="2743200" cy="365125"/>
          </a:xfrm>
        </p:spPr>
        <p:txBody>
          <a:bodyPr/>
          <a:lstStyle/>
          <a:p>
            <a:fld id="{B31A39DF-61A9-4ACA-B734-536BAC9BE44A}" type="slidenum">
              <a:rPr lang="en-US" smtClean="0"/>
              <a:t>75</a:t>
            </a:fld>
            <a:endParaRPr lang="en-US"/>
          </a:p>
        </p:txBody>
      </p:sp>
    </p:spTree>
    <p:extLst>
      <p:ext uri="{BB962C8B-B14F-4D97-AF65-F5344CB8AC3E}">
        <p14:creationId xmlns:p14="http://schemas.microsoft.com/office/powerpoint/2010/main" val="2184253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15996" cy="1325563"/>
          </a:xfrm>
        </p:spPr>
        <p:txBody>
          <a:bodyPr/>
          <a:lstStyle/>
          <a:p>
            <a:r>
              <a:rPr lang="en-US" dirty="0"/>
              <a:t>Lifeboat Tracking Mission in AVCL, goals 4..end</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584960"/>
            <a:ext cx="12202549" cy="5273040"/>
          </a:xfrm>
          <a:prstGeom prst="rect">
            <a:avLst/>
          </a:prstGeom>
        </p:spPr>
      </p:pic>
      <p:sp>
        <p:nvSpPr>
          <p:cNvPr id="5" name="Slide Number Placeholder 5"/>
          <p:cNvSpPr>
            <a:spLocks noGrp="1"/>
          </p:cNvSpPr>
          <p:nvPr>
            <p:ph type="sldNum" sz="quarter" idx="12"/>
          </p:nvPr>
        </p:nvSpPr>
        <p:spPr>
          <a:xfrm>
            <a:off x="8610600" y="6371590"/>
            <a:ext cx="2743200" cy="365125"/>
          </a:xfrm>
        </p:spPr>
        <p:txBody>
          <a:bodyPr/>
          <a:lstStyle/>
          <a:p>
            <a:fld id="{B31A39DF-61A9-4ACA-B734-536BAC9BE44A}" type="slidenum">
              <a:rPr lang="en-US" smtClean="0"/>
              <a:t>76</a:t>
            </a:fld>
            <a:endParaRPr lang="en-US"/>
          </a:p>
        </p:txBody>
      </p:sp>
    </p:spTree>
    <p:extLst>
      <p:ext uri="{BB962C8B-B14F-4D97-AF65-F5344CB8AC3E}">
        <p14:creationId xmlns:p14="http://schemas.microsoft.com/office/powerpoint/2010/main" val="15329623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1"/>
            <a:ext cx="7274561" cy="6843217"/>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77</a:t>
            </a:fld>
            <a:endParaRPr lang="en-US"/>
          </a:p>
        </p:txBody>
      </p:sp>
      <p:sp>
        <p:nvSpPr>
          <p:cNvPr id="2" name="Title 1"/>
          <p:cNvSpPr>
            <a:spLocks noGrp="1"/>
          </p:cNvSpPr>
          <p:nvPr>
            <p:ph type="title"/>
          </p:nvPr>
        </p:nvSpPr>
        <p:spPr>
          <a:xfrm>
            <a:off x="6869138" y="3925775"/>
            <a:ext cx="4828442" cy="1419957"/>
          </a:xfrm>
          <a:ln>
            <a:solidFill>
              <a:schemeClr val="accent5">
                <a:lumMod val="50000"/>
              </a:schemeClr>
            </a:solidFill>
          </a:ln>
        </p:spPr>
        <p:txBody>
          <a:bodyPr>
            <a:normAutofit/>
          </a:bodyPr>
          <a:lstStyle/>
          <a:p>
            <a:pPr algn="ctr"/>
            <a:r>
              <a:rPr lang="en-US" sz="2800" b="1" dirty="0" err="1">
                <a:hlinkClick r:id="rId4"/>
              </a:rPr>
              <a:t>LifeboatTrackingConverted.ttl</a:t>
            </a:r>
            <a:r>
              <a:rPr lang="en-US" sz="2800" b="1" dirty="0"/>
              <a:t> Turtle excerpt autogenerated in gitlab.nps.edu version control</a:t>
            </a:r>
            <a:endParaRPr lang="en-US" sz="2800" dirty="0"/>
          </a:p>
        </p:txBody>
      </p:sp>
    </p:spTree>
    <p:extLst>
      <p:ext uri="{BB962C8B-B14F-4D97-AF65-F5344CB8AC3E}">
        <p14:creationId xmlns:p14="http://schemas.microsoft.com/office/powerpoint/2010/main" val="22468209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20375" cy="1325563"/>
          </a:xfrm>
          <a:solidFill>
            <a:schemeClr val="bg1"/>
          </a:solidFill>
          <a:ln>
            <a:solidFill>
              <a:schemeClr val="accent5">
                <a:lumMod val="75000"/>
              </a:schemeClr>
            </a:solidFill>
          </a:ln>
        </p:spPr>
        <p:txBody>
          <a:bodyPr>
            <a:normAutofit fontScale="90000"/>
          </a:bodyPr>
          <a:lstStyle/>
          <a:p>
            <a:pPr algn="ctr"/>
            <a:r>
              <a:rPr lang="en-US" sz="3600" dirty="0"/>
              <a:t>SPARQL query response </a:t>
            </a:r>
            <a:r>
              <a:rPr lang="en-US" sz="3200" b="1" dirty="0">
                <a:hlinkClick r:id="rId3"/>
              </a:rPr>
              <a:t>LifeboatTrackingConverted.MissionGoalsQuery_01_GoalBranches.rq.txt</a:t>
            </a:r>
            <a:endParaRPr lang="en-US" sz="3200" i="1" dirty="0"/>
          </a:p>
        </p:txBody>
      </p:sp>
      <p:sp>
        <p:nvSpPr>
          <p:cNvPr id="6" name="Slide Number Placeholder 5"/>
          <p:cNvSpPr>
            <a:spLocks noGrp="1"/>
          </p:cNvSpPr>
          <p:nvPr>
            <p:ph type="sldNum" sz="quarter" idx="12"/>
          </p:nvPr>
        </p:nvSpPr>
        <p:spPr/>
        <p:txBody>
          <a:bodyPr/>
          <a:lstStyle/>
          <a:p>
            <a:fld id="{B31A39DF-61A9-4ACA-B734-536BAC9BE44A}" type="slidenum">
              <a:rPr lang="en-US" smtClean="0"/>
              <a:t>78</a:t>
            </a:fld>
            <a:endParaRPr lang="en-US"/>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pic>
        <p:nvPicPr>
          <p:cNvPr id="3" name="Picture 2"/>
          <p:cNvPicPr>
            <a:picLocks noChangeAspect="1"/>
          </p:cNvPicPr>
          <p:nvPr/>
        </p:nvPicPr>
        <p:blipFill>
          <a:blip r:embed="rId4"/>
          <a:stretch>
            <a:fillRect/>
          </a:stretch>
        </p:blipFill>
        <p:spPr>
          <a:xfrm>
            <a:off x="0" y="2328808"/>
            <a:ext cx="12192000" cy="3525573"/>
          </a:xfrm>
          <a:prstGeom prst="rect">
            <a:avLst/>
          </a:prstGeom>
        </p:spPr>
      </p:pic>
    </p:spTree>
    <p:extLst>
      <p:ext uri="{BB962C8B-B14F-4D97-AF65-F5344CB8AC3E}">
        <p14:creationId xmlns:p14="http://schemas.microsoft.com/office/powerpoint/2010/main" val="3416724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Pirates Seizing Merchant Mission: Design</a:t>
            </a:r>
          </a:p>
        </p:txBody>
      </p:sp>
      <p:sp>
        <p:nvSpPr>
          <p:cNvPr id="6" name="Content Placeholder 5"/>
          <p:cNvSpPr>
            <a:spLocks noGrp="1"/>
          </p:cNvSpPr>
          <p:nvPr>
            <p:ph idx="1"/>
          </p:nvPr>
        </p:nvSpPr>
        <p:spPr/>
        <p:txBody>
          <a:bodyPr>
            <a:normAutofit/>
          </a:bodyPr>
          <a:lstStyle/>
          <a:p>
            <a:pPr marL="0" indent="0">
              <a:buNone/>
            </a:pPr>
            <a:r>
              <a:rPr lang="en-US" b="1" dirty="0"/>
              <a:t>Motivations</a:t>
            </a:r>
          </a:p>
          <a:p>
            <a:r>
              <a:rPr lang="en-US" dirty="0"/>
              <a:t>Necessity to apply lethal force against pirates distant from own ship, corresponding life-saving force potential for hostage merchant crew.</a:t>
            </a:r>
          </a:p>
          <a:p>
            <a:r>
              <a:rPr lang="en-US" dirty="0"/>
              <a:t>Must operate over long time period, emphasize restraint throughout.</a:t>
            </a:r>
          </a:p>
          <a:p>
            <a:r>
              <a:rPr lang="en-US" dirty="0"/>
              <a:t>Provide soft and strict supervisory checkpoints for human control.</a:t>
            </a:r>
          </a:p>
          <a:p>
            <a:pPr marL="0" indent="0">
              <a:buNone/>
            </a:pPr>
            <a:r>
              <a:rPr lang="en-US" b="1" dirty="0"/>
              <a:t>Lessons learned</a:t>
            </a:r>
          </a:p>
          <a:p>
            <a:r>
              <a:rPr lang="en-US" dirty="0"/>
              <a:t>Concept of phases helped organize overall mission structure sensibly (approach, warning, attack, recovery).</a:t>
            </a:r>
          </a:p>
          <a:p>
            <a:r>
              <a:rPr lang="en-US" dirty="0"/>
              <a:t>Looping is necessary, human control checkpoints help avoid deadlock. </a:t>
            </a:r>
          </a:p>
          <a:p>
            <a:endParaRPr lang="en-US" dirty="0"/>
          </a:p>
        </p:txBody>
      </p:sp>
      <p:sp>
        <p:nvSpPr>
          <p:cNvPr id="4" name="Action Button: End 3">
            <a:hlinkClick r:id="rId3" action="ppaction://hlinksldjump" highlightClick="1"/>
          </p:cNvPr>
          <p:cNvSpPr/>
          <p:nvPr/>
        </p:nvSpPr>
        <p:spPr>
          <a:xfrm rot="16200000">
            <a:off x="11084320" y="393619"/>
            <a:ext cx="444986" cy="452122"/>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ction Button: End 6">
            <a:hlinkClick r:id="rId4" action="ppaction://hlinksldjump" highlightClick="1"/>
          </p:cNvPr>
          <p:cNvSpPr/>
          <p:nvPr/>
        </p:nvSpPr>
        <p:spPr>
          <a:xfrm>
            <a:off x="11623257" y="397187"/>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End 7">
            <a:hlinkClick r:id="rId5" action="ppaction://hlinksldjump" highlightClick="1"/>
          </p:cNvPr>
          <p:cNvSpPr/>
          <p:nvPr/>
        </p:nvSpPr>
        <p:spPr>
          <a:xfrm rot="10800000">
            <a:off x="10615538" y="400295"/>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79</a:t>
            </a:fld>
            <a:endParaRPr lang="en-US"/>
          </a:p>
        </p:txBody>
      </p:sp>
    </p:spTree>
    <p:extLst>
      <p:ext uri="{BB962C8B-B14F-4D97-AF65-F5344CB8AC3E}">
        <p14:creationId xmlns:p14="http://schemas.microsoft.com/office/powerpoint/2010/main" val="2938015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777153" cy="1325563"/>
          </a:xfrm>
        </p:spPr>
        <p:txBody>
          <a:bodyPr>
            <a:normAutofit/>
          </a:bodyPr>
          <a:lstStyle/>
          <a:p>
            <a:r>
              <a:rPr lang="en-US" sz="4000" b="1" dirty="0"/>
              <a:t>Ethical Mission Definition and Execution for Maritime Robots Under Human Supervision </a:t>
            </a:r>
            <a:endParaRPr lang="en-US" sz="4000" dirty="0"/>
          </a:p>
        </p:txBody>
      </p:sp>
      <p:sp>
        <p:nvSpPr>
          <p:cNvPr id="5" name="Content Placeholder 4"/>
          <p:cNvSpPr>
            <a:spLocks noGrp="1"/>
          </p:cNvSpPr>
          <p:nvPr>
            <p:ph idx="1"/>
          </p:nvPr>
        </p:nvSpPr>
        <p:spPr>
          <a:xfrm>
            <a:off x="838200" y="1858870"/>
            <a:ext cx="10978342" cy="4999130"/>
          </a:xfrm>
        </p:spPr>
        <p:txBody>
          <a:bodyPr>
            <a:noAutofit/>
          </a:bodyPr>
          <a:lstStyle/>
          <a:p>
            <a:r>
              <a:rPr lang="fr-FR" sz="2300" dirty="0"/>
              <a:t>Don Brutzman, Curtis L. Blais, Duane T. Davis, Robert B. McGhee </a:t>
            </a:r>
          </a:p>
          <a:p>
            <a:r>
              <a:rPr lang="en-US" sz="2300" dirty="0">
                <a:hlinkClick r:id="rId3"/>
              </a:rPr>
              <a:t>IEEE Journal of Oceanic Engineering (JOE), Volume: 43 , Issue: 2 , April 2018 </a:t>
            </a:r>
            <a:endParaRPr lang="en-US" sz="2300" dirty="0"/>
          </a:p>
          <a:p>
            <a:r>
              <a:rPr lang="en-US" sz="2000" i="1" dirty="0"/>
              <a:t>Abstract. </a:t>
            </a:r>
            <a:r>
              <a:rPr lang="en-US" sz="2000" dirty="0"/>
              <a:t>Experts and practitioners have worked long and hard toward achieving functionally capable robots. While numerous areas of progress have been achieved, ethical control of unmanned systems meeting legal requirements has been elusive and problematic. Common conclusions that treat ethical robots as an always-amoral philosophical conundrum requiring undemonstrated morality-based artificial intelligence are simply not sensible or repeatable. Patterning after successful practice by human teams shows that precise mission definition and task execution using well-defined, syntactically valid vocabularies is a necessary first step. Addition of operational constraints enables humans to place limits on robot activities, even when operating at a distance under gapped communications. Semantic validation can then be provided by a Mission Execution Ontology to confirm that no logical or legal contradictions are present in mission orders. Thorough simulation, testing, and certification of qualified robot responses are necessary to build human authority and trust when directing ethical robot operations at a distance. Together these capabilities can provide safeguards for autonomous robots possessing the potential for lethal force. This approach appears to have broad usefulness for both civil and military application of unmanned systems at sea.</a:t>
            </a:r>
            <a:endParaRPr lang="en-US" sz="2300" dirty="0"/>
          </a:p>
        </p:txBody>
      </p:sp>
      <p:pic>
        <p:nvPicPr>
          <p:cNvPr id="6" name="Picture 5">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06878" y="320095"/>
            <a:ext cx="1109664" cy="1415622"/>
          </a:xfrm>
          <a:prstGeom prst="rect">
            <a:avLst/>
          </a:prstGeom>
          <a:ln>
            <a:solidFill>
              <a:schemeClr val="accent1">
                <a:lumMod val="50000"/>
              </a:schemeClr>
            </a:solidFill>
          </a:ln>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a:t>
            </a:fld>
            <a:endParaRPr lang="en-US"/>
          </a:p>
        </p:txBody>
      </p:sp>
      <p:sp>
        <p:nvSpPr>
          <p:cNvPr id="7" name="Title 1"/>
          <p:cNvSpPr txBox="1">
            <a:spLocks/>
          </p:cNvSpPr>
          <p:nvPr/>
        </p:nvSpPr>
        <p:spPr bwMode="auto">
          <a:xfrm>
            <a:off x="10706877" y="1816100"/>
            <a:ext cx="1109665" cy="51752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1600" b="1" kern="0">
                <a:solidFill>
                  <a:schemeClr val="accent1">
                    <a:lumMod val="50000"/>
                  </a:schemeClr>
                </a:solidFill>
              </a:rPr>
              <a:t>Theoretical Basis</a:t>
            </a:r>
            <a:endParaRPr lang="en-US" sz="1600" b="1" kern="0" dirty="0">
              <a:solidFill>
                <a:schemeClr val="accent1">
                  <a:lumMod val="50000"/>
                </a:schemeClr>
              </a:solidFill>
            </a:endParaRPr>
          </a:p>
        </p:txBody>
      </p:sp>
    </p:spTree>
    <p:extLst>
      <p:ext uri="{BB962C8B-B14F-4D97-AF65-F5344CB8AC3E}">
        <p14:creationId xmlns:p14="http://schemas.microsoft.com/office/powerpoint/2010/main" val="360334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Pirates Seizing Merchant Mission: Description</a:t>
            </a:r>
          </a:p>
        </p:txBody>
      </p:sp>
      <p:sp>
        <p:nvSpPr>
          <p:cNvPr id="3" name="Content Placeholder 2"/>
          <p:cNvSpPr>
            <a:spLocks noGrp="1"/>
          </p:cNvSpPr>
          <p:nvPr>
            <p:ph idx="1"/>
          </p:nvPr>
        </p:nvSpPr>
        <p:spPr>
          <a:xfrm>
            <a:off x="838200" y="1825624"/>
            <a:ext cx="10515600" cy="4800881"/>
          </a:xfrm>
        </p:spPr>
        <p:txBody>
          <a:bodyPr>
            <a:normAutofit lnSpcReduction="10000"/>
          </a:bodyPr>
          <a:lstStyle/>
          <a:p>
            <a:pPr marL="0" indent="0">
              <a:buNone/>
            </a:pPr>
            <a:r>
              <a:rPr lang="en-US" b="1" dirty="0"/>
              <a:t>Purpose</a:t>
            </a:r>
          </a:p>
          <a:p>
            <a:r>
              <a:rPr lang="en-US" dirty="0"/>
              <a:t>Overtake pirate small-boat gang attempting to capture threatened evading merchant ship.</a:t>
            </a:r>
          </a:p>
          <a:p>
            <a:pPr marL="0" indent="0">
              <a:buNone/>
            </a:pPr>
            <a:r>
              <a:rPr lang="en-US" b="1" dirty="0"/>
              <a:t>Phases</a:t>
            </a:r>
          </a:p>
          <a:p>
            <a:r>
              <a:rPr lang="en-US" dirty="0"/>
              <a:t>Deploy/Launch, Search, Approach and Track, Warning, Attack.</a:t>
            </a:r>
          </a:p>
          <a:p>
            <a:pPr marL="0" indent="0">
              <a:buNone/>
            </a:pPr>
            <a:r>
              <a:rPr lang="en-US" b="1" dirty="0"/>
              <a:t>Human Supervisory Role and Constraints</a:t>
            </a:r>
          </a:p>
          <a:p>
            <a:r>
              <a:rPr lang="en-US" dirty="0"/>
              <a:t>Control pace of engagement, careful deliberate escalation.</a:t>
            </a:r>
          </a:p>
          <a:p>
            <a:r>
              <a:rPr lang="en-US" dirty="0"/>
              <a:t>Confirm IFFNU classification, must order lethal force prior to use.</a:t>
            </a:r>
          </a:p>
          <a:p>
            <a:r>
              <a:rPr lang="en-US" dirty="0"/>
              <a:t>Low fuel condition and graceful-degradation response.</a:t>
            </a:r>
          </a:p>
          <a:p>
            <a:r>
              <a:rPr lang="en-US" dirty="0"/>
              <a:t>Low ammunition condition: fight to finish, or stand in reserve?</a:t>
            </a:r>
          </a:p>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80</a:t>
            </a:fld>
            <a:endParaRPr lang="en-US"/>
          </a:p>
        </p:txBody>
      </p:sp>
    </p:spTree>
    <p:extLst>
      <p:ext uri="{BB962C8B-B14F-4D97-AF65-F5344CB8AC3E}">
        <p14:creationId xmlns:p14="http://schemas.microsoft.com/office/powerpoint/2010/main" val="20101025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9538" y="365125"/>
            <a:ext cx="8283633" cy="1325563"/>
          </a:xfrm>
        </p:spPr>
        <p:txBody>
          <a:bodyPr/>
          <a:lstStyle/>
          <a:p>
            <a:r>
              <a:rPr lang="en-US" dirty="0"/>
              <a:t>Pirates attack merchant ship   1</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81</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400" y="0"/>
            <a:ext cx="8989200" cy="6858000"/>
          </a:xfrm>
          <a:prstGeom prst="rect">
            <a:avLst/>
          </a:prstGeom>
        </p:spPr>
      </p:pic>
    </p:spTree>
    <p:extLst>
      <p:ext uri="{BB962C8B-B14F-4D97-AF65-F5344CB8AC3E}">
        <p14:creationId xmlns:p14="http://schemas.microsoft.com/office/powerpoint/2010/main" val="39224510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3284" y="365125"/>
            <a:ext cx="8283632" cy="1325563"/>
          </a:xfrm>
        </p:spPr>
        <p:txBody>
          <a:bodyPr/>
          <a:lstStyle/>
          <a:p>
            <a:r>
              <a:rPr lang="en-US" dirty="0"/>
              <a:t>Pirates attack merchant ship   2</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82</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6528" y="0"/>
            <a:ext cx="8818943" cy="6858000"/>
          </a:xfrm>
          <a:prstGeom prst="rect">
            <a:avLst/>
          </a:prstGeom>
        </p:spPr>
      </p:pic>
    </p:spTree>
    <p:extLst>
      <p:ext uri="{BB962C8B-B14F-4D97-AF65-F5344CB8AC3E}">
        <p14:creationId xmlns:p14="http://schemas.microsoft.com/office/powerpoint/2010/main" val="3837416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3160" y="365125"/>
            <a:ext cx="7705898" cy="1325563"/>
          </a:xfrm>
        </p:spPr>
        <p:txBody>
          <a:bodyPr/>
          <a:lstStyle/>
          <a:p>
            <a:r>
              <a:rPr lang="en-US" dirty="0"/>
              <a:t>Pirates attack merchant ship   3</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83</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1520" y="0"/>
            <a:ext cx="9088960" cy="6858000"/>
          </a:xfrm>
          <a:prstGeom prst="rect">
            <a:avLst/>
          </a:prstGeom>
        </p:spPr>
      </p:pic>
    </p:spTree>
    <p:extLst>
      <p:ext uri="{BB962C8B-B14F-4D97-AF65-F5344CB8AC3E}">
        <p14:creationId xmlns:p14="http://schemas.microsoft.com/office/powerpoint/2010/main" val="36665539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981"/>
            <a:ext cx="11111345" cy="543488"/>
          </a:xfrm>
        </p:spPr>
        <p:txBody>
          <a:bodyPr>
            <a:normAutofit/>
          </a:bodyPr>
          <a:lstStyle/>
          <a:p>
            <a:pPr algn="ctr"/>
            <a:r>
              <a:rPr lang="en-US" sz="2800" b="1" dirty="0">
                <a:hlinkClick r:id="rId3"/>
              </a:rPr>
              <a:t>PiratesSeizingMerchantDefense.xml</a:t>
            </a:r>
            <a:r>
              <a:rPr lang="en-US" sz="2800" b="1" dirty="0"/>
              <a:t> in gitlab.nps.edu version control</a:t>
            </a:r>
            <a:endParaRPr lang="en-US" sz="2800" dirty="0"/>
          </a:p>
        </p:txBody>
      </p:sp>
      <p:pic>
        <p:nvPicPr>
          <p:cNvPr id="4" name="Picture 3"/>
          <p:cNvPicPr>
            <a:picLocks noChangeAspect="1"/>
          </p:cNvPicPr>
          <p:nvPr/>
        </p:nvPicPr>
        <p:blipFill>
          <a:blip r:embed="rId4"/>
          <a:stretch>
            <a:fillRect/>
          </a:stretch>
        </p:blipFill>
        <p:spPr>
          <a:xfrm>
            <a:off x="0" y="417089"/>
            <a:ext cx="12192000" cy="6440911"/>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84</a:t>
            </a:fld>
            <a:endParaRPr lang="en-US"/>
          </a:p>
        </p:txBody>
      </p:sp>
    </p:spTree>
    <p:extLst>
      <p:ext uri="{BB962C8B-B14F-4D97-AF65-F5344CB8AC3E}">
        <p14:creationId xmlns:p14="http://schemas.microsoft.com/office/powerpoint/2010/main" val="2791174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689" y="0"/>
            <a:ext cx="10515600" cy="958379"/>
          </a:xfrm>
        </p:spPr>
        <p:txBody>
          <a:bodyPr>
            <a:normAutofit/>
          </a:bodyPr>
          <a:lstStyle/>
          <a:p>
            <a:r>
              <a:rPr lang="en-US" dirty="0"/>
              <a:t>PiratesSeizingMerchantDefense.xml   AVCL    1</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958379"/>
            <a:ext cx="11968223" cy="5899621"/>
          </a:xfrm>
          <a:prstGeom prst="rect">
            <a:avLst/>
          </a:prstGeom>
        </p:spPr>
      </p:pic>
      <p:sp>
        <p:nvSpPr>
          <p:cNvPr id="5" name="Slide Number Placeholder 5"/>
          <p:cNvSpPr>
            <a:spLocks noGrp="1"/>
          </p:cNvSpPr>
          <p:nvPr>
            <p:ph type="sldNum" sz="quarter" idx="12"/>
          </p:nvPr>
        </p:nvSpPr>
        <p:spPr>
          <a:xfrm>
            <a:off x="9489440" y="6356350"/>
            <a:ext cx="2743200" cy="365125"/>
          </a:xfrm>
        </p:spPr>
        <p:txBody>
          <a:bodyPr/>
          <a:lstStyle/>
          <a:p>
            <a:fld id="{B31A39DF-61A9-4ACA-B734-536BAC9BE44A}" type="slidenum">
              <a:rPr lang="en-US" smtClean="0"/>
              <a:t>85</a:t>
            </a:fld>
            <a:endParaRPr lang="en-US"/>
          </a:p>
        </p:txBody>
      </p:sp>
    </p:spTree>
    <p:extLst>
      <p:ext uri="{BB962C8B-B14F-4D97-AF65-F5344CB8AC3E}">
        <p14:creationId xmlns:p14="http://schemas.microsoft.com/office/powerpoint/2010/main" val="5556787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97292"/>
            <a:ext cx="10515600" cy="1325563"/>
          </a:xfrm>
        </p:spPr>
        <p:txBody>
          <a:bodyPr>
            <a:normAutofit/>
          </a:bodyPr>
          <a:lstStyle/>
          <a:p>
            <a:r>
              <a:rPr lang="en-US" dirty="0"/>
              <a:t>PiratesSeizingMerchantDefense.xml   AVCL   2</a:t>
            </a:r>
            <a:br>
              <a:rPr lang="en-US" dirty="0"/>
            </a:br>
            <a:r>
              <a:rPr lang="en-US" dirty="0"/>
              <a:t>Track Merchant</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585017"/>
            <a:ext cx="12101332" cy="5244039"/>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86</a:t>
            </a:fld>
            <a:endParaRPr lang="en-US"/>
          </a:p>
        </p:txBody>
      </p:sp>
    </p:spTree>
    <p:extLst>
      <p:ext uri="{BB962C8B-B14F-4D97-AF65-F5344CB8AC3E}">
        <p14:creationId xmlns:p14="http://schemas.microsoft.com/office/powerpoint/2010/main" val="39331801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178" y="116269"/>
            <a:ext cx="10515600" cy="1325563"/>
          </a:xfrm>
        </p:spPr>
        <p:txBody>
          <a:bodyPr/>
          <a:lstStyle/>
          <a:p>
            <a:r>
              <a:rPr lang="en-US" dirty="0"/>
              <a:t>PiratesSeizingMerchantDefense.xml   AVCL   3</a:t>
            </a:r>
            <a:br>
              <a:rPr lang="en-US" dirty="0"/>
            </a:br>
            <a:r>
              <a:rPr lang="en-US" dirty="0"/>
              <a:t>Warning Phase initiation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240" y="1359828"/>
            <a:ext cx="12185476" cy="5433060"/>
          </a:xfrm>
          <a:prstGeom prst="rect">
            <a:avLst/>
          </a:prstGeom>
        </p:spPr>
      </p:pic>
      <p:sp>
        <p:nvSpPr>
          <p:cNvPr id="5" name="Slide Number Placeholder 5"/>
          <p:cNvSpPr>
            <a:spLocks noGrp="1"/>
          </p:cNvSpPr>
          <p:nvPr>
            <p:ph type="sldNum" sz="quarter" idx="12"/>
          </p:nvPr>
        </p:nvSpPr>
        <p:spPr>
          <a:xfrm>
            <a:off x="8331200" y="6356350"/>
            <a:ext cx="2743200" cy="365125"/>
          </a:xfrm>
        </p:spPr>
        <p:txBody>
          <a:bodyPr/>
          <a:lstStyle/>
          <a:p>
            <a:fld id="{B31A39DF-61A9-4ACA-B734-536BAC9BE44A}" type="slidenum">
              <a:rPr lang="en-US" smtClean="0"/>
              <a:t>87</a:t>
            </a:fld>
            <a:endParaRPr lang="en-US"/>
          </a:p>
        </p:txBody>
      </p:sp>
    </p:spTree>
    <p:extLst>
      <p:ext uri="{BB962C8B-B14F-4D97-AF65-F5344CB8AC3E}">
        <p14:creationId xmlns:p14="http://schemas.microsoft.com/office/powerpoint/2010/main" val="1923121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PiratesSeizingMerchantDefense.xml   AVCL   4</a:t>
            </a:r>
            <a:br>
              <a:rPr lang="en-US" dirty="0"/>
            </a:br>
            <a:r>
              <a:rPr lang="en-US" dirty="0"/>
              <a:t>Observe Pirate Response to warnings</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741996"/>
            <a:ext cx="12136566" cy="3736107"/>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88</a:t>
            </a:fld>
            <a:endParaRPr lang="en-US"/>
          </a:p>
        </p:txBody>
      </p:sp>
    </p:spTree>
    <p:extLst>
      <p:ext uri="{BB962C8B-B14F-4D97-AF65-F5344CB8AC3E}">
        <p14:creationId xmlns:p14="http://schemas.microsoft.com/office/powerpoint/2010/main" val="3073517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PiratesSeizingMerchantDefense.xml   AVCL   5</a:t>
            </a:r>
            <a:br>
              <a:rPr lang="en-US" dirty="0"/>
            </a:br>
            <a:r>
              <a:rPr lang="en-US" dirty="0"/>
              <a:t>Interdiction Phase</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862475"/>
            <a:ext cx="12192000" cy="3739674"/>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89</a:t>
            </a:fld>
            <a:endParaRPr lang="en-US"/>
          </a:p>
        </p:txBody>
      </p:sp>
    </p:spTree>
    <p:extLst>
      <p:ext uri="{BB962C8B-B14F-4D97-AF65-F5344CB8AC3E}">
        <p14:creationId xmlns:p14="http://schemas.microsoft.com/office/powerpoint/2010/main" val="298779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233" y="385907"/>
            <a:ext cx="8954193" cy="1325563"/>
          </a:xfrm>
        </p:spPr>
        <p:txBody>
          <a:bodyPr>
            <a:noAutofit/>
          </a:bodyPr>
          <a:lstStyle/>
          <a:p>
            <a:r>
              <a:rPr lang="en-US" sz="4000" b="1" dirty="0"/>
              <a:t>Semantic Web and inferencing technologies for Department of Defense systems</a:t>
            </a:r>
            <a:endParaRPr lang="en-US" sz="4000" dirty="0"/>
          </a:p>
        </p:txBody>
      </p:sp>
      <p:sp>
        <p:nvSpPr>
          <p:cNvPr id="3" name="Content Placeholder 2"/>
          <p:cNvSpPr>
            <a:spLocks noGrp="1"/>
          </p:cNvSpPr>
          <p:nvPr>
            <p:ph idx="1"/>
          </p:nvPr>
        </p:nvSpPr>
        <p:spPr>
          <a:xfrm>
            <a:off x="511233" y="1825625"/>
            <a:ext cx="11371811" cy="4949248"/>
          </a:xfrm>
        </p:spPr>
        <p:txBody>
          <a:bodyPr>
            <a:normAutofit fontScale="77500" lnSpcReduction="20000"/>
          </a:bodyPr>
          <a:lstStyle/>
          <a:p>
            <a:r>
              <a:rPr lang="en-US" dirty="0"/>
              <a:t>Duane Davis, NPS Technical Report NPS-CMIS-14-001, 2014</a:t>
            </a:r>
          </a:p>
          <a:p>
            <a:r>
              <a:rPr lang="en-US" dirty="0"/>
              <a:t>Available via </a:t>
            </a:r>
            <a:r>
              <a:rPr lang="en-US" sz="2600" dirty="0">
                <a:hlinkClick r:id="rId3"/>
              </a:rPr>
              <a:t>https://calhoun.nps.edu/handle/10945/43723</a:t>
            </a:r>
            <a:r>
              <a:rPr lang="en-US" sz="2600" dirty="0"/>
              <a:t>  </a:t>
            </a:r>
            <a:r>
              <a:rPr lang="en-US" dirty="0"/>
              <a:t>(</a:t>
            </a:r>
            <a:r>
              <a:rPr lang="en-US" dirty="0">
                <a:hlinkClick r:id="rId4"/>
              </a:rPr>
              <a:t>report</a:t>
            </a:r>
            <a:r>
              <a:rPr lang="en-US" dirty="0"/>
              <a:t>) (</a:t>
            </a:r>
            <a:r>
              <a:rPr lang="en-US" dirty="0">
                <a:hlinkClick r:id="rId5"/>
              </a:rPr>
              <a:t>slideset</a:t>
            </a:r>
            <a:r>
              <a:rPr lang="en-US" dirty="0"/>
              <a:t>)</a:t>
            </a:r>
          </a:p>
          <a:p>
            <a:r>
              <a:rPr lang="en-US" sz="3200" i="1" dirty="0"/>
              <a:t>Abstract</a:t>
            </a:r>
            <a:r>
              <a:rPr lang="en-US" sz="3200" dirty="0"/>
              <a:t>. Operational commanders and intelligence professionals are provided with a continually-increasing volume of data from numerous sources. Effective utilization of this data can be hampered by difficulties in fusing different data streams for presentation, correlating related data from various sources and developing reliable summary and predictive products. An opportunity presently exists to improve this situation through the incorporation of Semantic Web technologies into Department of Defense (DOD) systems. This report provides a didactic overview of Description Logics (DL) and their implementation in Semantic Web languages and technologies to include the mathematical properties supporting robust knowledge representation. Subsequently, the algorithms for automated reasoning and inferencing with DLs are discussed. Included in this discussion is a comparison of available Semantic Web applications for ontology development and realization or DL reasoning capabilities with real-world knowledge bases. Finally, mechanisms for applying artificial intelligence techniques to ontological DL information are presented.</a:t>
            </a:r>
          </a:p>
        </p:txBody>
      </p:sp>
      <p:pic>
        <p:nvPicPr>
          <p:cNvPr id="4" name="Picture 3">
            <a:hlinkClick r:id="rId6"/>
          </p:cNvPr>
          <p:cNvPicPr>
            <a:picLocks noChangeAspect="1"/>
          </p:cNvPicPr>
          <p:nvPr/>
        </p:nvPicPr>
        <p:blipFill>
          <a:blip r:embed="rId7"/>
          <a:stretch>
            <a:fillRect/>
          </a:stretch>
        </p:blipFill>
        <p:spPr>
          <a:xfrm>
            <a:off x="9556866" y="526845"/>
            <a:ext cx="2417618" cy="1802793"/>
          </a:xfrm>
          <a:prstGeom prst="rect">
            <a:avLst/>
          </a:prstGeom>
          <a:ln>
            <a:solidFill>
              <a:schemeClr val="accent1">
                <a:lumMod val="50000"/>
              </a:schemeClr>
            </a:solidFill>
          </a:ln>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a:t>
            </a:fld>
            <a:endParaRPr lang="en-US"/>
          </a:p>
        </p:txBody>
      </p:sp>
    </p:spTree>
    <p:extLst>
      <p:ext uri="{BB962C8B-B14F-4D97-AF65-F5344CB8AC3E}">
        <p14:creationId xmlns:p14="http://schemas.microsoft.com/office/powerpoint/2010/main" val="1839753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PiratesSeizingMerchantDefense.xml   AVCL   6</a:t>
            </a:r>
            <a:br>
              <a:rPr lang="en-US" dirty="0"/>
            </a:br>
            <a:r>
              <a:rPr lang="en-US" dirty="0"/>
              <a:t>Recovery Phase</a:t>
            </a:r>
          </a:p>
        </p:txBody>
      </p:sp>
      <p:pic>
        <p:nvPicPr>
          <p:cNvPr id="3" name="Picture 2"/>
          <p:cNvPicPr>
            <a:picLocks noChangeAspect="1"/>
          </p:cNvPicPr>
          <p:nvPr/>
        </p:nvPicPr>
        <p:blipFill>
          <a:blip r:embed="rId3"/>
          <a:stretch>
            <a:fillRect/>
          </a:stretch>
        </p:blipFill>
        <p:spPr>
          <a:xfrm>
            <a:off x="0" y="1869318"/>
            <a:ext cx="12192000" cy="4439089"/>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90</a:t>
            </a:fld>
            <a:endParaRPr lang="en-US"/>
          </a:p>
        </p:txBody>
      </p:sp>
    </p:spTree>
    <p:extLst>
      <p:ext uri="{BB962C8B-B14F-4D97-AF65-F5344CB8AC3E}">
        <p14:creationId xmlns:p14="http://schemas.microsoft.com/office/powerpoint/2010/main" val="23441104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7356480" cy="6858000"/>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91</a:t>
            </a:fld>
            <a:endParaRPr lang="en-US"/>
          </a:p>
        </p:txBody>
      </p:sp>
      <p:sp>
        <p:nvSpPr>
          <p:cNvPr id="2" name="Title 1"/>
          <p:cNvSpPr>
            <a:spLocks noGrp="1"/>
          </p:cNvSpPr>
          <p:nvPr>
            <p:ph type="title"/>
          </p:nvPr>
        </p:nvSpPr>
        <p:spPr>
          <a:xfrm>
            <a:off x="5324670" y="4215857"/>
            <a:ext cx="6571860" cy="1419957"/>
          </a:xfrm>
          <a:ln>
            <a:solidFill>
              <a:schemeClr val="accent5">
                <a:lumMod val="50000"/>
              </a:schemeClr>
            </a:solidFill>
          </a:ln>
        </p:spPr>
        <p:txBody>
          <a:bodyPr>
            <a:normAutofit/>
          </a:bodyPr>
          <a:lstStyle/>
          <a:p>
            <a:pPr algn="ctr"/>
            <a:r>
              <a:rPr lang="en-US" sz="2800" b="1" dirty="0" err="1">
                <a:hlinkClick r:id="rId4"/>
              </a:rPr>
              <a:t>PiratesSeizingMerchantDefenseConverted.ttl</a:t>
            </a:r>
            <a:r>
              <a:rPr lang="en-US" sz="2800" b="1" dirty="0"/>
              <a:t> Turtle excerpt autogenerated in gitlab.nps.edu version control</a:t>
            </a:r>
            <a:endParaRPr lang="en-US" sz="2800" dirty="0"/>
          </a:p>
        </p:txBody>
      </p:sp>
    </p:spTree>
    <p:extLst>
      <p:ext uri="{BB962C8B-B14F-4D97-AF65-F5344CB8AC3E}">
        <p14:creationId xmlns:p14="http://schemas.microsoft.com/office/powerpoint/2010/main" val="39857417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45819"/>
          </a:xfrm>
          <a:solidFill>
            <a:schemeClr val="bg1"/>
          </a:solidFill>
          <a:ln>
            <a:solidFill>
              <a:schemeClr val="accent5">
                <a:lumMod val="75000"/>
              </a:schemeClr>
            </a:solidFill>
          </a:ln>
        </p:spPr>
        <p:txBody>
          <a:bodyPr>
            <a:normAutofit fontScale="90000"/>
          </a:bodyPr>
          <a:lstStyle/>
          <a:p>
            <a:pPr algn="ctr"/>
            <a:r>
              <a:rPr lang="en-US" sz="2800" dirty="0"/>
              <a:t>SPARQL query response </a:t>
            </a:r>
            <a:r>
              <a:rPr lang="en-US" sz="2800" b="1" dirty="0">
                <a:hlinkClick r:id="rId3"/>
              </a:rPr>
              <a:t>PiratesSeizingMerchantDefenseConverted.MissionGoalsQuery_01_GoalBranches.rq.txt</a:t>
            </a:r>
            <a:endParaRPr lang="en-US" sz="2800" i="1" dirty="0"/>
          </a:p>
        </p:txBody>
      </p:sp>
      <p:sp>
        <p:nvSpPr>
          <p:cNvPr id="6" name="Slide Number Placeholder 5"/>
          <p:cNvSpPr>
            <a:spLocks noGrp="1"/>
          </p:cNvSpPr>
          <p:nvPr>
            <p:ph type="sldNum" sz="quarter" idx="12"/>
          </p:nvPr>
        </p:nvSpPr>
        <p:spPr>
          <a:xfrm>
            <a:off x="8853491" y="6356350"/>
            <a:ext cx="2743200" cy="365125"/>
          </a:xfrm>
        </p:spPr>
        <p:txBody>
          <a:bodyPr/>
          <a:lstStyle/>
          <a:p>
            <a:fld id="{B31A39DF-61A9-4ACA-B734-536BAC9BE44A}" type="slidenum">
              <a:rPr lang="en-US" smtClean="0"/>
              <a:t>92</a:t>
            </a:fld>
            <a:endParaRPr lang="en-US"/>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pic>
        <p:nvPicPr>
          <p:cNvPr id="3" name="Picture 2"/>
          <p:cNvPicPr>
            <a:picLocks noChangeAspect="1"/>
          </p:cNvPicPr>
          <p:nvPr/>
        </p:nvPicPr>
        <p:blipFill>
          <a:blip r:embed="rId4"/>
          <a:stretch>
            <a:fillRect/>
          </a:stretch>
        </p:blipFill>
        <p:spPr>
          <a:xfrm>
            <a:off x="975347" y="845820"/>
            <a:ext cx="10241305" cy="5927286"/>
          </a:xfrm>
          <a:prstGeom prst="rect">
            <a:avLst/>
          </a:prstGeom>
        </p:spPr>
      </p:pic>
    </p:spTree>
    <p:extLst>
      <p:ext uri="{BB962C8B-B14F-4D97-AF65-F5344CB8AC3E}">
        <p14:creationId xmlns:p14="http://schemas.microsoft.com/office/powerpoint/2010/main" val="28203500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Hospital Ship EM Decoy Scenario: Design</a:t>
            </a:r>
          </a:p>
        </p:txBody>
      </p:sp>
      <p:sp>
        <p:nvSpPr>
          <p:cNvPr id="6" name="Content Placeholder 5"/>
          <p:cNvSpPr>
            <a:spLocks noGrp="1"/>
          </p:cNvSpPr>
          <p:nvPr>
            <p:ph idx="1"/>
          </p:nvPr>
        </p:nvSpPr>
        <p:spPr>
          <a:xfrm>
            <a:off x="838200" y="1825625"/>
            <a:ext cx="10823294" cy="4351338"/>
          </a:xfrm>
        </p:spPr>
        <p:txBody>
          <a:bodyPr>
            <a:normAutofit/>
          </a:bodyPr>
          <a:lstStyle/>
          <a:p>
            <a:pPr marL="0" indent="0">
              <a:buNone/>
            </a:pPr>
            <a:r>
              <a:rPr lang="en-US" dirty="0"/>
              <a:t>Motivations</a:t>
            </a:r>
          </a:p>
          <a:p>
            <a:r>
              <a:rPr lang="en-US" dirty="0"/>
              <a:t>Simplistic sense-decide-act responses easily exploitable by adversary.</a:t>
            </a:r>
          </a:p>
          <a:p>
            <a:r>
              <a:rPr lang="en-US" dirty="0"/>
              <a:t>Failure to operate with ethical control results in blue-on-blue damage, self-inflicted war crime, likely stand down of all unmanned systems.</a:t>
            </a:r>
          </a:p>
          <a:p>
            <a:r>
              <a:rPr lang="en-US" dirty="0"/>
              <a:t>Compare/contrast mission operations with/without ethical control.</a:t>
            </a:r>
          </a:p>
          <a:p>
            <a:pPr marL="0" indent="0">
              <a:buNone/>
            </a:pPr>
            <a:r>
              <a:rPr lang="en-US" dirty="0"/>
              <a:t>Lessons learned</a:t>
            </a:r>
          </a:p>
          <a:p>
            <a:r>
              <a:rPr lang="en-US" dirty="0"/>
              <a:t>Historical context: </a:t>
            </a:r>
            <a:r>
              <a:rPr lang="en-US" dirty="0">
                <a:hlinkClick r:id="rId3"/>
              </a:rPr>
              <a:t>False flag</a:t>
            </a:r>
            <a:r>
              <a:rPr lang="en-US" dirty="0"/>
              <a:t> scenario where opponent appears friendly.</a:t>
            </a:r>
          </a:p>
          <a:p>
            <a:r>
              <a:rPr lang="en-US" dirty="0"/>
              <a:t>Comparison with OODA loop principles ensures that human-robot teamed operations are well understood and tactically effective.</a:t>
            </a:r>
          </a:p>
          <a:p>
            <a:endParaRPr lang="en-US" dirty="0"/>
          </a:p>
        </p:txBody>
      </p:sp>
      <p:sp>
        <p:nvSpPr>
          <p:cNvPr id="4" name="Action Button: End 3">
            <a:hlinkClick r:id="rId4" action="ppaction://hlinksldjump" highlightClick="1"/>
          </p:cNvPr>
          <p:cNvSpPr/>
          <p:nvPr/>
        </p:nvSpPr>
        <p:spPr>
          <a:xfrm rot="16200000">
            <a:off x="11084320" y="393619"/>
            <a:ext cx="444986" cy="452122"/>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End 7">
            <a:hlinkClick r:id="rId5" action="ppaction://hlinksldjump" highlightClick="1"/>
          </p:cNvPr>
          <p:cNvSpPr/>
          <p:nvPr/>
        </p:nvSpPr>
        <p:spPr>
          <a:xfrm rot="10800000">
            <a:off x="10615538" y="400295"/>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93</a:t>
            </a:fld>
            <a:endParaRPr lang="en-US"/>
          </a:p>
        </p:txBody>
      </p:sp>
    </p:spTree>
    <p:extLst>
      <p:ext uri="{BB962C8B-B14F-4D97-AF65-F5344CB8AC3E}">
        <p14:creationId xmlns:p14="http://schemas.microsoft.com/office/powerpoint/2010/main" val="12389345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Hospital Ship EM Decoy Missions: Description</a:t>
            </a:r>
          </a:p>
        </p:txBody>
      </p:sp>
      <p:sp>
        <p:nvSpPr>
          <p:cNvPr id="3" name="Content Placeholder 2"/>
          <p:cNvSpPr>
            <a:spLocks noGrp="1"/>
          </p:cNvSpPr>
          <p:nvPr>
            <p:ph idx="1"/>
          </p:nvPr>
        </p:nvSpPr>
        <p:spPr>
          <a:xfrm>
            <a:off x="838200" y="1825625"/>
            <a:ext cx="10657840" cy="4351338"/>
          </a:xfrm>
        </p:spPr>
        <p:txBody>
          <a:bodyPr>
            <a:normAutofit/>
          </a:bodyPr>
          <a:lstStyle/>
          <a:p>
            <a:pPr marL="0" indent="0">
              <a:buNone/>
            </a:pPr>
            <a:r>
              <a:rPr lang="en-US" b="1" dirty="0"/>
              <a:t>Purpose: Comparison </a:t>
            </a:r>
          </a:p>
          <a:p>
            <a:r>
              <a:rPr lang="en-US" dirty="0"/>
              <a:t>Immediate reaction by robot swarm using only Sense-Decide-Act cycle results in unintended blue-on-blue war crime.</a:t>
            </a:r>
          </a:p>
          <a:p>
            <a:r>
              <a:rPr lang="en-US" dirty="0"/>
              <a:t>Ethical Control constraints (identity, OODA orientation to confirm) prevent automatic counterattack, accelerates defense.</a:t>
            </a:r>
          </a:p>
          <a:p>
            <a:pPr marL="0" indent="0">
              <a:buNone/>
            </a:pPr>
            <a:r>
              <a:rPr lang="en-US" b="1" dirty="0"/>
              <a:t>Phases</a:t>
            </a:r>
          </a:p>
          <a:p>
            <a:r>
              <a:rPr lang="en-US" dirty="0"/>
              <a:t>Set response thresholds, detect threat, counterattack ship or threat.</a:t>
            </a:r>
          </a:p>
          <a:p>
            <a:pPr marL="0" indent="0">
              <a:buNone/>
            </a:pPr>
            <a:r>
              <a:rPr lang="en-US" b="1" dirty="0"/>
              <a:t>Human Supervisory Role</a:t>
            </a:r>
          </a:p>
          <a:p>
            <a:r>
              <a:rPr lang="en-US" dirty="0"/>
              <a:t>Confirm IFFNU classification, must permit lethal force prior to use.</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94</a:t>
            </a:fld>
            <a:endParaRPr lang="en-US"/>
          </a:p>
        </p:txBody>
      </p:sp>
    </p:spTree>
    <p:extLst>
      <p:ext uri="{BB962C8B-B14F-4D97-AF65-F5344CB8AC3E}">
        <p14:creationId xmlns:p14="http://schemas.microsoft.com/office/powerpoint/2010/main" val="1450324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2155043" y="0"/>
            <a:ext cx="8555843"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356657" y="1259205"/>
            <a:ext cx="8125691" cy="1325563"/>
          </a:xfrm>
        </p:spPr>
        <p:txBody>
          <a:bodyPr/>
          <a:lstStyle/>
          <a:p>
            <a:r>
              <a:rPr lang="en-US" dirty="0"/>
              <a:t>Hospital ship EM Decoy: Opponent Actions</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95</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8608" y="1177131"/>
            <a:ext cx="8512278" cy="3154953"/>
          </a:xfrm>
          <a:prstGeom prst="rect">
            <a:avLst/>
          </a:prstGeom>
        </p:spPr>
      </p:pic>
      <p:sp>
        <p:nvSpPr>
          <p:cNvPr id="6" name="TextBox 5"/>
          <p:cNvSpPr txBox="1"/>
          <p:nvPr/>
        </p:nvSpPr>
        <p:spPr>
          <a:xfrm>
            <a:off x="4657443" y="5180250"/>
            <a:ext cx="3308382" cy="523220"/>
          </a:xfrm>
          <a:prstGeom prst="rect">
            <a:avLst/>
          </a:prstGeom>
          <a:noFill/>
        </p:spPr>
        <p:txBody>
          <a:bodyPr wrap="square" rtlCol="0">
            <a:spAutoFit/>
          </a:bodyPr>
          <a:lstStyle/>
          <a:p>
            <a:pPr algn="ctr"/>
            <a:r>
              <a:rPr lang="en-US" sz="2800" b="1" dirty="0">
                <a:solidFill>
                  <a:schemeClr val="accent1">
                    <a:lumMod val="75000"/>
                  </a:schemeClr>
                </a:solidFill>
              </a:rPr>
              <a:t>Simple yet effective</a:t>
            </a:r>
          </a:p>
        </p:txBody>
      </p:sp>
    </p:spTree>
    <p:extLst>
      <p:ext uri="{BB962C8B-B14F-4D97-AF65-F5344CB8AC3E}">
        <p14:creationId xmlns:p14="http://schemas.microsoft.com/office/powerpoint/2010/main" val="122557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477519"/>
          </a:xfrm>
        </p:spPr>
        <p:txBody>
          <a:bodyPr>
            <a:noAutofit/>
          </a:bodyPr>
          <a:lstStyle/>
          <a:p>
            <a:pPr algn="ctr"/>
            <a:r>
              <a:rPr lang="en-US" sz="3200" b="1" dirty="0">
                <a:hlinkClick r:id="rId3"/>
              </a:rPr>
              <a:t>HospitalShipEmDecoy1.Opponent.xml</a:t>
            </a:r>
            <a:r>
              <a:rPr lang="en-US" sz="3200" b="1" dirty="0"/>
              <a:t> in gitlab.nps.edu version control</a:t>
            </a:r>
            <a:endParaRPr lang="en-US" sz="3200" dirty="0"/>
          </a:p>
        </p:txBody>
      </p:sp>
      <p:pic>
        <p:nvPicPr>
          <p:cNvPr id="3" name="Picture 2"/>
          <p:cNvPicPr>
            <a:picLocks noChangeAspect="1"/>
          </p:cNvPicPr>
          <p:nvPr/>
        </p:nvPicPr>
        <p:blipFill>
          <a:blip r:embed="rId4"/>
          <a:stretch>
            <a:fillRect/>
          </a:stretch>
        </p:blipFill>
        <p:spPr>
          <a:xfrm>
            <a:off x="0" y="438936"/>
            <a:ext cx="12192000" cy="6419064"/>
          </a:xfrm>
          <a:prstGeom prst="rect">
            <a:avLst/>
          </a:prstGeom>
        </p:spPr>
      </p:pic>
      <p:sp>
        <p:nvSpPr>
          <p:cNvPr id="5" name="Slide Number Placeholder 5"/>
          <p:cNvSpPr>
            <a:spLocks noGrp="1"/>
          </p:cNvSpPr>
          <p:nvPr>
            <p:ph type="sldNum" sz="quarter" idx="12"/>
          </p:nvPr>
        </p:nvSpPr>
        <p:spPr>
          <a:xfrm>
            <a:off x="8610600" y="6584950"/>
            <a:ext cx="2743200" cy="365125"/>
          </a:xfrm>
        </p:spPr>
        <p:txBody>
          <a:bodyPr/>
          <a:lstStyle/>
          <a:p>
            <a:fld id="{B31A39DF-61A9-4ACA-B734-536BAC9BE44A}" type="slidenum">
              <a:rPr lang="en-US" smtClean="0"/>
              <a:t>96</a:t>
            </a:fld>
            <a:endParaRPr lang="en-US"/>
          </a:p>
        </p:txBody>
      </p:sp>
    </p:spTree>
    <p:extLst>
      <p:ext uri="{BB962C8B-B14F-4D97-AF65-F5344CB8AC3E}">
        <p14:creationId xmlns:p14="http://schemas.microsoft.com/office/powerpoint/2010/main" val="817647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765"/>
            <a:ext cx="10515600" cy="995087"/>
          </a:xfrm>
        </p:spPr>
        <p:txBody>
          <a:bodyPr>
            <a:normAutofit/>
          </a:bodyPr>
          <a:lstStyle/>
          <a:p>
            <a:pPr algn="ctr"/>
            <a:r>
              <a:rPr lang="en-US" dirty="0"/>
              <a:t>HospitalShipEmDecoy1.Opponent.xml   AVCL</a:t>
            </a:r>
          </a:p>
        </p:txBody>
      </p:sp>
      <p:pic>
        <p:nvPicPr>
          <p:cNvPr id="3" name="Picture 2"/>
          <p:cNvPicPr>
            <a:picLocks noChangeAspect="1"/>
          </p:cNvPicPr>
          <p:nvPr/>
        </p:nvPicPr>
        <p:blipFill>
          <a:blip r:embed="rId3"/>
          <a:stretch>
            <a:fillRect/>
          </a:stretch>
        </p:blipFill>
        <p:spPr>
          <a:xfrm>
            <a:off x="0" y="1019853"/>
            <a:ext cx="12192000" cy="5838148"/>
          </a:xfrm>
          <a:prstGeom prst="rect">
            <a:avLst/>
          </a:prstGeom>
        </p:spPr>
      </p:pic>
      <p:sp>
        <p:nvSpPr>
          <p:cNvPr id="4" name="Slide Number Placeholder 5"/>
          <p:cNvSpPr>
            <a:spLocks noGrp="1"/>
          </p:cNvSpPr>
          <p:nvPr>
            <p:ph type="sldNum" sz="quarter" idx="12"/>
          </p:nvPr>
        </p:nvSpPr>
        <p:spPr>
          <a:xfrm>
            <a:off x="8610600" y="6595110"/>
            <a:ext cx="2743200" cy="365125"/>
          </a:xfrm>
        </p:spPr>
        <p:txBody>
          <a:bodyPr/>
          <a:lstStyle/>
          <a:p>
            <a:fld id="{B31A39DF-61A9-4ACA-B734-536BAC9BE44A}" type="slidenum">
              <a:rPr lang="en-US" smtClean="0"/>
              <a:t>97</a:t>
            </a:fld>
            <a:endParaRPr lang="en-US"/>
          </a:p>
        </p:txBody>
      </p:sp>
    </p:spTree>
    <p:extLst>
      <p:ext uri="{BB962C8B-B14F-4D97-AF65-F5344CB8AC3E}">
        <p14:creationId xmlns:p14="http://schemas.microsoft.com/office/powerpoint/2010/main" val="32539557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65960" y="365125"/>
            <a:ext cx="7967749" cy="1325563"/>
          </a:xfrm>
        </p:spPr>
        <p:txBody>
          <a:bodyPr/>
          <a:lstStyle/>
          <a:p>
            <a:r>
              <a:rPr lang="en-US" dirty="0"/>
              <a:t>Hospital ship EM Decoy: Robot Responses</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98</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6211" y="0"/>
            <a:ext cx="8479578" cy="6858000"/>
          </a:xfrm>
          <a:prstGeom prst="rect">
            <a:avLst/>
          </a:prstGeom>
        </p:spPr>
      </p:pic>
    </p:spTree>
    <p:extLst>
      <p:ext uri="{BB962C8B-B14F-4D97-AF65-F5344CB8AC3E}">
        <p14:creationId xmlns:p14="http://schemas.microsoft.com/office/powerpoint/2010/main" val="34253934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6939" y="443111"/>
            <a:ext cx="12008734" cy="6414889"/>
          </a:xfrm>
          <a:prstGeom prst="rect">
            <a:avLst/>
          </a:prstGeom>
        </p:spPr>
      </p:pic>
      <p:sp>
        <p:nvSpPr>
          <p:cNvPr id="2" name="Title 1"/>
          <p:cNvSpPr>
            <a:spLocks noGrp="1"/>
          </p:cNvSpPr>
          <p:nvPr>
            <p:ph type="title"/>
          </p:nvPr>
        </p:nvSpPr>
        <p:spPr>
          <a:xfrm>
            <a:off x="0" y="1"/>
            <a:ext cx="12192000" cy="477519"/>
          </a:xfrm>
        </p:spPr>
        <p:txBody>
          <a:bodyPr>
            <a:noAutofit/>
          </a:bodyPr>
          <a:lstStyle/>
          <a:p>
            <a:pPr algn="ctr"/>
            <a:r>
              <a:rPr lang="en-US" sz="2700" b="1" dirty="0">
                <a:hlinkClick r:id="rId4"/>
              </a:rPr>
              <a:t>HospitalShipEmDecoy2.Defender.SenseDecideAct.xml</a:t>
            </a:r>
            <a:r>
              <a:rPr lang="en-US" sz="2700" b="1" dirty="0"/>
              <a:t> in gitlab.nps.edu version control</a:t>
            </a:r>
            <a:endParaRPr lang="en-US" sz="2700" dirty="0"/>
          </a:p>
        </p:txBody>
      </p:sp>
      <p:sp>
        <p:nvSpPr>
          <p:cNvPr id="5" name="Slide Number Placeholder 5"/>
          <p:cNvSpPr>
            <a:spLocks noGrp="1"/>
          </p:cNvSpPr>
          <p:nvPr>
            <p:ph type="sldNum" sz="quarter" idx="12"/>
          </p:nvPr>
        </p:nvSpPr>
        <p:spPr>
          <a:xfrm>
            <a:off x="8610600" y="6584950"/>
            <a:ext cx="2743200" cy="365125"/>
          </a:xfrm>
        </p:spPr>
        <p:txBody>
          <a:bodyPr/>
          <a:lstStyle/>
          <a:p>
            <a:fld id="{B31A39DF-61A9-4ACA-B734-536BAC9BE44A}" type="slidenum">
              <a:rPr lang="en-US" smtClean="0"/>
              <a:t>99</a:t>
            </a:fld>
            <a:endParaRPr lang="en-US"/>
          </a:p>
        </p:txBody>
      </p:sp>
    </p:spTree>
    <p:extLst>
      <p:ext uri="{BB962C8B-B14F-4D97-AF65-F5344CB8AC3E}">
        <p14:creationId xmlns:p14="http://schemas.microsoft.com/office/powerpoint/2010/main" val="2885625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23598</TotalTime>
  <Words>26204</Words>
  <Application>Microsoft Office PowerPoint</Application>
  <PresentationFormat>Widescreen</PresentationFormat>
  <Paragraphs>2060</Paragraphs>
  <Slides>240</Slides>
  <Notes>238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240</vt:i4>
      </vt:variant>
    </vt:vector>
  </HeadingPairs>
  <TitlesOfParts>
    <vt:vector size="248" baseType="lpstr">
      <vt:lpstr>Arial</vt:lpstr>
      <vt:lpstr>Arial Unicode MS</vt:lpstr>
      <vt:lpstr>Calibri</vt:lpstr>
      <vt:lpstr>Calibri Light</vt:lpstr>
      <vt:lpstr>Symbol</vt:lpstr>
      <vt:lpstr>Times New Roman</vt:lpstr>
      <vt:lpstr>Wingdings</vt:lpstr>
      <vt:lpstr>Office Theme</vt:lpstr>
      <vt:lpstr>Ethical Control of Unmanned Systems  Mission Design, Semantic Web Exemplars and Data-Centric Security Considerations for Human Supervision of Lethal/Lifesaving Autonomy</vt:lpstr>
      <vt:lpstr>Ethical Control quad chart</vt:lpstr>
      <vt:lpstr>Synopsis: Ethical Control of Unmanned Systems</vt:lpstr>
      <vt:lpstr>Table of Contents</vt:lpstr>
      <vt:lpstr>Open-Source Licensing for Ethical Control</vt:lpstr>
      <vt:lpstr>Background History</vt:lpstr>
      <vt:lpstr>Key Insights regarding Human Ethical Control</vt:lpstr>
      <vt:lpstr>Ethical Mission Definition and Execution for Maritime Robots Under Human Supervision </vt:lpstr>
      <vt:lpstr>Semantic Web and inferencing technologies for Department of Defense systems</vt:lpstr>
      <vt:lpstr>Description Logic (DL) Rules provide basis for Mission Execution Ontology (MEO)</vt:lpstr>
      <vt:lpstr>NPS contributions toward achieving run-time ethical constraints in mission execution by autonomous robots and human/robot teams        1</vt:lpstr>
      <vt:lpstr>NPS contributions toward achieving run-time ethical constraints in mission execution by autonomous robots and human/robot teams        2</vt:lpstr>
      <vt:lpstr>Mission Representation using Autonomous Vehicle  Command Language (AVCL)</vt:lpstr>
      <vt:lpstr>Autonomous Vehicle Command Language (AVCL)</vt:lpstr>
      <vt:lpstr>Example AVCL mission agenda, as pseudo-code XML</vt:lpstr>
      <vt:lpstr>Corresponding example: MEAMission.xml using AVCL document</vt:lpstr>
      <vt:lpstr>NPS Dissertation: AVCL mission vocabulary</vt:lpstr>
      <vt:lpstr>AVCL mission goals vocabulary (Davis 2015)</vt:lpstr>
      <vt:lpstr>Semantic Web and Mission Execution Ontology (MEO)</vt:lpstr>
      <vt:lpstr>Background: Improving Semantic Representation</vt:lpstr>
      <vt:lpstr>Ontology Spectrum</vt:lpstr>
      <vt:lpstr>Background: Improving Interoperability</vt:lpstr>
      <vt:lpstr>Levels of Conceptual Interoperability</vt:lpstr>
      <vt:lpstr>Background: Semantic Web</vt:lpstr>
      <vt:lpstr>Semantic Web Stack</vt:lpstr>
      <vt:lpstr>Motivating insights: converting data into logic</vt:lpstr>
      <vt:lpstr>Mission Execution Ontology (MEO) Development</vt:lpstr>
      <vt:lpstr>Specific developer build.xml capabilities using Apache Ant</vt:lpstr>
      <vt:lpstr>Mission Execution Ontology (MEO) for Ethical Control of Unmanned Systems in Surrogate Scenarios</vt:lpstr>
      <vt:lpstr>Unmanned Vehicle Mission Execution Ontology (MEO)</vt:lpstr>
      <vt:lpstr>PowerPoint Presentation</vt:lpstr>
      <vt:lpstr>PowerPoint Presentation</vt:lpstr>
      <vt:lpstr>Mission Execution Ontology (MEO) source   implemented, tested  using Protégé tool </vt:lpstr>
      <vt:lpstr>Mission Execution Ontology (MEO) source   implemented, tested  using Protégé tool </vt:lpstr>
      <vt:lpstr>Example Mission Validation using Protégé Tool</vt:lpstr>
      <vt:lpstr>Ethical Control of Unmanned Systems in a Surrogate Scenario: Sailor Overboard Mission defined using the MEO Ontology</vt:lpstr>
      <vt:lpstr>Ontology for Ethical Control of Unmanned Systems in a Surrogate Scenario: Example Relationship Definitions</vt:lpstr>
      <vt:lpstr>SPARQL Protocol and RDF Query Language</vt:lpstr>
      <vt:lpstr>Confirm MEO via self-centered SPARQL metaquery MissionExecutionOntologyQuery_01.rq</vt:lpstr>
      <vt:lpstr>Confirm MEO via self-centered SPARQL metaquery response  MissionExecutionOntologyQuery_01.rq.txt</vt:lpstr>
      <vt:lpstr>Ethical Control Mission Design</vt:lpstr>
      <vt:lpstr>Core Considerations for Artificial Intelligence (AI)</vt:lpstr>
      <vt:lpstr>Not suitable for brute-force numerical computation</vt:lpstr>
      <vt:lpstr>Conceptual Chunking: definition</vt:lpstr>
      <vt:lpstr>Conceptual Chunking for mission design</vt:lpstr>
      <vt:lpstr>Mission clarity for humans – and robots</vt:lpstr>
      <vt:lpstr>Wrong question, right question </vt:lpstr>
      <vt:lpstr>Observe Orient Decide Act (OODA) Loop</vt:lpstr>
      <vt:lpstr>OODA Significance for Ethical Control</vt:lpstr>
      <vt:lpstr>OODA Clarity for Mission Definitions</vt:lpstr>
      <vt:lpstr>Loop management: principles</vt:lpstr>
      <vt:lpstr>Loop management: practice</vt:lpstr>
      <vt:lpstr>Canonical Ethical Mission Development         1</vt:lpstr>
      <vt:lpstr>OODA Loops for Ethical Control Canonical Missions</vt:lpstr>
      <vt:lpstr>Canonical Ethical Mission Development         2</vt:lpstr>
      <vt:lpstr>Tactical span of control for ship with many robots</vt:lpstr>
      <vt:lpstr>Ship response dilemma</vt:lpstr>
      <vt:lpstr>Exemplar Missions</vt:lpstr>
      <vt:lpstr>Catalog of Exemplar Missions</vt:lpstr>
      <vt:lpstr>Sailor Overboard Mission: Design</vt:lpstr>
      <vt:lpstr>Sailor Overboard Mission: Description</vt:lpstr>
      <vt:lpstr>Sailor overboard, original diagram</vt:lpstr>
      <vt:lpstr>Sailor overboard mission diagram</vt:lpstr>
      <vt:lpstr>SailorOverboard.xml in gitlab.nps.edu version control</vt:lpstr>
      <vt:lpstr>Sailor overboard mission orders AVCL</vt:lpstr>
      <vt:lpstr>Sailor overboard mission .ttl Turtle</vt:lpstr>
      <vt:lpstr>SailorOverboardConverted.ttl Turtle excerpt autogenerated in gitlab.nps.edu version control</vt:lpstr>
      <vt:lpstr>SPARQL mission query MissionQuery_01_GoalBranches.rq</vt:lpstr>
      <vt:lpstr>SPARQL query response SailorOverboardConverted. MissionQuery_01_GoalBranches.rq.txt</vt:lpstr>
      <vt:lpstr>Sailor overboard simulation AUVW</vt:lpstr>
      <vt:lpstr>Lifeboat Tracking Mission: Design</vt:lpstr>
      <vt:lpstr>Lifeboat Tracking Mission: Description</vt:lpstr>
      <vt:lpstr>Lifeboat tracking mission</vt:lpstr>
      <vt:lpstr>LifeboatTracking.xml in gitlab.nps.edu version control</vt:lpstr>
      <vt:lpstr>Lifeboat Tracking Mission in AVCL, goals 1..3</vt:lpstr>
      <vt:lpstr>Lifeboat Tracking Mission in AVCL, goals 4..end</vt:lpstr>
      <vt:lpstr>LifeboatTrackingConverted.ttl Turtle excerpt autogenerated in gitlab.nps.edu version control</vt:lpstr>
      <vt:lpstr>SPARQL query response LifeboatTrackingConverted.MissionGoalsQuery_01_GoalBranches.rq.txt</vt:lpstr>
      <vt:lpstr>Pirates Seizing Merchant Mission: Design</vt:lpstr>
      <vt:lpstr>Pirates Seizing Merchant Mission: Description</vt:lpstr>
      <vt:lpstr>Pirates attack merchant ship   1</vt:lpstr>
      <vt:lpstr>Pirates attack merchant ship   2</vt:lpstr>
      <vt:lpstr>Pirates attack merchant ship   3</vt:lpstr>
      <vt:lpstr>PiratesSeizingMerchantDefense.xml in gitlab.nps.edu version control</vt:lpstr>
      <vt:lpstr>PiratesSeizingMerchantDefense.xml   AVCL    1</vt:lpstr>
      <vt:lpstr>PiratesSeizingMerchantDefense.xml   AVCL   2 Track Merchant</vt:lpstr>
      <vt:lpstr>PiratesSeizingMerchantDefense.xml   AVCL   3 Warning Phase initiation</vt:lpstr>
      <vt:lpstr>PiratesSeizingMerchantDefense.xml   AVCL   4 Observe Pirate Response to warnings</vt:lpstr>
      <vt:lpstr>PiratesSeizingMerchantDefense.xml   AVCL   5 Interdiction Phase</vt:lpstr>
      <vt:lpstr>PiratesSeizingMerchantDefense.xml   AVCL   6 Recovery Phase</vt:lpstr>
      <vt:lpstr>PiratesSeizingMerchantDefenseConverted.ttl Turtle excerpt autogenerated in gitlab.nps.edu version control</vt:lpstr>
      <vt:lpstr>SPARQL query response PiratesSeizingMerchantDefenseConverted.MissionGoalsQuery_01_GoalBranches.rq.txt</vt:lpstr>
      <vt:lpstr>Hospital Ship EM Decoy Scenario: Design</vt:lpstr>
      <vt:lpstr>Hospital Ship EM Decoy Missions: Description</vt:lpstr>
      <vt:lpstr>Hospital ship EM Decoy: Opponent Actions</vt:lpstr>
      <vt:lpstr>HospitalShipEmDecoy1.Opponent.xml in gitlab.nps.edu version control</vt:lpstr>
      <vt:lpstr>HospitalShipEmDecoy1.Opponent.xml   AVCL</vt:lpstr>
      <vt:lpstr>Hospital ship EM Decoy: Robot Responses</vt:lpstr>
      <vt:lpstr>HospitalShipEmDecoy2.Defender.SenseDecideAct.xml in gitlab.nps.edu version control</vt:lpstr>
      <vt:lpstr>HospitalShipEmDecoy2.Defender.SenseDecideAct.xml   AVCL</vt:lpstr>
      <vt:lpstr>HospitalShipEmDecoy3.Defender.EthicalControlOODA.xml  in gitlab.nps.edu version control</vt:lpstr>
      <vt:lpstr>HospitalShipEmDecoy1.Opponent.xml   AVCL</vt:lpstr>
      <vt:lpstr>HospitalShipEmDecoy2.Defender. SenseDecideActConverted.ttl Turtle excerpt autogenerated in gitlab.nps.edu version control</vt:lpstr>
      <vt:lpstr>HospitalShipEmDecoy2.Defender. EthicalControlOODAConverted.ttl Turtle excerpt autogenerated in gitlab.nps.edu version control</vt:lpstr>
      <vt:lpstr>SPARQL query response resultsHospitalShipEmDecoy1.OpponentConverted.MissionGoalsQuery_01_GoalBranches.rq.txt</vt:lpstr>
      <vt:lpstr>Several new AVCL mission goal types needed</vt:lpstr>
      <vt:lpstr>Current work in progress</vt:lpstr>
      <vt:lpstr>AVCL Missions in  Multiple Programming Languages</vt:lpstr>
      <vt:lpstr>Tech Memo: Rational Behavior Model (RBM) for Exhaustive Testing of Mission Software </vt:lpstr>
      <vt:lpstr>Multiple Programming Languages</vt:lpstr>
      <vt:lpstr>Programming environments in use</vt:lpstr>
      <vt:lpstr>Java: Autonomous Underwater Vehicle (AUV) Workbench</vt:lpstr>
      <vt:lpstr>XSLT Extensible Stylesheet Language for Transformations</vt:lpstr>
      <vt:lpstr>Lisp Programming for AVCL Mission Logic</vt:lpstr>
      <vt:lpstr>Sailor Overboard mission in Lisp, excerpted</vt:lpstr>
      <vt:lpstr>Sailor overboard example operator test sequences in Lisp</vt:lpstr>
      <vt:lpstr>Simple Lisp test routine of Sailor Overboard mission logic</vt:lpstr>
      <vt:lpstr>Running all possible choice sequences of Sailor Overboard mission logic</vt:lpstr>
      <vt:lpstr>Autogenerated  mission excerpt: LifeboatTracking  in Lisp  All existing  AVCL missions  are converted to Lisp and tested successfully</vt:lpstr>
      <vt:lpstr>Prolog Programming for AVCL Mission Logic</vt:lpstr>
      <vt:lpstr>Mission Execution Engine in Prolog, excerpted</vt:lpstr>
      <vt:lpstr>Sailor Overboard mission in Prolog, excerpted</vt:lpstr>
      <vt:lpstr>Sailor overboard example operator test sequences in Prolog</vt:lpstr>
      <vt:lpstr>“Your Programming Language Here” example</vt:lpstr>
      <vt:lpstr>Simulation and Visualization</vt:lpstr>
      <vt:lpstr>Path towards achieving interoperability</vt:lpstr>
      <vt:lpstr>Multiple implementations for scalability</vt:lpstr>
      <vt:lpstr>Data representation languages of interest</vt:lpstr>
      <vt:lpstr>Programming languages of interest</vt:lpstr>
      <vt:lpstr>Presentation languages of interest</vt:lpstr>
      <vt:lpstr>AUV Workbench</vt:lpstr>
      <vt:lpstr>4 earlier example missions, UUV and USV</vt:lpstr>
      <vt:lpstr>AVCL version 3 improvements planned</vt:lpstr>
      <vt:lpstr>AUV Workbench improvements planned</vt:lpstr>
      <vt:lpstr>AUV Workbench Demo Mode  1</vt:lpstr>
      <vt:lpstr>AUV Workbench Demo Mode  2</vt:lpstr>
      <vt:lpstr>AUV Workbench Demo Mode 3</vt:lpstr>
      <vt:lpstr>Qualification of unmanned systems: extend Verification Validation Accreditation (V V&amp;A)</vt:lpstr>
      <vt:lpstr>Python Mission Evaluation, Exhaustive Test Analysis and Connecting to AI-based Opponent Systems</vt:lpstr>
      <vt:lpstr>Python mission testing vieo</vt:lpstr>
      <vt:lpstr>Data-Centric Security and Trust</vt:lpstr>
      <vt:lpstr>XML Security for Data: Structure                      1</vt:lpstr>
      <vt:lpstr>XML Security for Data: EXI Compression         2</vt:lpstr>
      <vt:lpstr>Network Optional Warfare (NOW): Efficient Messaging</vt:lpstr>
      <vt:lpstr>XML Security for Data: Digital Signature         3</vt:lpstr>
      <vt:lpstr>XML Security for Data:  Encryption                  4</vt:lpstr>
      <vt:lpstr>XML Security Suite: unit tests sat</vt:lpstr>
      <vt:lpstr>XML Security: Composition                              5</vt:lpstr>
      <vt:lpstr>Williams Thesis:  Composition of EXI Compression, XML Authentication, and XML Signature</vt:lpstr>
      <vt:lpstr>Security Assertion Markup Language (SAML)</vt:lpstr>
      <vt:lpstr>Blockchain distributed ledger characteristics</vt:lpstr>
      <vt:lpstr>Significant protections from hostile takeover… is possible for deployed friendly-force robots</vt:lpstr>
      <vt:lpstr>Data-Centric Security and Command Authority</vt:lpstr>
      <vt:lpstr>Trust   </vt:lpstr>
      <vt:lpstr>Blockchain ledger for distributed accountability</vt:lpstr>
      <vt:lpstr>Related work: Zero Trust Architecture (ZTA)</vt:lpstr>
      <vt:lpstr>Next steps: implement, evaluate, deploy tests</vt:lpstr>
      <vt:lpstr>Related Ethical Activities</vt:lpstr>
      <vt:lpstr>Campaign to Stop Killer Robots</vt:lpstr>
      <vt:lpstr>Convention on Certain Conventional Weapons (CCW) </vt:lpstr>
      <vt:lpstr>IEEE Global Initiative on Ethics of Autonomous and Intelligent Systems (A/IS)</vt:lpstr>
      <vt:lpstr>IEEE P7000-series Standards Projects   https://ethicsinaction.ieee.org </vt:lpstr>
      <vt:lpstr>IEEE Standards Project P7007 for Ontological Standard for Ethically driven Robotics and Automation Systems</vt:lpstr>
      <vt:lpstr>Unmanned Maritime Autonomy Architecture (UMAA)</vt:lpstr>
      <vt:lpstr>Related resources of interest</vt:lpstr>
      <vt:lpstr>DoD Directive: Autonomy in Weapon Systems</vt:lpstr>
      <vt:lpstr>John Boyd and OODA Loop</vt:lpstr>
      <vt:lpstr>Fleet Tactics and Naval Operations</vt:lpstr>
      <vt:lpstr>Network Optional Warfare (NOW)</vt:lpstr>
      <vt:lpstr>Rich Semantic Track (RST)</vt:lpstr>
      <vt:lpstr>Rich Semantic Track (RST)</vt:lpstr>
      <vt:lpstr>Rich Semantic Track (RST) Ontology</vt:lpstr>
      <vt:lpstr>George Lucas, Military Ethics</vt:lpstr>
      <vt:lpstr>George Lucas, Ethics and Cyber Warfare </vt:lpstr>
      <vt:lpstr>Killing by Remote Control: the Ethics of an Unmanned Military</vt:lpstr>
      <vt:lpstr>Who Should Die? The Ethics of Killing in War</vt:lpstr>
      <vt:lpstr>Military Ethics and Emerging Technologies</vt:lpstr>
      <vt:lpstr>International Society for Military Ethics</vt:lpstr>
      <vt:lpstr>Stockdale Center for Ethical Leadership</vt:lpstr>
      <vt:lpstr>Alan Schuller, Crossroads of Control:  AI in Autonomous Weapons and  International Humanitarian Law</vt:lpstr>
      <vt:lpstr>College of Leadership and Ethics</vt:lpstr>
      <vt:lpstr>Marine Corps University (MCU) School of Advanced Warfighting</vt:lpstr>
      <vt:lpstr>Naval Leadership and Ethics Center</vt:lpstr>
      <vt:lpstr>Redefining Human Control: Lessons from the Battlefield for Autonomous Weapons </vt:lpstr>
      <vt:lpstr>Army of None: Autonomous Weapons and the Future of War</vt:lpstr>
      <vt:lpstr>Autonomous Weapons and Human Control</vt:lpstr>
      <vt:lpstr>NY Times: video, selected articles</vt:lpstr>
      <vt:lpstr>USA is not a signatory to, or fully compliant with, multiple international conventions of importance</vt:lpstr>
      <vt:lpstr>Trusting Software and Trusting Data</vt:lpstr>
      <vt:lpstr>DoD Digital Modernization Strategy</vt:lpstr>
      <vt:lpstr>Autonomy Recommendation for ACM Code of Ethics and Professional Conduct</vt:lpstr>
      <vt:lpstr>Modeling Manned and Unmanned Systems</vt:lpstr>
      <vt:lpstr>Recommended Reading: Semantic Web, X3D</vt:lpstr>
      <vt:lpstr>X3D Ontology for 3D Graphics</vt:lpstr>
      <vt:lpstr>https://www.web3d.org/x3d/content/semantics/semantics.html </vt:lpstr>
      <vt:lpstr>Collaborative X3D Visualization</vt:lpstr>
      <vt:lpstr>IEEE Distributed Interactive Simulation (DIS)</vt:lpstr>
      <vt:lpstr>Simulation Interoperability Standards Organization (SISO)</vt:lpstr>
      <vt:lpstr>Creating Virtual Environments for Evaluating  Human-Machine Teaming</vt:lpstr>
      <vt:lpstr>Coactive Design and Interdependency Analysis</vt:lpstr>
      <vt:lpstr>Naval Research Advisory Committee (NRAC)</vt:lpstr>
      <vt:lpstr>Naval Applications of Machine Learning Workshop SSC Pacific, 13-15 FEB 2018 </vt:lpstr>
      <vt:lpstr>DoD Artificial Intelligence (AI) Strategy February 2019</vt:lpstr>
      <vt:lpstr>Defense Innovation Board  (DIB) AI Principles Project</vt:lpstr>
      <vt:lpstr>Joint Artificial Intelligence Center (JAIC) https://www.ai.mil</vt:lpstr>
      <vt:lpstr>DoD Prototyping Guidebook, Emerging Capability and Prototyping</vt:lpstr>
      <vt:lpstr>CTF 151: Counter-Piracy</vt:lpstr>
      <vt:lpstr>Feedback by “Doc” Will Bundy Ph.D., CAPT USN (Ret.) Naval War College, 1946-2019</vt:lpstr>
      <vt:lpstr>Execute Against Japan – The US Decision To Conduct Unrestricted Submarine Warfare</vt:lpstr>
      <vt:lpstr>Taking Back the Seas: Transforming the U.S. Surface Fleet for Decision-Centric Warfare</vt:lpstr>
      <vt:lpstr>Navy Force Structure and Shipbuilding Plans: Background and Issues for Congress</vt:lpstr>
      <vt:lpstr>Acting SECNAV Modly: unmanned, data, wargame, iterate</vt:lpstr>
      <vt:lpstr>OSD Digital Engineering Strategy</vt:lpstr>
      <vt:lpstr>Greg Zacharias: Emerging Technologies, Test and Evaluation (T&amp;E) Implications</vt:lpstr>
      <vt:lpstr>AFCEA-GMU Critical Issues in C4I  Symposium, 19-20 May 2020</vt:lpstr>
      <vt:lpstr>National Security Commission on AI</vt:lpstr>
      <vt:lpstr>Underwriters Labs UL4600: Standard for Safety for the Evaluation of Autonomous Products</vt:lpstr>
      <vt:lpstr>DEPARTMENT OF DEFENSE STANDARD PRACTICE: SYSTEM SAFETY (MIL-STD-882E, 11 May 2020)</vt:lpstr>
      <vt:lpstr> China Won’t Win the Race for AI Dominance: Authoritarians Love Data, but Innovation Matters More </vt:lpstr>
      <vt:lpstr>Issues in Maritime Cyber Security</vt:lpstr>
      <vt:lpstr>Best practice: “Off road, but not offline: How simulation helps advance our Waymo Driver”</vt:lpstr>
      <vt:lpstr>Autonomy &amp; Autonomous Unmanned Systems” Overview, Investment Approach, Opportunities</vt:lpstr>
      <vt:lpstr>Navy Large Unmanned Surface and Undersea Vehicles: Background and Issues for Congress</vt:lpstr>
      <vt:lpstr>Conclusions and Recommendations</vt:lpstr>
      <vt:lpstr>Assessment of Current Thinking</vt:lpstr>
      <vt:lpstr>Conclusions</vt:lpstr>
      <vt:lpstr>Recommendations for Future Work</vt:lpstr>
      <vt:lpstr>Technical Readiness Level (TRL)</vt:lpstr>
      <vt:lpstr>Upcoming events and next steps</vt:lpstr>
      <vt:lpstr>US Semantic Technologies Symposium (US2TS)  Session: Hybrid AI for Context Understanding</vt:lpstr>
      <vt:lpstr>Acknowledgements</vt:lpstr>
      <vt:lpstr>Contact</vt:lpstr>
      <vt:lpstr>Contact</vt:lpstr>
      <vt:lpstr>Ethical Control flyer</vt:lpstr>
      <vt:lpstr>Presentation abstracts</vt:lpstr>
      <vt:lpstr>MORS 88 Abstract … and analytic underpinnings</vt:lpstr>
      <vt:lpstr>Analytic questions of interest – to warfighters</vt:lpstr>
      <vt:lpstr>NDIA 2020 Undersea Warfare Virtual Conference</vt:lpstr>
      <vt:lpstr>NDIA USW 2020 Conference theme:  Integrating Combat Power with the Joint Force</vt:lpstr>
      <vt:lpstr>Where must we go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Control of Unmanned Systems  Exemplar Mission Definitions,</dc:title>
  <dc:creator>brutzman</dc:creator>
  <dc:description>Open-source license https://savage.nps.edu/EthicalControl/license.html</dc:description>
  <cp:lastModifiedBy>Don Brutzman</cp:lastModifiedBy>
  <cp:revision>1618</cp:revision>
  <cp:lastPrinted>2020-01-09T21:36:46Z</cp:lastPrinted>
  <dcterms:created xsi:type="dcterms:W3CDTF">2019-12-08T23:17:12Z</dcterms:created>
  <dcterms:modified xsi:type="dcterms:W3CDTF">2022-08-09T18:45:17Z</dcterms:modified>
</cp:coreProperties>
</file>